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6.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38.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34.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5.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3.xml" ContentType="application/vnd.openxmlformats-officedocument.presentationml.slide+xml"/>
  <Override PartName="/ppt/slideMasters/slideMaster2.xml" ContentType="application/vnd.openxmlformats-officedocument.presentationml.slideMaster+xml"/>
  <Override PartName="/ppt/notesSlides/notesSlide30.xml" ContentType="application/vnd.openxmlformats-officedocument.presentationml.notesSlide+xml"/>
  <Override PartName="/ppt/slideMasters/slideMaster1.xml" ContentType="application/vnd.openxmlformats-officedocument.presentationml.slideMaster+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29.xml" ContentType="application/vnd.openxmlformats-officedocument.presentationml.notesSlide+xml"/>
  <Override PartName="/ppt/notesSlides/notesSlide31.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notesSlides/notesSlide23.xml" ContentType="application/vnd.openxmlformats-officedocument.presentationml.notesSlide+xml"/>
  <Override PartName="/ppt/notesSlides/notesSlide11.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1.xml" ContentType="application/vnd.openxmlformats-officedocument.presentationml.notesSlide+xml"/>
  <Override PartName="/ppt/notesSlides/notesSlide25.xml" ContentType="application/vnd.openxmlformats-officedocument.presentationml.notes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notesSlides/notesSlide21.xml" ContentType="application/vnd.openxmlformats-officedocument.presentationml.notes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notesSlides/notesSlide13.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23.xml" ContentType="application/vnd.openxmlformats-officedocument.presentationml.slideLayout+xml"/>
  <Override PartName="/ppt/notesSlides/notesSlide9.xml" ContentType="application/vnd.openxmlformats-officedocument.presentationml.notesSlide+xml"/>
  <Override PartName="/ppt/slideLayouts/slideLayout2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27.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22.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16.xml" ContentType="application/vnd.openxmlformats-officedocument.presentationml.slideLayout+xml"/>
  <Override PartName="/ppt/slideLayouts/slideLayout11.xml" ContentType="application/vnd.openxmlformats-officedocument.presentationml.slideLayout+xml"/>
  <Override PartName="/ppt/slideLayouts/slideLayout15.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1"/>
  </p:notesMasterIdLst>
  <p:sldIdLst>
    <p:sldId id="433" r:id="rId3"/>
    <p:sldId id="356" r:id="rId4"/>
    <p:sldId id="273" r:id="rId5"/>
    <p:sldId id="354" r:id="rId6"/>
    <p:sldId id="275" r:id="rId7"/>
    <p:sldId id="261" r:id="rId8"/>
    <p:sldId id="262" r:id="rId9"/>
    <p:sldId id="263" r:id="rId10"/>
    <p:sldId id="264" r:id="rId11"/>
    <p:sldId id="266" r:id="rId12"/>
    <p:sldId id="277" r:id="rId13"/>
    <p:sldId id="268" r:id="rId14"/>
    <p:sldId id="278" r:id="rId15"/>
    <p:sldId id="279" r:id="rId16"/>
    <p:sldId id="280" r:id="rId17"/>
    <p:sldId id="472" r:id="rId18"/>
    <p:sldId id="272" r:id="rId19"/>
    <p:sldId id="355" r:id="rId20"/>
    <p:sldId id="460" r:id="rId21"/>
    <p:sldId id="426" r:id="rId22"/>
    <p:sldId id="359" r:id="rId23"/>
    <p:sldId id="428" r:id="rId24"/>
    <p:sldId id="441" r:id="rId25"/>
    <p:sldId id="360" r:id="rId26"/>
    <p:sldId id="443" r:id="rId27"/>
    <p:sldId id="429" r:id="rId28"/>
    <p:sldId id="427" r:id="rId29"/>
    <p:sldId id="425" r:id="rId30"/>
    <p:sldId id="357" r:id="rId31"/>
    <p:sldId id="434" r:id="rId32"/>
    <p:sldId id="358" r:id="rId33"/>
    <p:sldId id="435" r:id="rId34"/>
    <p:sldId id="442" r:id="rId35"/>
    <p:sldId id="436" r:id="rId36"/>
    <p:sldId id="444" r:id="rId37"/>
    <p:sldId id="445" r:id="rId38"/>
    <p:sldId id="431" r:id="rId39"/>
    <p:sldId id="43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Keuler" initials="MK" lastIdx="2" clrIdx="0">
    <p:extLst>
      <p:ext uri="{19B8F6BF-5375-455C-9EA6-DF929625EA0E}">
        <p15:presenceInfo xmlns:p15="http://schemas.microsoft.com/office/powerpoint/2012/main" userId="S-1-5-21-1115418817-2727298745-4057769003-533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A8D10"/>
    <a:srgbClr val="FB9593"/>
    <a:srgbClr val="74AEDB"/>
    <a:srgbClr val="F77D03"/>
    <a:srgbClr val="FDEF01"/>
    <a:srgbClr val="8BCFB1"/>
    <a:srgbClr val="F4ABBA"/>
    <a:srgbClr val="8BEF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69365" autoAdjust="0"/>
  </p:normalViewPr>
  <p:slideViewPr>
    <p:cSldViewPr snapToGrid="0">
      <p:cViewPr varScale="1">
        <p:scale>
          <a:sx n="74" d="100"/>
          <a:sy n="74" d="100"/>
        </p:scale>
        <p:origin x="24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47"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E266BA-8443-4330-B5F4-B1C43FAD7665}" type="datetimeFigureOut">
              <a:rPr lang="en-US" smtClean="0"/>
              <a:t>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BB3618-DBD8-479C-9E36-A11876CE6C21}" type="slidenum">
              <a:rPr lang="en-US" smtClean="0"/>
              <a:t>‹#›</a:t>
            </a:fld>
            <a:endParaRPr lang="en-US"/>
          </a:p>
        </p:txBody>
      </p:sp>
    </p:spTree>
    <p:extLst>
      <p:ext uri="{BB962C8B-B14F-4D97-AF65-F5344CB8AC3E}">
        <p14:creationId xmlns:p14="http://schemas.microsoft.com/office/powerpoint/2010/main" val="1150060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o.marion.or.us/HLT/PH/PS/gambling/Pages/YouthandGambling.aspx"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youtube.com/watch?v=OGIz8mocgGo"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dx.doi.org/10.1111/add.15010"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9THLOo7WWoQ"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Many of us know that alcohol, tobacco, and drug use can lead to poor health consequences and addiction. But what about other things we choose to do in our life, like risky and potentially harmful habits? Today, we are going to discuss a specific activity that carries risk – </a:t>
            </a:r>
            <a:r>
              <a:rPr lang="en-US" b="1" i="1" dirty="0"/>
              <a:t>gambling</a:t>
            </a:r>
            <a:r>
              <a:rPr lang="en-US" dirty="0"/>
              <a:t> – and how this activity relates to alcohol, tobacco, and drug use.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US" b="1" baseline="0" dirty="0"/>
          </a:p>
          <a:p>
            <a:pPr algn="l"/>
            <a:r>
              <a:rPr lang="en-US" b="1" baseline="0" dirty="0"/>
              <a:t>_____________________________________________</a:t>
            </a:r>
          </a:p>
          <a:p>
            <a:pPr marL="0" lvl="0" indent="0" algn="l" rtl="0">
              <a:spcBef>
                <a:spcPts val="0"/>
              </a:spcBef>
              <a:spcAft>
                <a:spcPts val="0"/>
              </a:spcAft>
              <a:buNone/>
            </a:pPr>
            <a:br>
              <a:rPr lang="en-US" dirty="0"/>
            </a:br>
            <a:r>
              <a:rPr lang="en-US" b="1" dirty="0"/>
              <a:t>Acknowledgements: </a:t>
            </a:r>
          </a:p>
          <a:p>
            <a:pPr marL="0" lvl="0" indent="0" algn="l" rtl="0">
              <a:spcBef>
                <a:spcPts val="0"/>
              </a:spcBef>
              <a:spcAft>
                <a:spcPts val="0"/>
              </a:spcAft>
              <a:buNone/>
            </a:pPr>
            <a:endParaRPr lang="en-US" dirty="0"/>
          </a:p>
          <a:p>
            <a:r>
              <a:rPr lang="en-US" sz="1200" kern="1200" dirty="0">
                <a:solidFill>
                  <a:schemeClr val="tx1"/>
                </a:solidFill>
                <a:effectLst/>
                <a:latin typeface="+mn-lt"/>
                <a:ea typeface="+mn-ea"/>
                <a:cs typeface="+mn-cs"/>
              </a:rPr>
              <a:t>This toolkit was created by the Marion County Problem Gambling Prevention Program, located in Salem, Oregon. This toolkit was finalized for classroom use on 9/7/2021. It was revised on 1/6/2022</a:t>
            </a:r>
          </a:p>
          <a:p>
            <a:r>
              <a:rPr lang="en-US" sz="1200" kern="1200" dirty="0">
                <a:solidFill>
                  <a:schemeClr val="tx1"/>
                </a:solidFill>
                <a:effectLst/>
                <a:latin typeface="+mn-lt"/>
                <a:ea typeface="+mn-ea"/>
                <a:cs typeface="+mn-cs"/>
              </a:rPr>
              <a:t>Future versions of this toolkit as well as complementary activities and documents may be found at </a:t>
            </a:r>
            <a:r>
              <a:rPr lang="en-US" sz="1200" u="sng" kern="1200" dirty="0">
                <a:solidFill>
                  <a:schemeClr val="tx1"/>
                </a:solidFill>
                <a:effectLst/>
                <a:latin typeface="+mn-lt"/>
                <a:ea typeface="+mn-ea"/>
                <a:cs typeface="+mn-cs"/>
                <a:hlinkClick r:id="rId3"/>
              </a:rPr>
              <a:t>https://www.co.marion.or.us/HLT/PH/PS/gambling/Pages/YouthandGambling.aspx</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document is free for use and distribution.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Instructions:</a:t>
            </a:r>
            <a:r>
              <a:rPr lang="en-US" b="0" u="none" dirty="0"/>
              <a:t> Read below.</a:t>
            </a:r>
            <a:endParaRPr lang="en-US" dirty="0"/>
          </a:p>
          <a:p>
            <a:endParaRPr lang="en-US" dirty="0"/>
          </a:p>
          <a:p>
            <a:r>
              <a:rPr lang="en-US" sz="1200" kern="1200" dirty="0">
                <a:solidFill>
                  <a:schemeClr val="tx1"/>
                </a:solidFill>
                <a:effectLst/>
                <a:latin typeface="+mn-lt"/>
                <a:ea typeface="+mn-ea"/>
                <a:cs typeface="+mn-cs"/>
              </a:rPr>
              <a:t>The Top-Down Control Network helps us stay healthy and apply logic to situations.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 So let’s say if you are hungry, and you remember when you ate too much sugar, you got sick.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 The Top-Down Control Network will keep you from overeating again.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 Learning how something is harmful to you can help prevent unwanted outcomes.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same process for other things we choose to do, such as gambling, playing video games, and other activities.</a:t>
            </a:r>
          </a:p>
          <a:p>
            <a:endParaRPr lang="en-US" dirty="0"/>
          </a:p>
        </p:txBody>
      </p:sp>
      <p:sp>
        <p:nvSpPr>
          <p:cNvPr id="4" name="Slide Number Placeholder 3"/>
          <p:cNvSpPr>
            <a:spLocks noGrp="1"/>
          </p:cNvSpPr>
          <p:nvPr>
            <p:ph type="sldNum" sz="quarter" idx="5"/>
          </p:nvPr>
        </p:nvSpPr>
        <p:spPr/>
        <p:txBody>
          <a:bodyPr/>
          <a:lstStyle/>
          <a:p>
            <a:fld id="{BDBB3618-DBD8-479C-9E36-A11876CE6C21}" type="slidenum">
              <a:rPr lang="en-US" smtClean="0"/>
              <a:t>10</a:t>
            </a:fld>
            <a:endParaRPr lang="en-US"/>
          </a:p>
        </p:txBody>
      </p:sp>
    </p:spTree>
    <p:extLst>
      <p:ext uri="{BB962C8B-B14F-4D97-AF65-F5344CB8AC3E}">
        <p14:creationId xmlns:p14="http://schemas.microsoft.com/office/powerpoint/2010/main" val="2683717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Instructions:</a:t>
            </a:r>
            <a:r>
              <a:rPr lang="en-US" b="0" u="none" dirty="0"/>
              <a:t> </a:t>
            </a:r>
            <a:r>
              <a:rPr lang="en-US" dirty="0"/>
              <a:t>Read slide.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Additional things to note: </a:t>
            </a:r>
          </a:p>
          <a:p>
            <a:pPr marL="171450" indent="-171450">
              <a:buFont typeface="Arial" panose="020B0604020202020204" pitchFamily="34" charset="0"/>
              <a:buChar char="•"/>
            </a:pPr>
            <a:r>
              <a:rPr lang="en-US" dirty="0"/>
              <a:t>Due to tolerance, the more you misuse or abuse a substance or risky behavior, it becomes less and less pleasurable.</a:t>
            </a:r>
          </a:p>
          <a:p>
            <a:pPr marL="171450" indent="-171450">
              <a:buFont typeface="Arial" panose="020B0604020202020204" pitchFamily="34" charset="0"/>
              <a:buChar char="•"/>
            </a:pPr>
            <a:r>
              <a:rPr lang="en-US" dirty="0"/>
              <a:t>It may be hard to stop, but you haven’t completely lost control. </a:t>
            </a:r>
          </a:p>
        </p:txBody>
      </p:sp>
      <p:sp>
        <p:nvSpPr>
          <p:cNvPr id="4" name="Slide Number Placeholder 3"/>
          <p:cNvSpPr>
            <a:spLocks noGrp="1"/>
          </p:cNvSpPr>
          <p:nvPr>
            <p:ph type="sldNum" sz="quarter" idx="5"/>
          </p:nvPr>
        </p:nvSpPr>
        <p:spPr/>
        <p:txBody>
          <a:bodyPr/>
          <a:lstStyle/>
          <a:p>
            <a:fld id="{BDBB3618-DBD8-479C-9E36-A11876CE6C21}" type="slidenum">
              <a:rPr lang="en-US" smtClean="0"/>
              <a:t>12</a:t>
            </a:fld>
            <a:endParaRPr lang="en-US"/>
          </a:p>
        </p:txBody>
      </p:sp>
    </p:spTree>
    <p:extLst>
      <p:ext uri="{BB962C8B-B14F-4D97-AF65-F5344CB8AC3E}">
        <p14:creationId xmlns:p14="http://schemas.microsoft.com/office/powerpoint/2010/main" val="1128391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Instructions:</a:t>
            </a:r>
            <a:r>
              <a:rPr lang="en-US" b="0" u="none" dirty="0"/>
              <a:t> </a:t>
            </a:r>
            <a:r>
              <a:rPr lang="en-US" dirty="0"/>
              <a:t>Read slide. </a:t>
            </a:r>
          </a:p>
          <a:p>
            <a:endParaRPr lang="en-US" dirty="0"/>
          </a:p>
          <a:p>
            <a:r>
              <a:rPr lang="en-US" dirty="0"/>
              <a:t>Examples of difficulty to quit: </a:t>
            </a:r>
          </a:p>
          <a:p>
            <a:pPr marL="171450" indent="-171450">
              <a:buFont typeface="Arial" panose="020B0604020202020204" pitchFamily="34" charset="0"/>
              <a:buChar char="•"/>
            </a:pPr>
            <a:r>
              <a:rPr lang="en-US" dirty="0"/>
              <a:t>Tobacco: It takes the average person 7 times to quit tobacco use when addicted.</a:t>
            </a:r>
          </a:p>
          <a:p>
            <a:pPr marL="171450" indent="-171450">
              <a:buFont typeface="Arial" panose="020B0604020202020204" pitchFamily="34" charset="0"/>
              <a:buChar char="•"/>
            </a:pPr>
            <a:r>
              <a:rPr lang="en-US" dirty="0"/>
              <a:t>Alcohol: In extreme cases, physical withdrawal can cause death.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Additional things to note: </a:t>
            </a:r>
          </a:p>
          <a:p>
            <a:pPr marL="171450" indent="-171450">
              <a:buFont typeface="Arial" panose="020B0604020202020204" pitchFamily="34" charset="0"/>
              <a:buChar char="•"/>
            </a:pPr>
            <a:r>
              <a:rPr lang="en-US" dirty="0"/>
              <a:t>For gambling, this is called disordered gambling: Moderate to severe problem gambling identified by a medical professional. </a:t>
            </a:r>
          </a:p>
          <a:p>
            <a:pPr marL="171450" indent="-171450">
              <a:buFont typeface="Arial" panose="020B0604020202020204" pitchFamily="34" charset="0"/>
              <a:buChar char="•"/>
            </a:pPr>
            <a:r>
              <a:rPr lang="en-US" dirty="0"/>
              <a:t>When someone recognizes they have a problem, support from family and friends is important to help break the cycle of addiction.</a:t>
            </a:r>
          </a:p>
        </p:txBody>
      </p:sp>
      <p:sp>
        <p:nvSpPr>
          <p:cNvPr id="4" name="Slide Number Placeholder 3"/>
          <p:cNvSpPr>
            <a:spLocks noGrp="1"/>
          </p:cNvSpPr>
          <p:nvPr>
            <p:ph type="sldNum" sz="quarter" idx="5"/>
          </p:nvPr>
        </p:nvSpPr>
        <p:spPr/>
        <p:txBody>
          <a:bodyPr/>
          <a:lstStyle/>
          <a:p>
            <a:fld id="{BDBB3618-DBD8-479C-9E36-A11876CE6C21}" type="slidenum">
              <a:rPr lang="en-US" smtClean="0"/>
              <a:t>13</a:t>
            </a:fld>
            <a:endParaRPr lang="en-US"/>
          </a:p>
        </p:txBody>
      </p:sp>
    </p:spTree>
    <p:extLst>
      <p:ext uri="{BB962C8B-B14F-4D97-AF65-F5344CB8AC3E}">
        <p14:creationId xmlns:p14="http://schemas.microsoft.com/office/powerpoint/2010/main" val="4183477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Instructions:</a:t>
            </a:r>
            <a:r>
              <a:rPr lang="en-US" b="0" u="none" dirty="0"/>
              <a:t> </a:t>
            </a:r>
            <a:r>
              <a:rPr lang="en-US" dirty="0"/>
              <a:t>Play video (stop at 2:07m mark).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🔍Student Activity Idea: have students write down something that sticks out to them from the video.</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a:p>
            <a:r>
              <a:rPr lang="en-US" dirty="0"/>
              <a:t>Video: Brain Connections, found at: </a:t>
            </a:r>
            <a:r>
              <a:rPr lang="en-US" sz="1200" u="sng" kern="1200" dirty="0">
                <a:solidFill>
                  <a:schemeClr val="tx1"/>
                </a:solidFill>
                <a:effectLst/>
                <a:latin typeface="+mn-lt"/>
                <a:ea typeface="+mn-ea"/>
                <a:cs typeface="+mn-cs"/>
                <a:hlinkClick r:id="rId3"/>
              </a:rPr>
              <a:t>www.youtube.com/watch?v=OGIz8mocgGo</a:t>
            </a:r>
            <a:endParaRPr lang="en-US" dirty="0"/>
          </a:p>
        </p:txBody>
      </p:sp>
      <p:sp>
        <p:nvSpPr>
          <p:cNvPr id="4" name="Slide Number Placeholder 3"/>
          <p:cNvSpPr>
            <a:spLocks noGrp="1"/>
          </p:cNvSpPr>
          <p:nvPr>
            <p:ph type="sldNum" sz="quarter" idx="5"/>
          </p:nvPr>
        </p:nvSpPr>
        <p:spPr/>
        <p:txBody>
          <a:bodyPr/>
          <a:lstStyle/>
          <a:p>
            <a:fld id="{BDBB3618-DBD8-479C-9E36-A11876CE6C21}" type="slidenum">
              <a:rPr lang="en-US" smtClean="0"/>
              <a:t>14</a:t>
            </a:fld>
            <a:endParaRPr lang="en-US"/>
          </a:p>
        </p:txBody>
      </p:sp>
    </p:spTree>
    <p:extLst>
      <p:ext uri="{BB962C8B-B14F-4D97-AF65-F5344CB8AC3E}">
        <p14:creationId xmlns:p14="http://schemas.microsoft.com/office/powerpoint/2010/main" val="1622863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Instructions:</a:t>
            </a:r>
            <a:r>
              <a:rPr lang="en-US" b="0" u="none" dirty="0"/>
              <a:t> </a:t>
            </a:r>
            <a:r>
              <a:rPr lang="en-US" dirty="0"/>
              <a:t>Read slide. </a:t>
            </a:r>
            <a:r>
              <a:rPr lang="en-US" i="1" dirty="0"/>
              <a:t>Risk factors continued on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things to note: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None of these risk factors mean you will automatically form an addiction. They increase the chances of forming an addiction.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_____________________________________________</a:t>
            </a:r>
          </a:p>
          <a:p>
            <a:endParaRPr lang="en-US" dirty="0"/>
          </a:p>
          <a:p>
            <a:r>
              <a:rPr lang="en-US" sz="1200" b="1" i="0" kern="1200" dirty="0">
                <a:solidFill>
                  <a:schemeClr val="tx1"/>
                </a:solidFill>
                <a:effectLst/>
                <a:latin typeface="+mn-lt"/>
                <a:ea typeface="+mn-ea"/>
                <a:cs typeface="+mn-cs"/>
              </a:rPr>
              <a:t>Citation: </a:t>
            </a:r>
          </a:p>
          <a:p>
            <a:r>
              <a:rPr lang="en-US" sz="1200" b="0" i="0" kern="1200" baseline="30000" dirty="0">
                <a:solidFill>
                  <a:schemeClr val="tx1"/>
                </a:solidFill>
                <a:effectLst/>
                <a:latin typeface="+mn-lt"/>
                <a:ea typeface="+mn-ea"/>
                <a:cs typeface="+mn-cs"/>
              </a:rPr>
              <a:t>4 </a:t>
            </a:r>
            <a:r>
              <a:rPr lang="en-US" sz="1200" b="0" i="0" kern="1200" dirty="0">
                <a:solidFill>
                  <a:schemeClr val="tx1"/>
                </a:solidFill>
                <a:effectLst/>
                <a:latin typeface="+mn-lt"/>
                <a:ea typeface="+mn-ea"/>
                <a:cs typeface="+mn-cs"/>
              </a:rPr>
              <a:t>NIDA. 2018, June 6. Understanding Drug Use and Addiction </a:t>
            </a:r>
            <a:r>
              <a:rPr lang="en-US" sz="1200" b="0" i="0" kern="1200" dirty="0" err="1">
                <a:solidFill>
                  <a:schemeClr val="tx1"/>
                </a:solidFill>
                <a:effectLst/>
                <a:latin typeface="+mn-lt"/>
                <a:ea typeface="+mn-ea"/>
                <a:cs typeface="+mn-cs"/>
              </a:rPr>
              <a:t>DrugFacts</a:t>
            </a:r>
            <a:r>
              <a:rPr lang="en-US" sz="1200" b="0" i="0" kern="1200" dirty="0">
                <a:solidFill>
                  <a:schemeClr val="tx1"/>
                </a:solidFill>
                <a:effectLst/>
                <a:latin typeface="+mn-lt"/>
                <a:ea typeface="+mn-ea"/>
                <a:cs typeface="+mn-cs"/>
              </a:rPr>
              <a:t>. Retrieved from https://www.drugabuse.gov/publications/drugfacts/understanding-drug-use-addiction on 2021, July 22</a:t>
            </a:r>
            <a:endParaRPr lang="en-US" dirty="0"/>
          </a:p>
        </p:txBody>
      </p:sp>
      <p:sp>
        <p:nvSpPr>
          <p:cNvPr id="4" name="Slide Number Placeholder 3"/>
          <p:cNvSpPr>
            <a:spLocks noGrp="1"/>
          </p:cNvSpPr>
          <p:nvPr>
            <p:ph type="sldNum" sz="quarter" idx="5"/>
          </p:nvPr>
        </p:nvSpPr>
        <p:spPr/>
        <p:txBody>
          <a:bodyPr/>
          <a:lstStyle/>
          <a:p>
            <a:fld id="{BDBB3618-DBD8-479C-9E36-A11876CE6C21}" type="slidenum">
              <a:rPr lang="en-US" smtClean="0"/>
              <a:t>16</a:t>
            </a:fld>
            <a:endParaRPr lang="en-US"/>
          </a:p>
        </p:txBody>
      </p:sp>
    </p:spTree>
    <p:extLst>
      <p:ext uri="{BB962C8B-B14F-4D97-AF65-F5344CB8AC3E}">
        <p14:creationId xmlns:p14="http://schemas.microsoft.com/office/powerpoint/2010/main" val="1524834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Instructions:</a:t>
            </a:r>
            <a:r>
              <a:rPr lang="en-US" b="0" u="none" dirty="0"/>
              <a:t> </a:t>
            </a:r>
            <a:r>
              <a:rPr lang="en-US" dirty="0"/>
              <a:t>Read slide.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things to note: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None of these risk factors mean you will automatically form an addiction. They increase the chances of forming an addiction.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Some of these risk factors can be applied to other behaviors you can form addictions to, like problem video gaming. </a:t>
            </a:r>
          </a:p>
          <a:p>
            <a:endParaRPr lang="en-US" dirty="0"/>
          </a:p>
          <a:p>
            <a:endParaRPr lang="en-US" dirty="0"/>
          </a:p>
          <a:p>
            <a:endParaRPr lang="en-US" dirty="0"/>
          </a:p>
          <a:p>
            <a:r>
              <a:rPr lang="en-US" sz="1200" b="1" i="0" kern="1200" dirty="0">
                <a:solidFill>
                  <a:schemeClr val="tx1"/>
                </a:solidFill>
                <a:effectLst/>
                <a:latin typeface="+mn-lt"/>
                <a:ea typeface="+mn-ea"/>
                <a:cs typeface="+mn-cs"/>
              </a:rPr>
              <a:t>Citation: </a:t>
            </a:r>
          </a:p>
          <a:p>
            <a:r>
              <a:rPr lang="en-US" sz="1200" b="0" i="0" kern="1200" baseline="30000" dirty="0">
                <a:solidFill>
                  <a:schemeClr val="tx1"/>
                </a:solidFill>
                <a:effectLst/>
                <a:latin typeface="+mn-lt"/>
                <a:ea typeface="+mn-ea"/>
                <a:cs typeface="+mn-cs"/>
              </a:rPr>
              <a:t>4 </a:t>
            </a:r>
            <a:r>
              <a:rPr lang="en-US" sz="1200" b="0" i="0" kern="1200" dirty="0">
                <a:solidFill>
                  <a:schemeClr val="tx1"/>
                </a:solidFill>
                <a:effectLst/>
                <a:latin typeface="+mn-lt"/>
                <a:ea typeface="+mn-ea"/>
                <a:cs typeface="+mn-cs"/>
              </a:rPr>
              <a:t>NIDA. 2018, June 6. Understanding Drug Use and Addiction </a:t>
            </a:r>
            <a:r>
              <a:rPr lang="en-US" sz="1200" b="0" i="0" kern="1200" dirty="0" err="1">
                <a:solidFill>
                  <a:schemeClr val="tx1"/>
                </a:solidFill>
                <a:effectLst/>
                <a:latin typeface="+mn-lt"/>
                <a:ea typeface="+mn-ea"/>
                <a:cs typeface="+mn-cs"/>
              </a:rPr>
              <a:t>DrugFacts</a:t>
            </a:r>
            <a:r>
              <a:rPr lang="en-US" sz="1200" b="0" i="0" kern="1200" dirty="0">
                <a:solidFill>
                  <a:schemeClr val="tx1"/>
                </a:solidFill>
                <a:effectLst/>
                <a:latin typeface="+mn-lt"/>
                <a:ea typeface="+mn-ea"/>
                <a:cs typeface="+mn-cs"/>
              </a:rPr>
              <a:t>. Retrieved from https://www.drugabuse.gov/publications/drugfacts/understanding-drug-use-addiction on 2021, July 22</a:t>
            </a:r>
            <a:endParaRPr lang="en-US" dirty="0"/>
          </a:p>
        </p:txBody>
      </p:sp>
      <p:sp>
        <p:nvSpPr>
          <p:cNvPr id="4" name="Slide Number Placeholder 3"/>
          <p:cNvSpPr>
            <a:spLocks noGrp="1"/>
          </p:cNvSpPr>
          <p:nvPr>
            <p:ph type="sldNum" sz="quarter" idx="5"/>
          </p:nvPr>
        </p:nvSpPr>
        <p:spPr/>
        <p:txBody>
          <a:bodyPr/>
          <a:lstStyle/>
          <a:p>
            <a:fld id="{BDBB3618-DBD8-479C-9E36-A11876CE6C21}" type="slidenum">
              <a:rPr lang="en-US" smtClean="0"/>
              <a:t>17</a:t>
            </a:fld>
            <a:endParaRPr lang="en-US"/>
          </a:p>
        </p:txBody>
      </p:sp>
    </p:spTree>
    <p:extLst>
      <p:ext uri="{BB962C8B-B14F-4D97-AF65-F5344CB8AC3E}">
        <p14:creationId xmlns:p14="http://schemas.microsoft.com/office/powerpoint/2010/main" val="4106621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 better understanding of how addiction work in our brain, lets discuss some facts about gambling that are important to remember. </a:t>
            </a:r>
          </a:p>
          <a:p>
            <a:endParaRPr lang="en-US" dirty="0"/>
          </a:p>
          <a:p>
            <a:endParaRPr lang="en-US" dirty="0"/>
          </a:p>
          <a:p>
            <a:r>
              <a:rPr lang="en-US" b="1" dirty="0"/>
              <a:t>Estimated length: 10 minutes</a:t>
            </a:r>
          </a:p>
          <a:p>
            <a:endParaRPr lang="en-US" dirty="0"/>
          </a:p>
        </p:txBody>
      </p:sp>
      <p:sp>
        <p:nvSpPr>
          <p:cNvPr id="4" name="Slide Number Placeholder 3"/>
          <p:cNvSpPr>
            <a:spLocks noGrp="1"/>
          </p:cNvSpPr>
          <p:nvPr>
            <p:ph type="sldNum" sz="quarter" idx="5"/>
          </p:nvPr>
        </p:nvSpPr>
        <p:spPr/>
        <p:txBody>
          <a:bodyPr/>
          <a:lstStyle/>
          <a:p>
            <a:fld id="{BDBB3618-DBD8-479C-9E36-A11876CE6C21}" type="slidenum">
              <a:rPr lang="en-US" smtClean="0"/>
              <a:t>18</a:t>
            </a:fld>
            <a:endParaRPr lang="en-US"/>
          </a:p>
        </p:txBody>
      </p:sp>
    </p:spTree>
    <p:extLst>
      <p:ext uri="{BB962C8B-B14F-4D97-AF65-F5344CB8AC3E}">
        <p14:creationId xmlns:p14="http://schemas.microsoft.com/office/powerpoint/2010/main" val="3537505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Optional Slide:</a:t>
            </a:r>
            <a:r>
              <a:rPr lang="en-US" b="0" u="none" dirty="0"/>
              <a:t> </a:t>
            </a:r>
            <a:r>
              <a:rPr lang="en-US" dirty="0"/>
              <a:t>Read slide</a:t>
            </a:r>
          </a:p>
        </p:txBody>
      </p:sp>
      <p:sp>
        <p:nvSpPr>
          <p:cNvPr id="4" name="Slide Number Placeholder 3"/>
          <p:cNvSpPr>
            <a:spLocks noGrp="1"/>
          </p:cNvSpPr>
          <p:nvPr>
            <p:ph type="sldNum" sz="quarter" idx="5"/>
          </p:nvPr>
        </p:nvSpPr>
        <p:spPr/>
        <p:txBody>
          <a:bodyPr/>
          <a:lstStyle/>
          <a:p>
            <a:fld id="{BDBB3618-DBD8-479C-9E36-A11876CE6C21}" type="slidenum">
              <a:rPr lang="en-US" smtClean="0"/>
              <a:t>19</a:t>
            </a:fld>
            <a:endParaRPr lang="en-US"/>
          </a:p>
        </p:txBody>
      </p:sp>
    </p:spTree>
    <p:extLst>
      <p:ext uri="{BB962C8B-B14F-4D97-AF65-F5344CB8AC3E}">
        <p14:creationId xmlns:p14="http://schemas.microsoft.com/office/powerpoint/2010/main" val="3053295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Instructions:</a:t>
            </a:r>
            <a:r>
              <a:rPr lang="en-US" b="0" u="none" dirty="0"/>
              <a:t> </a:t>
            </a:r>
            <a:r>
              <a:rPr lang="en-US" dirty="0"/>
              <a:t>Read slide. </a:t>
            </a:r>
          </a:p>
          <a:p>
            <a:endParaRPr lang="en-US" dirty="0"/>
          </a:p>
          <a:p>
            <a:r>
              <a:rPr lang="en-US" sz="1200" u="sng" kern="1200" dirty="0">
                <a:solidFill>
                  <a:schemeClr val="tx1"/>
                </a:solidFill>
                <a:effectLst/>
                <a:latin typeface="+mn-lt"/>
                <a:ea typeface="+mn-ea"/>
                <a:cs typeface="+mn-cs"/>
              </a:rPr>
              <a:t>Examples include</a:t>
            </a:r>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Betting a soda on a game of basketball is considered gambling. </a:t>
            </a:r>
          </a:p>
          <a:p>
            <a:pPr lvl="1"/>
            <a:r>
              <a:rPr lang="en-US" sz="1200" kern="1200" dirty="0">
                <a:solidFill>
                  <a:schemeClr val="tx1"/>
                </a:solidFill>
                <a:effectLst/>
                <a:latin typeface="+mn-lt"/>
                <a:ea typeface="+mn-ea"/>
                <a:cs typeface="+mn-cs"/>
              </a:rPr>
              <a:t>Betting your chores with a sibling.</a:t>
            </a:r>
          </a:p>
          <a:p>
            <a:pPr lvl="1"/>
            <a:r>
              <a:rPr lang="en-US" sz="1200" kern="1200" dirty="0">
                <a:solidFill>
                  <a:schemeClr val="tx1"/>
                </a:solidFill>
                <a:effectLst/>
                <a:latin typeface="+mn-lt"/>
                <a:ea typeface="+mn-ea"/>
                <a:cs typeface="+mn-cs"/>
              </a:rPr>
              <a:t>When a serious problem for an adult, betting a car or money needed to pay the bills. </a:t>
            </a:r>
          </a:p>
          <a:p>
            <a:endParaRPr lang="en-US" dirty="0"/>
          </a:p>
        </p:txBody>
      </p:sp>
      <p:sp>
        <p:nvSpPr>
          <p:cNvPr id="4" name="Slide Number Placeholder 3"/>
          <p:cNvSpPr>
            <a:spLocks noGrp="1"/>
          </p:cNvSpPr>
          <p:nvPr>
            <p:ph type="sldNum" sz="quarter" idx="5"/>
          </p:nvPr>
        </p:nvSpPr>
        <p:spPr/>
        <p:txBody>
          <a:bodyPr/>
          <a:lstStyle/>
          <a:p>
            <a:fld id="{BDBB3618-DBD8-479C-9E36-A11876CE6C21}" type="slidenum">
              <a:rPr lang="en-US" smtClean="0"/>
              <a:t>20</a:t>
            </a:fld>
            <a:endParaRPr lang="en-US"/>
          </a:p>
        </p:txBody>
      </p:sp>
    </p:spTree>
    <p:extLst>
      <p:ext uri="{BB962C8B-B14F-4D97-AF65-F5344CB8AC3E}">
        <p14:creationId xmlns:p14="http://schemas.microsoft.com/office/powerpoint/2010/main" val="673992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Instructions:</a:t>
            </a:r>
            <a:r>
              <a:rPr lang="en-US" b="0" u="none" dirty="0"/>
              <a:t> </a:t>
            </a:r>
            <a:r>
              <a:rPr lang="en-US" dirty="0"/>
              <a:t>Read slide. </a:t>
            </a:r>
          </a:p>
          <a:p>
            <a:endParaRPr lang="en-US" b="1" dirty="0"/>
          </a:p>
          <a:p>
            <a:endParaRPr lang="en-US" b="1" dirty="0"/>
          </a:p>
          <a:p>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_____________________________________________</a:t>
            </a:r>
            <a:endParaRPr lang="en-US" b="1" u="none" dirty="0"/>
          </a:p>
          <a:p>
            <a:endParaRPr lang="en-US" b="1" dirty="0"/>
          </a:p>
          <a:p>
            <a:r>
              <a:rPr lang="en-US" b="1" dirty="0"/>
              <a:t>Citation: </a:t>
            </a:r>
          </a:p>
          <a:p>
            <a:r>
              <a:rPr lang="en-US" baseline="30000" dirty="0"/>
              <a:t>5 </a:t>
            </a:r>
            <a:r>
              <a:rPr lang="en-US" dirty="0"/>
              <a:t>Oregon Health Authority. 2018. Student Wellness Survey. Retrieved from https://www.oregon.gov/oha/PH/BIRTHDEATHCERTIFICATES/SURVEYS/Pages/Student-Wellness-Survey.aspx</a:t>
            </a:r>
          </a:p>
        </p:txBody>
      </p:sp>
      <p:sp>
        <p:nvSpPr>
          <p:cNvPr id="4" name="Slide Number Placeholder 3"/>
          <p:cNvSpPr>
            <a:spLocks noGrp="1"/>
          </p:cNvSpPr>
          <p:nvPr>
            <p:ph type="sldNum" sz="quarter" idx="5"/>
          </p:nvPr>
        </p:nvSpPr>
        <p:spPr/>
        <p:txBody>
          <a:bodyPr/>
          <a:lstStyle/>
          <a:p>
            <a:fld id="{BDBB3618-DBD8-479C-9E36-A11876CE6C21}" type="slidenum">
              <a:rPr lang="en-US" smtClean="0"/>
              <a:t>21</a:t>
            </a:fld>
            <a:endParaRPr lang="en-US"/>
          </a:p>
        </p:txBody>
      </p:sp>
    </p:spTree>
    <p:extLst>
      <p:ext uri="{BB962C8B-B14F-4D97-AF65-F5344CB8AC3E}">
        <p14:creationId xmlns:p14="http://schemas.microsoft.com/office/powerpoint/2010/main" val="4070516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Optional Slide:</a:t>
            </a:r>
            <a:r>
              <a:rPr lang="en-US" b="0" u="none" dirty="0"/>
              <a:t> </a:t>
            </a:r>
            <a:r>
              <a:rPr lang="en-US" dirty="0"/>
              <a:t>Read slide. These definitions are also available in the student guide and described throughout the lessons. </a:t>
            </a:r>
          </a:p>
          <a:p>
            <a:endParaRPr lang="en-US" b="1" baseline="0" dirty="0"/>
          </a:p>
          <a:p>
            <a:endParaRPr lang="en-US" b="1" baseline="0" dirty="0"/>
          </a:p>
          <a:p>
            <a:endParaRPr lang="en-US" b="1" baseline="0" dirty="0"/>
          </a:p>
          <a:p>
            <a:endParaRPr lang="en-US" b="1" baseline="0" dirty="0"/>
          </a:p>
          <a:p>
            <a:pPr algn="l"/>
            <a:r>
              <a:rPr lang="en-US" b="1" baseline="0" dirty="0"/>
              <a:t>_____________________________________________</a:t>
            </a:r>
          </a:p>
          <a:p>
            <a:pPr algn="l"/>
            <a:endParaRPr lang="en-US" b="1" baseline="0" dirty="0"/>
          </a:p>
          <a:p>
            <a:r>
              <a:rPr lang="en-US" b="1" baseline="0" dirty="0"/>
              <a:t>Citation:</a:t>
            </a:r>
            <a:r>
              <a:rPr lang="en-US" baseline="0" dirty="0"/>
              <a:t> </a:t>
            </a:r>
          </a:p>
          <a:p>
            <a:r>
              <a:rPr lang="en-US" baseline="30000" dirty="0"/>
              <a:t>1 </a:t>
            </a:r>
            <a:r>
              <a:rPr lang="en-US" sz="1200" b="0" i="0" kern="1200" dirty="0" err="1">
                <a:solidFill>
                  <a:schemeClr val="tx1"/>
                </a:solidFill>
                <a:effectLst/>
                <a:latin typeface="+mn-lt"/>
                <a:ea typeface="+mn-ea"/>
                <a:cs typeface="+mn-cs"/>
              </a:rPr>
              <a:t>Alavi</a:t>
            </a:r>
            <a:r>
              <a:rPr lang="en-US" sz="1200" b="0" i="0" kern="1200" dirty="0">
                <a:solidFill>
                  <a:schemeClr val="tx1"/>
                </a:solidFill>
                <a:effectLst/>
                <a:latin typeface="+mn-lt"/>
                <a:ea typeface="+mn-ea"/>
                <a:cs typeface="+mn-cs"/>
              </a:rPr>
              <a:t> SS, </a:t>
            </a:r>
            <a:r>
              <a:rPr lang="en-US" sz="1200" b="0" i="0" kern="1200" dirty="0" err="1">
                <a:solidFill>
                  <a:schemeClr val="tx1"/>
                </a:solidFill>
                <a:effectLst/>
                <a:latin typeface="+mn-lt"/>
                <a:ea typeface="+mn-ea"/>
                <a:cs typeface="+mn-cs"/>
              </a:rPr>
              <a:t>Ferdosi</a:t>
            </a:r>
            <a:r>
              <a:rPr lang="en-US" sz="1200" b="0" i="0" kern="1200" dirty="0">
                <a:solidFill>
                  <a:schemeClr val="tx1"/>
                </a:solidFill>
                <a:effectLst/>
                <a:latin typeface="+mn-lt"/>
                <a:ea typeface="+mn-ea"/>
                <a:cs typeface="+mn-cs"/>
              </a:rPr>
              <a:t> M, </a:t>
            </a:r>
            <a:r>
              <a:rPr lang="en-US" sz="1200" b="0" i="0" kern="1200" dirty="0" err="1">
                <a:solidFill>
                  <a:schemeClr val="tx1"/>
                </a:solidFill>
                <a:effectLst/>
                <a:latin typeface="+mn-lt"/>
                <a:ea typeface="+mn-ea"/>
                <a:cs typeface="+mn-cs"/>
              </a:rPr>
              <a:t>Jannatifard</a:t>
            </a:r>
            <a:r>
              <a:rPr lang="en-US" sz="1200" b="0" i="0" kern="1200" dirty="0">
                <a:solidFill>
                  <a:schemeClr val="tx1"/>
                </a:solidFill>
                <a:effectLst/>
                <a:latin typeface="+mn-lt"/>
                <a:ea typeface="+mn-ea"/>
                <a:cs typeface="+mn-cs"/>
              </a:rPr>
              <a:t> F, </a:t>
            </a:r>
            <a:r>
              <a:rPr lang="en-US" sz="1200" b="0" i="0" kern="1200" dirty="0" err="1">
                <a:solidFill>
                  <a:schemeClr val="tx1"/>
                </a:solidFill>
                <a:effectLst/>
                <a:latin typeface="+mn-lt"/>
                <a:ea typeface="+mn-ea"/>
                <a:cs typeface="+mn-cs"/>
              </a:rPr>
              <a:t>Eslami</a:t>
            </a:r>
            <a:r>
              <a:rPr lang="en-US" sz="1200" b="0" i="0" kern="1200" dirty="0">
                <a:solidFill>
                  <a:schemeClr val="tx1"/>
                </a:solidFill>
                <a:effectLst/>
                <a:latin typeface="+mn-lt"/>
                <a:ea typeface="+mn-ea"/>
                <a:cs typeface="+mn-cs"/>
              </a:rPr>
              <a:t> M, </a:t>
            </a:r>
            <a:r>
              <a:rPr lang="en-US" sz="1200" b="0" i="0" kern="1200" dirty="0" err="1">
                <a:solidFill>
                  <a:schemeClr val="tx1"/>
                </a:solidFill>
                <a:effectLst/>
                <a:latin typeface="+mn-lt"/>
                <a:ea typeface="+mn-ea"/>
                <a:cs typeface="+mn-cs"/>
              </a:rPr>
              <a:t>Alaghemandan</a:t>
            </a:r>
            <a:r>
              <a:rPr lang="en-US" sz="1200" b="0" i="0" kern="1200" dirty="0">
                <a:solidFill>
                  <a:schemeClr val="tx1"/>
                </a:solidFill>
                <a:effectLst/>
                <a:latin typeface="+mn-lt"/>
                <a:ea typeface="+mn-ea"/>
                <a:cs typeface="+mn-cs"/>
              </a:rPr>
              <a:t> H, </a:t>
            </a:r>
            <a:r>
              <a:rPr lang="en-US" sz="1200" b="0" i="0" kern="1200" dirty="0" err="1">
                <a:solidFill>
                  <a:schemeClr val="tx1"/>
                </a:solidFill>
                <a:effectLst/>
                <a:latin typeface="+mn-lt"/>
                <a:ea typeface="+mn-ea"/>
                <a:cs typeface="+mn-cs"/>
              </a:rPr>
              <a:t>Setare</a:t>
            </a:r>
            <a:r>
              <a:rPr lang="en-US" sz="1200" b="0" i="0" kern="1200" dirty="0">
                <a:solidFill>
                  <a:schemeClr val="tx1"/>
                </a:solidFill>
                <a:effectLst/>
                <a:latin typeface="+mn-lt"/>
                <a:ea typeface="+mn-ea"/>
                <a:cs typeface="+mn-cs"/>
              </a:rPr>
              <a:t> M. 2012. Behavioral Addiction versus Substance Addiction: Correspondence of Psychiatric and Psychological Views. </a:t>
            </a:r>
            <a:r>
              <a:rPr lang="en-US" sz="1200" b="0" i="1" kern="1200" dirty="0">
                <a:solidFill>
                  <a:schemeClr val="tx1"/>
                </a:solidFill>
                <a:effectLst/>
                <a:latin typeface="+mn-lt"/>
                <a:ea typeface="+mn-ea"/>
                <a:cs typeface="+mn-cs"/>
              </a:rPr>
              <a:t>Int J </a:t>
            </a:r>
            <a:r>
              <a:rPr lang="en-US" sz="1200" b="0" i="1" kern="1200" dirty="0" err="1">
                <a:solidFill>
                  <a:schemeClr val="tx1"/>
                </a:solidFill>
                <a:effectLst/>
                <a:latin typeface="+mn-lt"/>
                <a:ea typeface="+mn-ea"/>
                <a:cs typeface="+mn-cs"/>
              </a:rPr>
              <a:t>Prev</a:t>
            </a:r>
            <a:r>
              <a:rPr lang="en-US" sz="1200" b="0" i="1" kern="1200" dirty="0">
                <a:solidFill>
                  <a:schemeClr val="tx1"/>
                </a:solidFill>
                <a:effectLst/>
                <a:latin typeface="+mn-lt"/>
                <a:ea typeface="+mn-ea"/>
                <a:cs typeface="+mn-cs"/>
              </a:rPr>
              <a:t> Med</a:t>
            </a:r>
            <a:r>
              <a:rPr lang="en-US" sz="1200" b="0" i="0" kern="1200" dirty="0">
                <a:solidFill>
                  <a:schemeClr val="tx1"/>
                </a:solidFill>
                <a:effectLst/>
                <a:latin typeface="+mn-lt"/>
                <a:ea typeface="+mn-ea"/>
                <a:cs typeface="+mn-cs"/>
              </a:rPr>
              <a:t>. 3(4):290-294.</a:t>
            </a:r>
          </a:p>
          <a:p>
            <a:r>
              <a:rPr lang="en-US" sz="1200" b="0" i="0" kern="1200" baseline="30000" dirty="0">
                <a:solidFill>
                  <a:schemeClr val="tx1"/>
                </a:solidFill>
                <a:effectLst/>
                <a:latin typeface="+mn-lt"/>
                <a:ea typeface="+mn-ea"/>
                <a:cs typeface="+mn-cs"/>
              </a:rPr>
              <a:t>2 </a:t>
            </a:r>
            <a:r>
              <a:rPr lang="en-US" sz="1200" b="0" i="0" kern="1200" baseline="0" dirty="0">
                <a:solidFill>
                  <a:schemeClr val="tx1"/>
                </a:solidFill>
                <a:effectLst/>
                <a:latin typeface="+mn-lt"/>
                <a:ea typeface="+mn-ea"/>
                <a:cs typeface="+mn-cs"/>
              </a:rPr>
              <a:t>More TL. 2018. Gambling and Problem Gambling in Oregon. </a:t>
            </a:r>
            <a:r>
              <a:rPr lang="en-US" sz="1200" b="0" i="1" kern="1200" baseline="0" dirty="0">
                <a:solidFill>
                  <a:schemeClr val="tx1"/>
                </a:solidFill>
                <a:effectLst/>
                <a:latin typeface="+mn-lt"/>
                <a:ea typeface="+mn-ea"/>
                <a:cs typeface="+mn-cs"/>
              </a:rPr>
              <a:t>Oregon Council on Problem Gambling</a:t>
            </a:r>
            <a:r>
              <a:rPr lang="en-US" sz="1200" b="0" i="0" kern="1200" baseline="0" dirty="0">
                <a:solidFill>
                  <a:schemeClr val="tx1"/>
                </a:solidFill>
                <a:effectLst/>
                <a:latin typeface="+mn-lt"/>
                <a:ea typeface="+mn-ea"/>
                <a:cs typeface="+mn-cs"/>
              </a:rPr>
              <a:t>. Retrieved from: https://oregoncpg.org/the-gambling-landscape-in-Oregon </a:t>
            </a:r>
            <a:endParaRPr lang="en-US" sz="1200" b="0" i="0" kern="1200" baseline="30000" dirty="0">
              <a:solidFill>
                <a:schemeClr val="tx1"/>
              </a:solidFill>
              <a:effectLst/>
              <a:latin typeface="+mn-lt"/>
              <a:ea typeface="+mn-ea"/>
              <a:cs typeface="+mn-cs"/>
            </a:endParaRPr>
          </a:p>
          <a:p>
            <a:endParaRPr lang="en-US" baseline="30000" dirty="0"/>
          </a:p>
        </p:txBody>
      </p:sp>
      <p:sp>
        <p:nvSpPr>
          <p:cNvPr id="4" name="Slide Number Placeholder 3"/>
          <p:cNvSpPr>
            <a:spLocks noGrp="1"/>
          </p:cNvSpPr>
          <p:nvPr>
            <p:ph type="sldNum" sz="quarter" idx="5"/>
          </p:nvPr>
        </p:nvSpPr>
        <p:spPr/>
        <p:txBody>
          <a:bodyPr/>
          <a:lstStyle/>
          <a:p>
            <a:fld id="{BDBB3618-DBD8-479C-9E36-A11876CE6C21}" type="slidenum">
              <a:rPr lang="en-US" smtClean="0"/>
              <a:t>2</a:t>
            </a:fld>
            <a:endParaRPr lang="en-US"/>
          </a:p>
        </p:txBody>
      </p:sp>
    </p:spTree>
    <p:extLst>
      <p:ext uri="{BB962C8B-B14F-4D97-AF65-F5344CB8AC3E}">
        <p14:creationId xmlns:p14="http://schemas.microsoft.com/office/powerpoint/2010/main" val="4001427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Instructions:</a:t>
            </a:r>
            <a:r>
              <a:rPr lang="en-US" b="0" u="none" dirty="0"/>
              <a:t> </a:t>
            </a:r>
            <a:r>
              <a:rPr lang="en-US" dirty="0"/>
              <a:t>Read slide. </a:t>
            </a:r>
          </a:p>
          <a:p>
            <a:pPr marL="171450" indent="-171450">
              <a:buFont typeface="Arial" panose="020B0604020202020204" pitchFamily="34" charset="0"/>
              <a:buChar char="•"/>
            </a:pPr>
            <a:r>
              <a:rPr lang="en-US" b="1" dirty="0"/>
              <a:t>(On bullet one): </a:t>
            </a:r>
            <a:r>
              <a:rPr lang="en-US" sz="1200" kern="1200" dirty="0">
                <a:solidFill>
                  <a:schemeClr val="tx1"/>
                </a:solidFill>
                <a:effectLst/>
                <a:latin typeface="+mn-lt"/>
                <a:ea typeface="+mn-ea"/>
                <a:cs typeface="+mn-cs"/>
              </a:rPr>
              <a:t>If adults choose to gamble, they should do it responsibly by setting a time limit, setting a money limit, and not playing to make money.</a:t>
            </a:r>
            <a:endParaRPr lang="en-US" b="1" dirty="0"/>
          </a:p>
          <a:p>
            <a:pPr marL="171450" indent="-171450">
              <a:buFont typeface="Arial" panose="020B0604020202020204" pitchFamily="34" charset="0"/>
              <a:buChar char="•"/>
            </a:pPr>
            <a:r>
              <a:rPr lang="en-US" b="1" dirty="0"/>
              <a:t>(On bullet two): </a:t>
            </a:r>
            <a:r>
              <a:rPr lang="en-US" b="0" dirty="0"/>
              <a:t>You could fill the </a:t>
            </a:r>
            <a:r>
              <a:rPr lang="en-US" b="0" dirty="0" err="1"/>
              <a:t>Moda</a:t>
            </a:r>
            <a:r>
              <a:rPr lang="en-US" b="0" dirty="0"/>
              <a:t> Center where the Portland Trail Blazers play over 12 times with </a:t>
            </a:r>
            <a:r>
              <a:rPr lang="en-US" b="1" dirty="0"/>
              <a:t>269,489 people</a:t>
            </a:r>
            <a:r>
              <a:rPr lang="en-US" b="0" dirty="0"/>
              <a:t>!</a:t>
            </a:r>
            <a:endParaRPr lang="en-US" b="1" dirty="0"/>
          </a:p>
          <a:p>
            <a:endParaRPr lang="en-US" b="1" dirty="0"/>
          </a:p>
          <a:p>
            <a:endParaRPr lang="en-US" b="1" dirty="0"/>
          </a:p>
          <a:p>
            <a:endParaRPr lang="en-US" b="1" dirty="0"/>
          </a:p>
          <a:p>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_____________________________________________</a:t>
            </a:r>
            <a:endParaRPr lang="en-US" b="1" u="none" dirty="0"/>
          </a:p>
          <a:p>
            <a:endParaRPr lang="en-US" b="1" dirty="0"/>
          </a:p>
          <a:p>
            <a:r>
              <a:rPr lang="en-US" b="1" dirty="0"/>
              <a:t>Citation: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30000" dirty="0">
                <a:solidFill>
                  <a:schemeClr val="tx1"/>
                </a:solidFill>
                <a:effectLst/>
                <a:latin typeface="+mn-lt"/>
                <a:ea typeface="+mn-ea"/>
                <a:cs typeface="+mn-cs"/>
              </a:rPr>
              <a:t>2 </a:t>
            </a:r>
            <a:r>
              <a:rPr lang="en-US" sz="1200" b="0" i="0" kern="1200" baseline="0" dirty="0">
                <a:solidFill>
                  <a:schemeClr val="tx1"/>
                </a:solidFill>
                <a:effectLst/>
                <a:latin typeface="+mn-lt"/>
                <a:ea typeface="+mn-ea"/>
                <a:cs typeface="+mn-cs"/>
              </a:rPr>
              <a:t>More TL. 2018. Gambling and Problem Gambling in Oregon. </a:t>
            </a:r>
            <a:r>
              <a:rPr lang="en-US" sz="1200" b="0" i="1" kern="1200" baseline="0" dirty="0">
                <a:solidFill>
                  <a:schemeClr val="tx1"/>
                </a:solidFill>
                <a:effectLst/>
                <a:latin typeface="+mn-lt"/>
                <a:ea typeface="+mn-ea"/>
                <a:cs typeface="+mn-cs"/>
              </a:rPr>
              <a:t>Oregon Council on Problem Gambling</a:t>
            </a:r>
            <a:r>
              <a:rPr lang="en-US" sz="1200" b="0" i="0" kern="1200" baseline="0" dirty="0">
                <a:solidFill>
                  <a:schemeClr val="tx1"/>
                </a:solidFill>
                <a:effectLst/>
                <a:latin typeface="+mn-lt"/>
                <a:ea typeface="+mn-ea"/>
                <a:cs typeface="+mn-cs"/>
              </a:rPr>
              <a:t>. Retrieved from: https://oregoncpg.org/the-gambling-landscape-in-Oregon </a:t>
            </a:r>
            <a:endParaRPr lang="en-US" sz="1200" b="0" i="0" kern="1200" baseline="300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BB3618-DBD8-479C-9E36-A11876CE6C21}" type="slidenum">
              <a:rPr lang="en-US" smtClean="0"/>
              <a:t>22</a:t>
            </a:fld>
            <a:endParaRPr lang="en-US"/>
          </a:p>
        </p:txBody>
      </p:sp>
    </p:spTree>
    <p:extLst>
      <p:ext uri="{BB962C8B-B14F-4D97-AF65-F5344CB8AC3E}">
        <p14:creationId xmlns:p14="http://schemas.microsoft.com/office/powerpoint/2010/main" val="499834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Instructions:</a:t>
            </a:r>
            <a:r>
              <a:rPr lang="en-US" b="0" u="none" dirty="0"/>
              <a:t> </a:t>
            </a:r>
            <a:r>
              <a:rPr lang="en-US" dirty="0"/>
              <a:t>Read slide. </a:t>
            </a:r>
          </a:p>
          <a:p>
            <a:endParaRPr lang="en-US" dirty="0"/>
          </a:p>
        </p:txBody>
      </p:sp>
      <p:sp>
        <p:nvSpPr>
          <p:cNvPr id="4" name="Slide Number Placeholder 3"/>
          <p:cNvSpPr>
            <a:spLocks noGrp="1"/>
          </p:cNvSpPr>
          <p:nvPr>
            <p:ph type="sldNum" sz="quarter" idx="5"/>
          </p:nvPr>
        </p:nvSpPr>
        <p:spPr/>
        <p:txBody>
          <a:bodyPr/>
          <a:lstStyle/>
          <a:p>
            <a:fld id="{BDBB3618-DBD8-479C-9E36-A11876CE6C21}" type="slidenum">
              <a:rPr lang="en-US" smtClean="0"/>
              <a:t>23</a:t>
            </a:fld>
            <a:endParaRPr lang="en-US"/>
          </a:p>
        </p:txBody>
      </p:sp>
    </p:spTree>
    <p:extLst>
      <p:ext uri="{BB962C8B-B14F-4D97-AF65-F5344CB8AC3E}">
        <p14:creationId xmlns:p14="http://schemas.microsoft.com/office/powerpoint/2010/main" val="1489546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Instructions:</a:t>
            </a:r>
            <a:r>
              <a:rPr lang="en-US" b="0" u="none" dirty="0"/>
              <a:t> </a:t>
            </a:r>
            <a:r>
              <a:rPr lang="en-US" dirty="0"/>
              <a:t>Read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Example: if you have a 20% chance of winning money on a certain gambling game, you might win a few times, but over time you will lose close to 80% of the time. </a:t>
            </a:r>
          </a:p>
          <a:p>
            <a:endParaRPr lang="en-US"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_____________________________________________</a:t>
            </a:r>
            <a:endParaRPr lang="en-US" b="1" u="none" dirty="0"/>
          </a:p>
          <a:p>
            <a:endParaRPr lang="en-US" dirty="0"/>
          </a:p>
          <a:p>
            <a:r>
              <a:rPr lang="en-US" b="1" dirty="0"/>
              <a:t>Citation:</a:t>
            </a:r>
            <a:endParaRPr lang="en-US" dirty="0"/>
          </a:p>
          <a:p>
            <a:r>
              <a:rPr lang="en-US" baseline="30000" dirty="0"/>
              <a:t>20 </a:t>
            </a:r>
            <a:r>
              <a:rPr lang="en-US" dirty="0"/>
              <a:t>Routledge, R. (2016, October). Law of large numbers. Encyclopedia Britannica. </a:t>
            </a:r>
            <a:r>
              <a:rPr lang="en-US"/>
              <a:t>Obtained from https</a:t>
            </a:r>
            <a:r>
              <a:rPr lang="en-US" dirty="0"/>
              <a:t>://www.britannica.com/science</a:t>
            </a:r>
            <a:r>
              <a:rPr lang="en-US"/>
              <a:t>/law-of-large-numbers</a:t>
            </a:r>
            <a:endParaRPr lang="en-US" dirty="0"/>
          </a:p>
        </p:txBody>
      </p:sp>
      <p:sp>
        <p:nvSpPr>
          <p:cNvPr id="4" name="Slide Number Placeholder 3"/>
          <p:cNvSpPr>
            <a:spLocks noGrp="1"/>
          </p:cNvSpPr>
          <p:nvPr>
            <p:ph type="sldNum" sz="quarter" idx="5"/>
          </p:nvPr>
        </p:nvSpPr>
        <p:spPr/>
        <p:txBody>
          <a:bodyPr/>
          <a:lstStyle/>
          <a:p>
            <a:fld id="{BDBB3618-DBD8-479C-9E36-A11876CE6C21}" type="slidenum">
              <a:rPr lang="en-US" smtClean="0"/>
              <a:t>24</a:t>
            </a:fld>
            <a:endParaRPr lang="en-US"/>
          </a:p>
        </p:txBody>
      </p:sp>
    </p:spTree>
    <p:extLst>
      <p:ext uri="{BB962C8B-B14F-4D97-AF65-F5344CB8AC3E}">
        <p14:creationId xmlns:p14="http://schemas.microsoft.com/office/powerpoint/2010/main" val="2709168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Optional Slide:</a:t>
            </a:r>
            <a:r>
              <a:rPr lang="en-US" b="0" u="none" dirty="0"/>
              <a:t> </a:t>
            </a:r>
            <a:r>
              <a:rPr lang="en-US" dirty="0"/>
              <a:t>Read slide. </a:t>
            </a:r>
          </a:p>
          <a:p>
            <a:endParaRPr lang="en-US"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Have the students write on their student worksheet (or notebook) their six numbers.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Ask students to be honest and not cheat.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Use a random number generator between 1 and 70 to quickly pick numbers. Google has one.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Call numbers until everyone is seated. </a:t>
            </a:r>
            <a:r>
              <a:rPr lang="en-US" sz="1200" u="sng" kern="1200" dirty="0">
                <a:solidFill>
                  <a:schemeClr val="tx1"/>
                </a:solidFill>
                <a:effectLst/>
                <a:latin typeface="+mn-lt"/>
                <a:ea typeface="+mn-ea"/>
                <a:cs typeface="+mn-cs"/>
              </a:rPr>
              <a:t>It’s all or nothing</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BDBB3618-DBD8-479C-9E36-A11876CE6C21}" type="slidenum">
              <a:rPr lang="en-US" smtClean="0"/>
              <a:t>25</a:t>
            </a:fld>
            <a:endParaRPr lang="en-US"/>
          </a:p>
        </p:txBody>
      </p:sp>
    </p:spTree>
    <p:extLst>
      <p:ext uri="{BB962C8B-B14F-4D97-AF65-F5344CB8AC3E}">
        <p14:creationId xmlns:p14="http://schemas.microsoft.com/office/powerpoint/2010/main" val="3601450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Instructions:</a:t>
            </a:r>
            <a:r>
              <a:rPr lang="en-US" b="0" u="none" dirty="0"/>
              <a:t> </a:t>
            </a:r>
            <a:r>
              <a:rPr lang="en-US" dirty="0"/>
              <a:t>Read slide.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🔍Student Activity Idea: have students write down the odds of winning the Powerball Jackpot.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After reading Powerball Jackpot Odds: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If you bought 10 tickets every day, you would average a Powerball Jackpot win once every 80,000 years.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No amount of skill will improve the odds of winning a “game of chance.”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_____________________________________________</a:t>
            </a:r>
            <a:endParaRPr lang="en-US" b="1" u="none" dirty="0"/>
          </a:p>
          <a:p>
            <a:endParaRPr lang="en-US" dirty="0"/>
          </a:p>
          <a:p>
            <a:r>
              <a:rPr lang="en-US" b="1" dirty="0"/>
              <a:t>Citations &amp; Photo Credit: </a:t>
            </a:r>
          </a:p>
          <a:p>
            <a:r>
              <a:rPr lang="en-US" baseline="30000" dirty="0"/>
              <a:t>6 </a:t>
            </a:r>
            <a:r>
              <a:rPr lang="en-US" baseline="0" dirty="0"/>
              <a:t>Knowles E. 2016. What Are Your Chances of Finding a Four-Leaf Clover? </a:t>
            </a:r>
            <a:r>
              <a:rPr lang="en-US" i="1" baseline="0" dirty="0"/>
              <a:t>The Science Explorer</a:t>
            </a:r>
            <a:r>
              <a:rPr lang="en-US" i="0" baseline="0" dirty="0"/>
              <a:t>. Retrieved from http://thescienceexplorer.com/nature/what-are-your-chances-finding-four-leaf-clover on July 22, 2021.</a:t>
            </a:r>
          </a:p>
          <a:p>
            <a:r>
              <a:rPr lang="en-US" i="0" baseline="30000" dirty="0"/>
              <a:t>7 </a:t>
            </a:r>
            <a:r>
              <a:rPr lang="en-US" i="0" baseline="0" dirty="0"/>
              <a:t>Centers for Disease Control &amp; Prevention. 2013. Lightning Strick Victim Data. Retrieved from https://www.cdc.gov/disasters/lightning/victimdata.html on July 22, 2021.</a:t>
            </a:r>
          </a:p>
          <a:p>
            <a:r>
              <a:rPr lang="en-US" i="0" baseline="30000" dirty="0"/>
              <a:t>8 </a:t>
            </a:r>
            <a:r>
              <a:rPr lang="en-US" i="0" baseline="0" dirty="0"/>
              <a:t>US Census. 2019. Retrieved from https://data.census.gov/cedsci/table?q=Oregon&amp;tid=ACSDT1Y2019.B01003&amp;hidePreview=true on July 22, 2021.</a:t>
            </a:r>
          </a:p>
          <a:p>
            <a:r>
              <a:rPr lang="en-US" i="0" baseline="30000" dirty="0"/>
              <a:t>9 </a:t>
            </a:r>
            <a:r>
              <a:rPr lang="en-US" i="0" baseline="0" dirty="0"/>
              <a:t>Powerball. </a:t>
            </a:r>
            <a:r>
              <a:rPr lang="en-US" i="1" baseline="0" dirty="0"/>
              <a:t>Multi-State Lottery Association</a:t>
            </a:r>
            <a:r>
              <a:rPr lang="en-US" i="0" baseline="0" dirty="0"/>
              <a:t>. Retrieved from https://www.powerball.com/games/home on July 22, 2021. </a:t>
            </a:r>
            <a:endParaRPr lang="en-US" i="0" baseline="30000" dirty="0"/>
          </a:p>
          <a:p>
            <a:endParaRPr lang="en-US" i="0" baseline="0" dirty="0"/>
          </a:p>
          <a:p>
            <a:endParaRPr lang="en-US" baseline="30000" dirty="0"/>
          </a:p>
          <a:p>
            <a:r>
              <a:rPr lang="en-US" dirty="0"/>
              <a:t>Oregon Sign Photo Credit: Oregon Department of Transportation, obtained from https://www.flickr.com/photos/oregondot/5136383424. This photo was not edited. </a:t>
            </a:r>
          </a:p>
          <a:p>
            <a:endParaRPr lang="en-US" dirty="0"/>
          </a:p>
        </p:txBody>
      </p:sp>
      <p:sp>
        <p:nvSpPr>
          <p:cNvPr id="4" name="Slide Number Placeholder 3"/>
          <p:cNvSpPr>
            <a:spLocks noGrp="1"/>
          </p:cNvSpPr>
          <p:nvPr>
            <p:ph type="sldNum" sz="quarter" idx="5"/>
          </p:nvPr>
        </p:nvSpPr>
        <p:spPr/>
        <p:txBody>
          <a:bodyPr/>
          <a:lstStyle/>
          <a:p>
            <a:fld id="{BDBB3618-DBD8-479C-9E36-A11876CE6C21}" type="slidenum">
              <a:rPr lang="en-US" smtClean="0"/>
              <a:t>26</a:t>
            </a:fld>
            <a:endParaRPr lang="en-US"/>
          </a:p>
        </p:txBody>
      </p:sp>
    </p:spTree>
    <p:extLst>
      <p:ext uri="{BB962C8B-B14F-4D97-AF65-F5344CB8AC3E}">
        <p14:creationId xmlns:p14="http://schemas.microsoft.com/office/powerpoint/2010/main" val="2086651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Instructions:</a:t>
            </a:r>
            <a:r>
              <a:rPr lang="en-US" b="0" u="none" dirty="0"/>
              <a:t> </a:t>
            </a:r>
            <a:r>
              <a:rPr lang="en-US" dirty="0"/>
              <a:t>Read slide.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Additional notes: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 don’t know exactly how much Oregon adults spend out of state, informally, or illegally.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After reading debts: $23,375 debt means they lost money they had and then went into this amount of debt.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Gambling problems can be an easily hidden addiction. </a:t>
            </a:r>
          </a:p>
          <a:p>
            <a:endParaRPr lang="en-US" dirty="0"/>
          </a:p>
          <a:p>
            <a:endParaRPr lang="en-US"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_____________________________________________</a:t>
            </a:r>
            <a:endParaRPr lang="en-US" b="1" u="none" dirty="0"/>
          </a:p>
          <a:p>
            <a:endParaRPr lang="en-US" dirty="0"/>
          </a:p>
          <a:p>
            <a:r>
              <a:rPr lang="en-US" b="1" dirty="0"/>
              <a:t>Citations:</a:t>
            </a:r>
          </a:p>
          <a:p>
            <a:r>
              <a:rPr lang="en-US" b="0" baseline="30000" dirty="0"/>
              <a:t>10 </a:t>
            </a:r>
            <a:r>
              <a:rPr lang="en-US" b="0" baseline="0" dirty="0"/>
              <a:t>Oregon Lottery. 2020. Oregon Lottery Comprehensive Annual Financial Report. </a:t>
            </a:r>
            <a:r>
              <a:rPr lang="en-US" b="0" i="1" baseline="0" dirty="0"/>
              <a:t>Oregon State Lottery</a:t>
            </a:r>
            <a:r>
              <a:rPr lang="en-US" b="0" i="0" baseline="0" dirty="0"/>
              <a:t>. 22. Retrieved from https://www.oregonlottery.org/assets/wp-content/uploads/2020/12/FY-2020-Oregon-Lottery-CAFR-FINAL.pdf on July 22, 2021. </a:t>
            </a:r>
          </a:p>
          <a:p>
            <a:r>
              <a:rPr lang="en-US" b="0" i="0" baseline="30000" dirty="0"/>
              <a:t>11 </a:t>
            </a:r>
            <a:r>
              <a:rPr lang="en-US" b="0" i="0" baseline="0" dirty="0" err="1"/>
              <a:t>Rollier</a:t>
            </a:r>
            <a:r>
              <a:rPr lang="en-US" b="0" i="0" baseline="0" dirty="0"/>
              <a:t> J, Whelan R. Nov 25, 2019. The Contributions of Indian Gaming to Oregon’s Economy in 2016 and 2017. </a:t>
            </a:r>
            <a:r>
              <a:rPr lang="en-US" b="0" i="1" baseline="0" dirty="0" err="1"/>
              <a:t>EcoNorthwest</a:t>
            </a:r>
            <a:r>
              <a:rPr lang="en-US" b="0" i="0" baseline="0" dirty="0"/>
              <a:t>. 17. https://www.otga.net/wp-content/uploads/FINAL-2016-2017-OTGA-Report-Nov-25-2019.pdf</a:t>
            </a:r>
            <a:endParaRPr lang="en-US" b="0" i="0" baseline="30000" dirty="0"/>
          </a:p>
        </p:txBody>
      </p:sp>
      <p:sp>
        <p:nvSpPr>
          <p:cNvPr id="4" name="Slide Number Placeholder 3"/>
          <p:cNvSpPr>
            <a:spLocks noGrp="1"/>
          </p:cNvSpPr>
          <p:nvPr>
            <p:ph type="sldNum" sz="quarter" idx="5"/>
          </p:nvPr>
        </p:nvSpPr>
        <p:spPr/>
        <p:txBody>
          <a:bodyPr/>
          <a:lstStyle/>
          <a:p>
            <a:fld id="{BDBB3618-DBD8-479C-9E36-A11876CE6C21}" type="slidenum">
              <a:rPr lang="en-US" smtClean="0"/>
              <a:t>27</a:t>
            </a:fld>
            <a:endParaRPr lang="en-US"/>
          </a:p>
        </p:txBody>
      </p:sp>
    </p:spTree>
    <p:extLst>
      <p:ext uri="{BB962C8B-B14F-4D97-AF65-F5344CB8AC3E}">
        <p14:creationId xmlns:p14="http://schemas.microsoft.com/office/powerpoint/2010/main" val="1758752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Optional Slide:</a:t>
            </a:r>
            <a:r>
              <a:rPr lang="en-US" b="0" u="none" dirty="0"/>
              <a:t> </a:t>
            </a:r>
            <a:r>
              <a:rPr lang="en-US" dirty="0"/>
              <a:t>Read slide. </a:t>
            </a:r>
          </a:p>
          <a:p>
            <a:endParaRPr lang="en-US" b="1" dirty="0"/>
          </a:p>
          <a:p>
            <a:r>
              <a:rPr lang="en-US" b="1" dirty="0"/>
              <a:t>Increases risky behaviors: </a:t>
            </a:r>
            <a:r>
              <a:rPr lang="en-US" sz="1200" kern="1200" dirty="0">
                <a:solidFill>
                  <a:schemeClr val="tx1"/>
                </a:solidFill>
                <a:effectLst/>
                <a:latin typeface="+mn-lt"/>
                <a:ea typeface="+mn-ea"/>
                <a:cs typeface="+mn-cs"/>
              </a:rPr>
              <a:t>For gambling, this could be playing with money needed for something else, or chasing losses (trying to win back money lost).</a:t>
            </a:r>
            <a:endParaRPr lang="en-US" b="1" dirty="0"/>
          </a:p>
          <a:p>
            <a:endParaRPr lang="en-US" b="1" dirty="0"/>
          </a:p>
          <a:p>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_____________________________________________</a:t>
            </a:r>
            <a:endParaRPr lang="en-US" b="1" u="none" dirty="0"/>
          </a:p>
          <a:p>
            <a:endParaRPr lang="en-US" b="1" dirty="0"/>
          </a:p>
          <a:p>
            <a:r>
              <a:rPr lang="en-US" b="1" dirty="0"/>
              <a:t>Citations:</a:t>
            </a:r>
          </a:p>
          <a:p>
            <a:r>
              <a:rPr lang="en-US" b="0" baseline="30000" dirty="0"/>
              <a:t>12 </a:t>
            </a:r>
            <a:r>
              <a:rPr lang="en-US" b="0" baseline="0" dirty="0"/>
              <a:t>Oregon Problem Gambling Resource. Retrieve from https://www.opgr.org/prevention-resources/ on July 22, 2021. </a:t>
            </a:r>
          </a:p>
          <a:p>
            <a:r>
              <a:rPr lang="en-US" b="0" baseline="30000" dirty="0"/>
              <a:t>13 </a:t>
            </a:r>
            <a:r>
              <a:rPr lang="en-US" b="0" baseline="0" dirty="0"/>
              <a:t>National Institute on Alcohol Abuse and Alcoholism. Retrieved from https://www.niaaa.nih.gov/alcohols-effects-health/alcohol-use-disorder on July 22, 2021.</a:t>
            </a:r>
            <a:endParaRPr lang="en-US" b="1" baseline="30000" dirty="0"/>
          </a:p>
        </p:txBody>
      </p:sp>
      <p:sp>
        <p:nvSpPr>
          <p:cNvPr id="4" name="Slide Number Placeholder 3"/>
          <p:cNvSpPr>
            <a:spLocks noGrp="1"/>
          </p:cNvSpPr>
          <p:nvPr>
            <p:ph type="sldNum" sz="quarter" idx="5"/>
          </p:nvPr>
        </p:nvSpPr>
        <p:spPr/>
        <p:txBody>
          <a:bodyPr/>
          <a:lstStyle/>
          <a:p>
            <a:fld id="{BDBB3618-DBD8-479C-9E36-A11876CE6C21}" type="slidenum">
              <a:rPr lang="en-US" smtClean="0"/>
              <a:t>28</a:t>
            </a:fld>
            <a:endParaRPr lang="en-US"/>
          </a:p>
        </p:txBody>
      </p:sp>
    </p:spTree>
    <p:extLst>
      <p:ext uri="{BB962C8B-B14F-4D97-AF65-F5344CB8AC3E}">
        <p14:creationId xmlns:p14="http://schemas.microsoft.com/office/powerpoint/2010/main" val="3468829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Instructions:</a:t>
            </a:r>
            <a:r>
              <a:rPr lang="en-US" b="0" u="none" dirty="0"/>
              <a:t> </a:t>
            </a:r>
            <a:r>
              <a:rPr lang="en-US" dirty="0"/>
              <a:t>Read slide. </a:t>
            </a:r>
          </a:p>
          <a:p>
            <a:endParaRPr lang="en-US" b="1" dirty="0"/>
          </a:p>
          <a:p>
            <a:endParaRPr lang="en-US" b="1" dirty="0"/>
          </a:p>
          <a:p>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_____________________________________________</a:t>
            </a:r>
            <a:endParaRPr lang="en-US" b="1" u="none" dirty="0"/>
          </a:p>
          <a:p>
            <a:endParaRPr lang="en-US" b="1" dirty="0"/>
          </a:p>
          <a:p>
            <a:r>
              <a:rPr lang="en-US" b="1" dirty="0"/>
              <a:t>Citations: </a:t>
            </a:r>
          </a:p>
          <a:p>
            <a:r>
              <a:rPr lang="en-US" baseline="30000" dirty="0"/>
              <a:t>14</a:t>
            </a:r>
            <a:r>
              <a:rPr lang="en-US" baseline="0" dirty="0"/>
              <a:t> Oregon Lottery. Retailer List. </a:t>
            </a:r>
            <a:r>
              <a:rPr lang="en-US" i="1" baseline="0" dirty="0"/>
              <a:t>Oregon State Lottery</a:t>
            </a:r>
            <a:r>
              <a:rPr lang="en-US" i="0" baseline="0" dirty="0"/>
              <a:t>. Retrieved from https://www.oregonlottery.org/retailers/list/ on July 22, 2021. </a:t>
            </a:r>
            <a:endParaRPr lang="en-US" baseline="30000" dirty="0"/>
          </a:p>
        </p:txBody>
      </p:sp>
      <p:sp>
        <p:nvSpPr>
          <p:cNvPr id="4" name="Slide Number Placeholder 3"/>
          <p:cNvSpPr>
            <a:spLocks noGrp="1"/>
          </p:cNvSpPr>
          <p:nvPr>
            <p:ph type="sldNum" sz="quarter" idx="5"/>
          </p:nvPr>
        </p:nvSpPr>
        <p:spPr/>
        <p:txBody>
          <a:bodyPr/>
          <a:lstStyle/>
          <a:p>
            <a:fld id="{BDBB3618-DBD8-479C-9E36-A11876CE6C21}" type="slidenum">
              <a:rPr lang="en-US" smtClean="0"/>
              <a:t>29</a:t>
            </a:fld>
            <a:endParaRPr lang="en-US"/>
          </a:p>
        </p:txBody>
      </p:sp>
    </p:spTree>
    <p:extLst>
      <p:ext uri="{BB962C8B-B14F-4D97-AF65-F5344CB8AC3E}">
        <p14:creationId xmlns:p14="http://schemas.microsoft.com/office/powerpoint/2010/main" val="3668199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the gambling industry try to get people to gamble more? In this section, we will look at how their products, casinos, and advertisements try to influence our decisions.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Estimated length: 10 minutes</a:t>
            </a:r>
          </a:p>
          <a:p>
            <a:endParaRPr lang="en-US" dirty="0"/>
          </a:p>
        </p:txBody>
      </p:sp>
      <p:sp>
        <p:nvSpPr>
          <p:cNvPr id="4" name="Slide Number Placeholder 3"/>
          <p:cNvSpPr>
            <a:spLocks noGrp="1"/>
          </p:cNvSpPr>
          <p:nvPr>
            <p:ph type="sldNum" sz="quarter" idx="5"/>
          </p:nvPr>
        </p:nvSpPr>
        <p:spPr/>
        <p:txBody>
          <a:bodyPr/>
          <a:lstStyle/>
          <a:p>
            <a:fld id="{BDBB3618-DBD8-479C-9E36-A11876CE6C21}" type="slidenum">
              <a:rPr lang="en-US" smtClean="0"/>
              <a:t>30</a:t>
            </a:fld>
            <a:endParaRPr lang="en-US"/>
          </a:p>
        </p:txBody>
      </p:sp>
    </p:spTree>
    <p:extLst>
      <p:ext uri="{BB962C8B-B14F-4D97-AF65-F5344CB8AC3E}">
        <p14:creationId xmlns:p14="http://schemas.microsoft.com/office/powerpoint/2010/main" val="3792061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Instructions:</a:t>
            </a:r>
            <a:r>
              <a:rPr lang="en-US" b="0" u="none" dirty="0"/>
              <a:t> </a:t>
            </a:r>
            <a:r>
              <a:rPr lang="en-US" dirty="0"/>
              <a:t>Read below.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Briefly, for :30sec – 1m ask students: </a:t>
            </a:r>
            <a:r>
              <a:rPr lang="en-US" sz="1200" dirty="0">
                <a:solidFill>
                  <a:srgbClr val="FF0000"/>
                </a:solidFill>
              </a:rPr>
              <a:t>What are some similarities between video gambling and video games (on a phone or console) to get people to use their products more?</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🔍Student Activity Idea: have students write down similarities between video gambling and gaming.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sng" dirty="0"/>
              <a:t>Explanation with each similarity: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kern="1200" dirty="0">
                <a:solidFill>
                  <a:schemeClr val="tx1"/>
                </a:solidFill>
                <a:effectLst/>
                <a:latin typeface="+mn-lt"/>
                <a:ea typeface="+mn-ea"/>
                <a:cs typeface="+mn-cs"/>
              </a:rPr>
              <a:t>⏭️ </a:t>
            </a:r>
            <a:r>
              <a:rPr lang="en-US" b="1" dirty="0"/>
              <a:t>Flashy graphics, lights, sounds: </a:t>
            </a:r>
            <a:r>
              <a:rPr lang="en-US" dirty="0"/>
              <a:t>makes games more exciting.</a:t>
            </a:r>
            <a:r>
              <a:rPr lang="en-US" baseline="30000" dirty="0"/>
              <a:t>16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aseline="300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kern="1200" dirty="0">
                <a:solidFill>
                  <a:schemeClr val="tx1"/>
                </a:solidFill>
                <a:effectLst/>
                <a:latin typeface="+mn-lt"/>
                <a:ea typeface="+mn-ea"/>
                <a:cs typeface="+mn-cs"/>
              </a:rPr>
              <a:t>⏭️ </a:t>
            </a:r>
            <a:r>
              <a:rPr lang="en-US" b="1" dirty="0"/>
              <a:t>Faster play: </a:t>
            </a:r>
          </a:p>
          <a:p>
            <a:pPr marL="628650" lvl="1" indent="-171450">
              <a:buFontTx/>
              <a:buChar char="-"/>
            </a:pPr>
            <a:r>
              <a:rPr lang="en-US" dirty="0"/>
              <a:t>Video Slot Machines use buttons to bet every few seconds.</a:t>
            </a:r>
            <a:r>
              <a:rPr lang="en-US" baseline="30000" dirty="0"/>
              <a:t>17</a:t>
            </a:r>
            <a:endParaRPr lang="en-US" dirty="0"/>
          </a:p>
          <a:p>
            <a:pPr marL="628650" lvl="1" indent="-171450">
              <a:buFontTx/>
              <a:buChar char="-"/>
            </a:pPr>
            <a:r>
              <a:rPr lang="en-US" dirty="0"/>
              <a:t>Video game companies might design some games that you complete faster so you want to buy a new one sooner. </a:t>
            </a:r>
          </a:p>
          <a:p>
            <a:pPr marL="628650" lvl="1" indent="-171450">
              <a:buFontTx/>
              <a:buChar cha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kern="1200" dirty="0">
                <a:solidFill>
                  <a:schemeClr val="tx1"/>
                </a:solidFill>
                <a:effectLst/>
                <a:latin typeface="+mn-lt"/>
                <a:ea typeface="+mn-ea"/>
                <a:cs typeface="+mn-cs"/>
              </a:rPr>
              <a:t>⏭️ </a:t>
            </a:r>
            <a:r>
              <a:rPr lang="en-US" b="1" dirty="0"/>
              <a:t>Play with credits: </a:t>
            </a:r>
            <a:r>
              <a:rPr lang="en-US" dirty="0"/>
              <a:t>Some slot machines and phone games have in-game currency or credits, removing dollars from the game purchases used to advance.</a:t>
            </a:r>
            <a:r>
              <a:rPr lang="en-US" baseline="30000" dirty="0"/>
              <a:t>18</a:t>
            </a:r>
            <a:endParaRPr lang="en-US" dirty="0"/>
          </a:p>
          <a:p>
            <a:pPr marL="228600" indent="-228600">
              <a:buAutoNum type="arabicPeriod"/>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kern="1200" dirty="0">
                <a:solidFill>
                  <a:schemeClr val="tx1"/>
                </a:solidFill>
                <a:effectLst/>
                <a:latin typeface="+mn-lt"/>
                <a:ea typeface="+mn-ea"/>
                <a:cs typeface="+mn-cs"/>
              </a:rPr>
              <a:t>⏭️ </a:t>
            </a:r>
            <a:r>
              <a:rPr lang="en-US" b="1" dirty="0"/>
              <a:t>Gambling in video games:</a:t>
            </a:r>
            <a:r>
              <a:rPr lang="en-US" dirty="0"/>
              <a:t> loot boxes and other gambling themes are incorporated into games. </a:t>
            </a:r>
            <a:r>
              <a:rPr lang="en-US" baseline="30000" dirty="0"/>
              <a:t>19</a:t>
            </a: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kern="1200" dirty="0">
                <a:solidFill>
                  <a:schemeClr val="tx1"/>
                </a:solidFill>
                <a:effectLst/>
                <a:latin typeface="+mn-lt"/>
                <a:ea typeface="+mn-ea"/>
                <a:cs typeface="+mn-cs"/>
              </a:rPr>
              <a:t>⏭️ </a:t>
            </a:r>
            <a:r>
              <a:rPr lang="en-US" b="1" dirty="0"/>
              <a:t>Tons of games: </a:t>
            </a:r>
            <a:r>
              <a:rPr lang="en-US" sz="1200" kern="1200" dirty="0">
                <a:solidFill>
                  <a:schemeClr val="tx1"/>
                </a:solidFill>
                <a:effectLst/>
                <a:latin typeface="+mn-lt"/>
                <a:ea typeface="+mn-ea"/>
                <a:cs typeface="+mn-cs"/>
              </a:rPr>
              <a:t>If you get bored with one video gambling or video games, there are more options for other games.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kern="1200" dirty="0">
                <a:solidFill>
                  <a:schemeClr val="tx1"/>
                </a:solidFill>
                <a:effectLst/>
                <a:latin typeface="+mn-lt"/>
                <a:ea typeface="+mn-ea"/>
                <a:cs typeface="+mn-cs"/>
              </a:rPr>
              <a:t>⏭️ </a:t>
            </a:r>
            <a:r>
              <a:rPr lang="en-US" b="1" dirty="0"/>
              <a:t>Lose track of time: </a:t>
            </a:r>
            <a:r>
              <a:rPr lang="en-US" dirty="0"/>
              <a:t>Some video games and video gambling machines are designed to immerse people into the game, losing sense of time. This is how people can play video games or gamble for hours on end.</a:t>
            </a:r>
            <a:r>
              <a:rPr lang="en-US" baseline="30000" dirty="0"/>
              <a:t>17</a:t>
            </a:r>
            <a:r>
              <a:rPr lang="en-US" dirty="0"/>
              <a:t> </a:t>
            </a:r>
          </a:p>
          <a:p>
            <a:pPr marL="628650" lvl="1" indent="-171450">
              <a:buFontTx/>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7.   </a:t>
            </a:r>
            <a:r>
              <a:rPr lang="en-US" sz="1200" b="1" kern="1200" dirty="0">
                <a:solidFill>
                  <a:schemeClr val="tx1"/>
                </a:solidFill>
                <a:effectLst/>
                <a:latin typeface="+mn-lt"/>
                <a:ea typeface="+mn-ea"/>
                <a:cs typeface="+mn-cs"/>
              </a:rPr>
              <a:t>⏭️</a:t>
            </a:r>
            <a:r>
              <a:rPr lang="en-US" b="1" dirty="0"/>
              <a:t> Spend more money to potentially increase reward: </a:t>
            </a:r>
          </a:p>
          <a:p>
            <a:pPr marL="628650" lvl="1" indent="-171450">
              <a:buFontTx/>
              <a:buChar char="-"/>
            </a:pPr>
            <a:r>
              <a:rPr lang="en-US" dirty="0"/>
              <a:t>Video gambling machines have options to bet more to “increase your odds.” This could mean betting x10 or more to slightly increase your odds, so you lose faster.</a:t>
            </a:r>
            <a:r>
              <a:rPr lang="en-US" baseline="30000" dirty="0"/>
              <a:t>17</a:t>
            </a:r>
            <a:endParaRPr lang="en-US" dirty="0"/>
          </a:p>
          <a:p>
            <a:pPr marL="628650" lvl="1" indent="-171450">
              <a:buFontTx/>
              <a:buChar char="-"/>
            </a:pPr>
            <a:r>
              <a:rPr lang="en-US" dirty="0"/>
              <a:t>In App purchases and loot boxes will show ask you to spend more for more reward. However, what you’re purchasing is often worthless.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startAt="8"/>
              <a:tabLst/>
              <a:defRPr/>
            </a:pPr>
            <a:r>
              <a:rPr lang="en-US" sz="1200" b="1" kern="1200" dirty="0">
                <a:solidFill>
                  <a:schemeClr val="tx1"/>
                </a:solidFill>
                <a:effectLst/>
                <a:latin typeface="+mn-lt"/>
                <a:ea typeface="+mn-ea"/>
                <a:cs typeface="+mn-cs"/>
              </a:rPr>
              <a:t>⏭️ </a:t>
            </a:r>
            <a:r>
              <a:rPr lang="en-US" b="1" dirty="0"/>
              <a:t>Played on a comfortable device:</a:t>
            </a:r>
          </a:p>
          <a:p>
            <a:pPr marL="628650" lvl="1" indent="-171450">
              <a:buFontTx/>
              <a:buChar char="-"/>
            </a:pPr>
            <a:r>
              <a:rPr lang="en-US" dirty="0"/>
              <a:t>Video Slot Machines have ergonomic chairs and easy to use buttons and touch screens so you can spend hours without getting tired.</a:t>
            </a:r>
            <a:r>
              <a:rPr lang="en-US" baseline="30000" dirty="0"/>
              <a:t>17</a:t>
            </a:r>
            <a:endParaRPr lang="en-US" dirty="0"/>
          </a:p>
          <a:p>
            <a:pPr marL="628650" lvl="1" indent="-171450">
              <a:buFontTx/>
              <a:buChar char="-"/>
            </a:pPr>
            <a:r>
              <a:rPr lang="en-US" dirty="0"/>
              <a:t>Video game controllers and phones are made to fit your hand so it doesn’t cramp. Phones are also a device we use every day. </a:t>
            </a:r>
          </a:p>
          <a:p>
            <a:pPr marL="0" inden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Overall message: </a:t>
            </a:r>
            <a:r>
              <a:rPr lang="en-US" sz="1200" kern="1200" dirty="0">
                <a:solidFill>
                  <a:schemeClr val="tx1"/>
                </a:solidFill>
                <a:effectLst/>
                <a:latin typeface="+mn-lt"/>
                <a:ea typeface="+mn-ea"/>
                <a:cs typeface="+mn-cs"/>
              </a:rPr>
              <a:t>These products are intentionally designed to make money, and they use human psychology and scientific research to make their products more appealing – and potentially addicting!</a:t>
            </a:r>
          </a:p>
          <a:p>
            <a:pPr marL="0" indent="0">
              <a:buNone/>
            </a:pPr>
            <a:endParaRPr lang="en-US" b="0" dirty="0"/>
          </a:p>
          <a:p>
            <a:pPr marL="0" inden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_____________________________________________</a:t>
            </a:r>
            <a:endParaRPr lang="en-US" b="1" u="none" dirty="0"/>
          </a:p>
          <a:p>
            <a:pPr marL="0" indent="0">
              <a:buNone/>
            </a:pPr>
            <a:endParaRPr lang="en-US" b="1" dirty="0"/>
          </a:p>
          <a:p>
            <a:pPr marL="0" indent="0">
              <a:buNone/>
            </a:pPr>
            <a:r>
              <a:rPr lang="en-US" sz="1200" b="1" dirty="0"/>
              <a:t>Citations:</a:t>
            </a:r>
            <a:r>
              <a:rPr lang="en-US" sz="1200" dirty="0"/>
              <a:t> </a:t>
            </a:r>
          </a:p>
          <a:p>
            <a:pPr marL="0" indent="0">
              <a:buNone/>
            </a:pPr>
            <a:r>
              <a:rPr lang="en-US" sz="1200" b="0" i="0" kern="1200" baseline="30000" dirty="0">
                <a:solidFill>
                  <a:schemeClr val="tx1"/>
                </a:solidFill>
                <a:effectLst/>
                <a:latin typeface="+mn-lt"/>
                <a:ea typeface="+mn-ea"/>
                <a:cs typeface="+mn-cs"/>
              </a:rPr>
              <a:t>16 </a:t>
            </a:r>
            <a:r>
              <a:rPr lang="en-US" sz="1200" b="0" i="0" kern="1200" dirty="0">
                <a:solidFill>
                  <a:schemeClr val="tx1"/>
                </a:solidFill>
                <a:effectLst/>
                <a:latin typeface="+mn-lt"/>
                <a:ea typeface="+mn-ea"/>
                <a:cs typeface="+mn-cs"/>
              </a:rPr>
              <a:t>Marcia L. </a:t>
            </a:r>
            <a:r>
              <a:rPr lang="en-US" sz="1200" b="0" i="0" kern="1200" dirty="0" err="1">
                <a:solidFill>
                  <a:schemeClr val="tx1"/>
                </a:solidFill>
                <a:effectLst/>
                <a:latin typeface="+mn-lt"/>
                <a:ea typeface="+mn-ea"/>
                <a:cs typeface="+mn-cs"/>
              </a:rPr>
              <a:t>Spetch</a:t>
            </a:r>
            <a:r>
              <a:rPr lang="en-US" sz="1200" b="0" i="0" kern="1200" dirty="0">
                <a:solidFill>
                  <a:schemeClr val="tx1"/>
                </a:solidFill>
                <a:effectLst/>
                <a:latin typeface="+mn-lt"/>
                <a:ea typeface="+mn-ea"/>
                <a:cs typeface="+mn-cs"/>
              </a:rPr>
              <a:t>, Christopher R. Madan, Yang Liu, Elliot A. </a:t>
            </a:r>
            <a:r>
              <a:rPr lang="en-US" sz="1200" b="0" i="0" kern="1200" dirty="0" err="1">
                <a:solidFill>
                  <a:schemeClr val="tx1"/>
                </a:solidFill>
                <a:effectLst/>
                <a:latin typeface="+mn-lt"/>
                <a:ea typeface="+mn-ea"/>
                <a:cs typeface="+mn-cs"/>
              </a:rPr>
              <a:t>Ludvig</a:t>
            </a:r>
            <a:r>
              <a:rPr lang="en-US" sz="1200" b="0" i="0" kern="1200" dirty="0">
                <a:solidFill>
                  <a:schemeClr val="tx1"/>
                </a:solidFill>
                <a:effectLst/>
                <a:latin typeface="+mn-lt"/>
                <a:ea typeface="+mn-ea"/>
                <a:cs typeface="+mn-cs"/>
              </a:rPr>
              <a:t>. Effects of Winning Cues and Relative Payout on Choice between Simulated Slot Machines. </a:t>
            </a:r>
            <a:r>
              <a:rPr lang="en-US" sz="1200" b="0" i="1" kern="1200" dirty="0">
                <a:solidFill>
                  <a:schemeClr val="tx1"/>
                </a:solidFill>
                <a:effectLst/>
                <a:latin typeface="+mn-lt"/>
                <a:ea typeface="+mn-ea"/>
                <a:cs typeface="+mn-cs"/>
              </a:rPr>
              <a:t>Addiction</a:t>
            </a:r>
            <a:r>
              <a:rPr lang="en-US" sz="1200" b="0" i="0" kern="1200" dirty="0">
                <a:solidFill>
                  <a:schemeClr val="tx1"/>
                </a:solidFill>
                <a:effectLst/>
                <a:latin typeface="+mn-lt"/>
                <a:ea typeface="+mn-ea"/>
                <a:cs typeface="+mn-cs"/>
              </a:rPr>
              <a:t>, 2020; DOI: </a:t>
            </a:r>
            <a:r>
              <a:rPr lang="en-US" sz="1200" b="0" i="0" u="none" strike="noStrike" kern="1200" dirty="0">
                <a:solidFill>
                  <a:schemeClr val="tx1"/>
                </a:solidFill>
                <a:effectLst/>
                <a:latin typeface="+mn-lt"/>
                <a:ea typeface="+mn-ea"/>
                <a:cs typeface="+mn-cs"/>
                <a:hlinkClick r:id="rId3"/>
              </a:rPr>
              <a:t>10.1111/add.15010</a:t>
            </a:r>
            <a:r>
              <a:rPr lang="en-US" sz="1200" b="0" i="0" u="none" strike="noStrike" kern="1200" dirty="0">
                <a:solidFill>
                  <a:schemeClr val="tx1"/>
                </a:solidFill>
                <a:effectLst/>
                <a:latin typeface="+mn-lt"/>
                <a:ea typeface="+mn-ea"/>
                <a:cs typeface="+mn-cs"/>
              </a:rPr>
              <a:t>. Retrieved from https://pubmed.ncbi.nlm.nih.gov/32056323/ on July 22, 2021. </a:t>
            </a:r>
          </a:p>
          <a:p>
            <a:pPr marL="0" indent="0">
              <a:buNone/>
            </a:pPr>
            <a:endParaRPr lang="en-US" sz="1200" b="0" i="0" u="none" strike="noStrike" kern="1200" baseline="0" dirty="0">
              <a:solidFill>
                <a:schemeClr val="tx1"/>
              </a:solidFill>
              <a:effectLst/>
              <a:latin typeface="+mn-lt"/>
              <a:ea typeface="+mn-ea"/>
              <a:cs typeface="+mn-cs"/>
            </a:endParaRPr>
          </a:p>
          <a:p>
            <a:pPr marL="0" indent="0">
              <a:buNone/>
            </a:pPr>
            <a:r>
              <a:rPr lang="en-US" sz="1200" baseline="30000" dirty="0"/>
              <a:t>17</a:t>
            </a:r>
            <a:r>
              <a:rPr lang="en-US" sz="1200" baseline="0" dirty="0"/>
              <a:t> Plumer B. March 2015. Slot-machine science. Vox. Retrieved from https://www.vox.com/2014/8/7/5976927/slot-machines-casinos-addiction-by-design on July 27, 2021. </a:t>
            </a:r>
          </a:p>
          <a:p>
            <a:pPr marL="0" indent="0">
              <a:buNone/>
            </a:pPr>
            <a:endParaRPr lang="en-US" sz="1200" baseline="0" dirty="0"/>
          </a:p>
          <a:p>
            <a:pPr marL="0" indent="0">
              <a:buNone/>
            </a:pPr>
            <a:r>
              <a:rPr lang="en-US" sz="1200" baseline="30000" dirty="0"/>
              <a:t>18 </a:t>
            </a:r>
            <a:r>
              <a:rPr lang="en-US" sz="1200" baseline="0" dirty="0"/>
              <a:t>Fong J, Lee D. July 2016. How free mobile games are designed to make money. </a:t>
            </a:r>
            <a:r>
              <a:rPr lang="en-US" sz="1200" i="1" baseline="0" dirty="0"/>
              <a:t>Vox. </a:t>
            </a:r>
            <a:r>
              <a:rPr lang="en-US" sz="1200" i="0" baseline="0" dirty="0"/>
              <a:t>Retrieved from https://www.vox.com/2016/7/21/12247428/how-free-games-make-money on July 22, 2021.</a:t>
            </a:r>
          </a:p>
          <a:p>
            <a:pPr marL="0" indent="0">
              <a:buNone/>
            </a:pPr>
            <a:endParaRPr lang="en-US"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baseline="30000" dirty="0"/>
              <a:t>19 </a:t>
            </a:r>
            <a:r>
              <a:rPr lang="en-US" sz="1200" i="0" baseline="0" dirty="0"/>
              <a:t> </a:t>
            </a:r>
            <a:r>
              <a:rPr lang="en-US" sz="1200" i="0" baseline="0" dirty="0" err="1"/>
              <a:t>Zendle</a:t>
            </a:r>
            <a:r>
              <a:rPr lang="en-US" sz="1200" i="0" baseline="0" dirty="0"/>
              <a:t> D, et al. July 2019. </a:t>
            </a:r>
            <a:r>
              <a:rPr lang="en-US" sz="1200" b="0" i="0" kern="1200" dirty="0">
                <a:solidFill>
                  <a:schemeClr val="tx1"/>
                </a:solidFill>
                <a:effectLst/>
                <a:latin typeface="+mn-lt"/>
                <a:ea typeface="+mn-ea"/>
                <a:cs typeface="+mn-cs"/>
              </a:rPr>
              <a:t>Paying for loot boxes is linked to problem gambling, regardless of specific features such as cash-out and pay-to-win. </a:t>
            </a:r>
            <a:r>
              <a:rPr lang="en-US" sz="1200" b="0" i="1" kern="1200" dirty="0">
                <a:solidFill>
                  <a:schemeClr val="tx1"/>
                </a:solidFill>
                <a:effectLst/>
                <a:latin typeface="+mn-lt"/>
                <a:ea typeface="+mn-ea"/>
                <a:cs typeface="+mn-cs"/>
              </a:rPr>
              <a:t>Computers In Human Behavior.</a:t>
            </a:r>
            <a:r>
              <a:rPr lang="en-US" sz="1200" b="0" i="0" kern="1200" dirty="0">
                <a:solidFill>
                  <a:schemeClr val="tx1"/>
                </a:solidFill>
                <a:effectLst/>
                <a:latin typeface="+mn-lt"/>
                <a:ea typeface="+mn-ea"/>
                <a:cs typeface="+mn-cs"/>
              </a:rPr>
              <a:t> Retrieved from https://www.researchgate.net/publication/334318121_Paying_for_loot_boxes_is_linked_to_problem_gambling_regardless_of_specific_features_such_as_cash-out_and_pay-to-win on July 27, 2021. </a:t>
            </a:r>
          </a:p>
          <a:p>
            <a:pPr marL="0" indent="0">
              <a:buNone/>
            </a:pPr>
            <a:endParaRPr lang="en-US" sz="1200" baseline="30000" dirty="0"/>
          </a:p>
          <a:p>
            <a:pPr marL="628650" lvl="1" indent="-171450">
              <a:buFontTx/>
              <a:buChar char="-"/>
            </a:pPr>
            <a:endParaRPr lang="en-US" dirty="0"/>
          </a:p>
        </p:txBody>
      </p:sp>
      <p:sp>
        <p:nvSpPr>
          <p:cNvPr id="4" name="Slide Number Placeholder 3"/>
          <p:cNvSpPr>
            <a:spLocks noGrp="1"/>
          </p:cNvSpPr>
          <p:nvPr>
            <p:ph type="sldNum" sz="quarter" idx="5"/>
          </p:nvPr>
        </p:nvSpPr>
        <p:spPr/>
        <p:txBody>
          <a:bodyPr/>
          <a:lstStyle/>
          <a:p>
            <a:fld id="{BDBB3618-DBD8-479C-9E36-A11876CE6C21}" type="slidenum">
              <a:rPr lang="en-US" smtClean="0"/>
              <a:t>31</a:t>
            </a:fld>
            <a:endParaRPr lang="en-US"/>
          </a:p>
        </p:txBody>
      </p:sp>
    </p:spTree>
    <p:extLst>
      <p:ext uri="{BB962C8B-B14F-4D97-AF65-F5344CB8AC3E}">
        <p14:creationId xmlns:p14="http://schemas.microsoft.com/office/powerpoint/2010/main" val="1676934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break down problem gambling and other behavioral addictions and disorders, we should discuss how addictions affect the brain. First, addiction is a disease and recovery is difficult. Our brains process substance use and harmful behaviors in similar ways. Lets explore this in more detail, and what the risks are of forming addictions in general. </a:t>
            </a:r>
          </a:p>
          <a:p>
            <a:endParaRPr lang="en-US" dirty="0"/>
          </a:p>
          <a:p>
            <a:endParaRPr lang="en-US" dirty="0"/>
          </a:p>
          <a:p>
            <a:endParaRPr lang="en-US" dirty="0"/>
          </a:p>
          <a:p>
            <a:endParaRPr lang="en-US" dirty="0"/>
          </a:p>
          <a:p>
            <a:r>
              <a:rPr lang="en-US" b="1" dirty="0"/>
              <a:t>Estimated length: 20 minutes</a:t>
            </a:r>
          </a:p>
          <a:p>
            <a:endParaRPr lang="en-US" dirty="0"/>
          </a:p>
        </p:txBody>
      </p:sp>
      <p:sp>
        <p:nvSpPr>
          <p:cNvPr id="4" name="Slide Number Placeholder 3"/>
          <p:cNvSpPr>
            <a:spLocks noGrp="1"/>
          </p:cNvSpPr>
          <p:nvPr>
            <p:ph type="sldNum" sz="quarter" idx="5"/>
          </p:nvPr>
        </p:nvSpPr>
        <p:spPr/>
        <p:txBody>
          <a:bodyPr/>
          <a:lstStyle/>
          <a:p>
            <a:fld id="{BDBB3618-DBD8-479C-9E36-A11876CE6C21}" type="slidenum">
              <a:rPr lang="en-US" smtClean="0"/>
              <a:t>3</a:t>
            </a:fld>
            <a:endParaRPr lang="en-US"/>
          </a:p>
        </p:txBody>
      </p:sp>
    </p:spTree>
    <p:extLst>
      <p:ext uri="{BB962C8B-B14F-4D97-AF65-F5344CB8AC3E}">
        <p14:creationId xmlns:p14="http://schemas.microsoft.com/office/powerpoint/2010/main" val="32580578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Optional Slide:</a:t>
            </a:r>
            <a:r>
              <a:rPr lang="en-US" b="0" u="none" dirty="0"/>
              <a:t> </a:t>
            </a:r>
            <a:r>
              <a:rPr lang="en-US" dirty="0"/>
              <a:t>Play video on </a:t>
            </a:r>
            <a:r>
              <a:rPr lang="en-US" dirty="0" err="1"/>
              <a:t>Youtube</a:t>
            </a:r>
            <a:r>
              <a:rPr lang="en-US" dirty="0"/>
              <a:t>. </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video discusses ways the gambling industry gets you to gamble more (video length, 4:24):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Video Name: </a:t>
            </a:r>
            <a:r>
              <a:rPr lang="en-US" sz="1200" i="1" kern="1200" dirty="0">
                <a:solidFill>
                  <a:schemeClr val="tx1"/>
                </a:solidFill>
                <a:effectLst/>
                <a:latin typeface="+mn-lt"/>
                <a:ea typeface="+mn-ea"/>
                <a:cs typeface="+mn-cs"/>
              </a:rPr>
              <a:t>How Casinos Trick You Into Gambling More</a:t>
            </a:r>
            <a:r>
              <a:rPr lang="en-US" sz="1200" kern="1200" dirty="0">
                <a:solidFill>
                  <a:schemeClr val="tx1"/>
                </a:solidFill>
                <a:effectLst/>
                <a:latin typeface="+mn-lt"/>
                <a:ea typeface="+mn-ea"/>
                <a:cs typeface="+mn-cs"/>
              </a:rPr>
              <a:t> on </a:t>
            </a:r>
            <a:r>
              <a:rPr lang="en-US" sz="1200" kern="1200" dirty="0" err="1">
                <a:solidFill>
                  <a:schemeClr val="tx1"/>
                </a:solidFill>
                <a:effectLst/>
                <a:latin typeface="+mn-lt"/>
                <a:ea typeface="+mn-ea"/>
                <a:cs typeface="+mn-cs"/>
              </a:rPr>
              <a:t>Youtube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https://www.youtube.com/watch?v=9THLOo7WWoQ</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If needed for time, stop video at 2:24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None/>
            </a:pPr>
            <a:r>
              <a:rPr lang="en-US" dirty="0"/>
              <a:t>Please mention to students: This is what big casinos in Vegas do. Tribal casinos may use some of these tactics in Oregon, but they are a much smaller industry.</a:t>
            </a:r>
          </a:p>
        </p:txBody>
      </p:sp>
      <p:sp>
        <p:nvSpPr>
          <p:cNvPr id="4" name="Slide Number Placeholder 3"/>
          <p:cNvSpPr>
            <a:spLocks noGrp="1"/>
          </p:cNvSpPr>
          <p:nvPr>
            <p:ph type="sldNum" sz="quarter" idx="5"/>
          </p:nvPr>
        </p:nvSpPr>
        <p:spPr/>
        <p:txBody>
          <a:bodyPr/>
          <a:lstStyle/>
          <a:p>
            <a:fld id="{BDBB3618-DBD8-479C-9E36-A11876CE6C21}" type="slidenum">
              <a:rPr lang="en-US" smtClean="0"/>
              <a:t>32</a:t>
            </a:fld>
            <a:endParaRPr lang="en-US"/>
          </a:p>
        </p:txBody>
      </p:sp>
    </p:spTree>
    <p:extLst>
      <p:ext uri="{BB962C8B-B14F-4D97-AF65-F5344CB8AC3E}">
        <p14:creationId xmlns:p14="http://schemas.microsoft.com/office/powerpoint/2010/main" val="3350747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Instructions:</a:t>
            </a:r>
            <a:r>
              <a:rPr lang="en-US" b="0" u="none" dirty="0"/>
              <a:t> </a:t>
            </a:r>
            <a:r>
              <a:rPr lang="en-US" dirty="0"/>
              <a:t>Read slide.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Briefly, for :30sec – 1m ask students: </a:t>
            </a:r>
            <a:r>
              <a:rPr lang="en-US" b="0" dirty="0">
                <a:solidFill>
                  <a:srgbClr val="FF0000"/>
                </a:solidFill>
              </a:rPr>
              <a:t>What is the purpose of advertising in general?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rgbClr val="FF0000"/>
                </a:solidFill>
                <a:effectLst/>
                <a:latin typeface="+mn-lt"/>
                <a:ea typeface="+mn-ea"/>
                <a:cs typeface="+mn-cs"/>
              </a:rPr>
              <a:t>     (</a:t>
            </a:r>
            <a:r>
              <a:rPr lang="en-US" sz="1200" kern="1200" dirty="0">
                <a:solidFill>
                  <a:schemeClr val="tx1"/>
                </a:solidFill>
                <a:effectLst/>
                <a:latin typeface="+mn-lt"/>
                <a:ea typeface="+mn-ea"/>
                <a:cs typeface="+mn-cs"/>
              </a:rPr>
              <a:t>Possible answers: Persuade people to buy their product; portray an appealing product)</a:t>
            </a: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BDBB3618-DBD8-479C-9E36-A11876CE6C21}" type="slidenum">
              <a:rPr lang="en-US" smtClean="0"/>
              <a:t>33</a:t>
            </a:fld>
            <a:endParaRPr lang="en-US"/>
          </a:p>
        </p:txBody>
      </p:sp>
    </p:spTree>
    <p:extLst>
      <p:ext uri="{BB962C8B-B14F-4D97-AF65-F5344CB8AC3E}">
        <p14:creationId xmlns:p14="http://schemas.microsoft.com/office/powerpoint/2010/main" val="432056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things you can do to prevent an addiction or use disorder, and if you do develop a problem, recovery is possible! In this section, we will discuss how to get help for problem gambling, mental health, and other substance use problems.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Your worth is constant – You Matter! Everyone is worthy of a happy, fulfilling life! </a:t>
            </a:r>
          </a:p>
          <a:p>
            <a:endParaRPr lang="en-US" dirty="0"/>
          </a:p>
          <a:p>
            <a:endParaRPr lang="en-US" dirty="0"/>
          </a:p>
          <a:p>
            <a:endParaRPr lang="en-US" dirty="0"/>
          </a:p>
          <a:p>
            <a:r>
              <a:rPr lang="en-US" b="1" dirty="0"/>
              <a:t>Estimated length: 5 minutes</a:t>
            </a:r>
          </a:p>
        </p:txBody>
      </p:sp>
      <p:sp>
        <p:nvSpPr>
          <p:cNvPr id="4" name="Slide Number Placeholder 3"/>
          <p:cNvSpPr>
            <a:spLocks noGrp="1"/>
          </p:cNvSpPr>
          <p:nvPr>
            <p:ph type="sldNum" sz="quarter" idx="5"/>
          </p:nvPr>
        </p:nvSpPr>
        <p:spPr/>
        <p:txBody>
          <a:bodyPr/>
          <a:lstStyle/>
          <a:p>
            <a:fld id="{BDBB3618-DBD8-479C-9E36-A11876CE6C21}" type="slidenum">
              <a:rPr lang="en-US" smtClean="0"/>
              <a:t>34</a:t>
            </a:fld>
            <a:endParaRPr lang="en-US"/>
          </a:p>
        </p:txBody>
      </p:sp>
    </p:spTree>
    <p:extLst>
      <p:ext uri="{BB962C8B-B14F-4D97-AF65-F5344CB8AC3E}">
        <p14:creationId xmlns:p14="http://schemas.microsoft.com/office/powerpoint/2010/main" val="38145855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Instructions:</a:t>
            </a:r>
            <a:r>
              <a:rPr lang="en-US" b="0" u="none" dirty="0"/>
              <a:t> </a:t>
            </a:r>
            <a:r>
              <a:rPr lang="en-US" dirty="0"/>
              <a:t>Read slide.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Briefly, for :30sec – 1m ask students: What do you do to avoid addictions? </a:t>
            </a:r>
            <a:endParaRPr lang="en-US" dirty="0"/>
          </a:p>
          <a:p>
            <a:endParaRPr lang="en-US"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_____________________________________________</a:t>
            </a:r>
            <a:endParaRPr lang="en-US" b="1" u="none" dirty="0"/>
          </a:p>
          <a:p>
            <a:endParaRPr lang="en-US" dirty="0"/>
          </a:p>
          <a:p>
            <a:r>
              <a:rPr lang="en-US" b="1" dirty="0"/>
              <a:t>Citation:</a:t>
            </a:r>
          </a:p>
          <a:p>
            <a:r>
              <a:rPr lang="en-US" baseline="30000" dirty="0"/>
              <a:t>15 </a:t>
            </a:r>
            <a:r>
              <a:rPr lang="en-US" baseline="0" dirty="0"/>
              <a:t>Youth.gov. Retrieved from https://youth.gov/youth-topics/risk-and-protective-factors on July 22, 2021.</a:t>
            </a:r>
            <a:endParaRPr lang="en-US" baseline="30000" dirty="0"/>
          </a:p>
        </p:txBody>
      </p:sp>
      <p:sp>
        <p:nvSpPr>
          <p:cNvPr id="4" name="Slide Number Placeholder 3"/>
          <p:cNvSpPr>
            <a:spLocks noGrp="1"/>
          </p:cNvSpPr>
          <p:nvPr>
            <p:ph type="sldNum" sz="quarter" idx="5"/>
          </p:nvPr>
        </p:nvSpPr>
        <p:spPr/>
        <p:txBody>
          <a:bodyPr/>
          <a:lstStyle/>
          <a:p>
            <a:fld id="{BDBB3618-DBD8-479C-9E36-A11876CE6C21}" type="slidenum">
              <a:rPr lang="en-US" smtClean="0"/>
              <a:t>35</a:t>
            </a:fld>
            <a:endParaRPr lang="en-US"/>
          </a:p>
        </p:txBody>
      </p:sp>
    </p:spTree>
    <p:extLst>
      <p:ext uri="{BB962C8B-B14F-4D97-AF65-F5344CB8AC3E}">
        <p14:creationId xmlns:p14="http://schemas.microsoft.com/office/powerpoint/2010/main" val="13456986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Instructions:</a:t>
            </a:r>
            <a:r>
              <a:rPr lang="en-US" b="0" u="none" dirty="0"/>
              <a:t> </a:t>
            </a:r>
            <a:r>
              <a:rPr lang="en-US" dirty="0"/>
              <a:t>Read slide. </a:t>
            </a:r>
          </a:p>
          <a:p>
            <a:endParaRPr lang="en-US" dirty="0"/>
          </a:p>
        </p:txBody>
      </p:sp>
      <p:sp>
        <p:nvSpPr>
          <p:cNvPr id="4" name="Slide Number Placeholder 3"/>
          <p:cNvSpPr>
            <a:spLocks noGrp="1"/>
          </p:cNvSpPr>
          <p:nvPr>
            <p:ph type="sldNum" sz="quarter" idx="5"/>
          </p:nvPr>
        </p:nvSpPr>
        <p:spPr/>
        <p:txBody>
          <a:bodyPr/>
          <a:lstStyle/>
          <a:p>
            <a:fld id="{BDBB3618-DBD8-479C-9E36-A11876CE6C21}" type="slidenum">
              <a:rPr lang="en-US" smtClean="0"/>
              <a:t>36</a:t>
            </a:fld>
            <a:endParaRPr lang="en-US"/>
          </a:p>
        </p:txBody>
      </p:sp>
    </p:spTree>
    <p:extLst>
      <p:ext uri="{BB962C8B-B14F-4D97-AF65-F5344CB8AC3E}">
        <p14:creationId xmlns:p14="http://schemas.microsoft.com/office/powerpoint/2010/main" val="1192342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Instructions:</a:t>
            </a:r>
            <a:r>
              <a:rPr lang="en-US" b="0" u="none" dirty="0"/>
              <a:t> </a:t>
            </a:r>
            <a:r>
              <a:rPr lang="en-US" dirty="0"/>
              <a:t>Read slide. </a:t>
            </a:r>
          </a:p>
          <a:p>
            <a:endParaRPr lang="en-US" dirty="0"/>
          </a:p>
        </p:txBody>
      </p:sp>
      <p:sp>
        <p:nvSpPr>
          <p:cNvPr id="4" name="Slide Number Placeholder 3"/>
          <p:cNvSpPr>
            <a:spLocks noGrp="1"/>
          </p:cNvSpPr>
          <p:nvPr>
            <p:ph type="sldNum" sz="quarter" idx="5"/>
          </p:nvPr>
        </p:nvSpPr>
        <p:spPr/>
        <p:txBody>
          <a:bodyPr/>
          <a:lstStyle/>
          <a:p>
            <a:fld id="{BDBB3618-DBD8-479C-9E36-A11876CE6C21}" type="slidenum">
              <a:rPr lang="en-US" smtClean="0"/>
              <a:t>37</a:t>
            </a:fld>
            <a:endParaRPr lang="en-US"/>
          </a:p>
        </p:txBody>
      </p:sp>
    </p:spTree>
    <p:extLst>
      <p:ext uri="{BB962C8B-B14F-4D97-AF65-F5344CB8AC3E}">
        <p14:creationId xmlns:p14="http://schemas.microsoft.com/office/powerpoint/2010/main" val="2152362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Instructions:</a:t>
            </a:r>
            <a:r>
              <a:rPr lang="en-US" b="0" u="none" dirty="0"/>
              <a:t> </a:t>
            </a:r>
            <a:r>
              <a:rPr lang="en-US"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Activity Idea: have students write down one person they can talk to during times of crisis. </a:t>
            </a:r>
          </a:p>
        </p:txBody>
      </p:sp>
      <p:sp>
        <p:nvSpPr>
          <p:cNvPr id="4" name="Slide Number Placeholder 3"/>
          <p:cNvSpPr>
            <a:spLocks noGrp="1"/>
          </p:cNvSpPr>
          <p:nvPr>
            <p:ph type="sldNum" sz="quarter" idx="5"/>
          </p:nvPr>
        </p:nvSpPr>
        <p:spPr/>
        <p:txBody>
          <a:bodyPr/>
          <a:lstStyle/>
          <a:p>
            <a:fld id="{BDBB3618-DBD8-479C-9E36-A11876CE6C21}" type="slidenum">
              <a:rPr lang="en-US" smtClean="0"/>
              <a:t>38</a:t>
            </a:fld>
            <a:endParaRPr lang="en-US"/>
          </a:p>
        </p:txBody>
      </p:sp>
    </p:spTree>
    <p:extLst>
      <p:ext uri="{BB962C8B-B14F-4D97-AF65-F5344CB8AC3E}">
        <p14:creationId xmlns:p14="http://schemas.microsoft.com/office/powerpoint/2010/main" val="2236428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Instructions:</a:t>
            </a:r>
            <a:r>
              <a:rPr lang="en-US" b="0" u="none" dirty="0"/>
              <a:t> </a:t>
            </a:r>
            <a:r>
              <a:rPr lang="en-US" dirty="0"/>
              <a:t>Read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Briefly, for :30sec – 1m ask students: name something you can develop an addiction to? </a:t>
            </a:r>
          </a:p>
        </p:txBody>
      </p:sp>
      <p:sp>
        <p:nvSpPr>
          <p:cNvPr id="4" name="Slide Number Placeholder 3"/>
          <p:cNvSpPr>
            <a:spLocks noGrp="1"/>
          </p:cNvSpPr>
          <p:nvPr>
            <p:ph type="sldNum" sz="quarter" idx="5"/>
          </p:nvPr>
        </p:nvSpPr>
        <p:spPr/>
        <p:txBody>
          <a:bodyPr/>
          <a:lstStyle/>
          <a:p>
            <a:fld id="{BDBB3618-DBD8-479C-9E36-A11876CE6C21}" type="slidenum">
              <a:rPr lang="en-US" smtClean="0"/>
              <a:t>4</a:t>
            </a:fld>
            <a:endParaRPr lang="en-US"/>
          </a:p>
        </p:txBody>
      </p:sp>
    </p:spTree>
    <p:extLst>
      <p:ext uri="{BB962C8B-B14F-4D97-AF65-F5344CB8AC3E}">
        <p14:creationId xmlns:p14="http://schemas.microsoft.com/office/powerpoint/2010/main" val="571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Instructions:</a:t>
            </a:r>
            <a:r>
              <a:rPr lang="en-US" b="0" u="none" dirty="0"/>
              <a:t> Read below</a:t>
            </a:r>
            <a:r>
              <a:rPr lang="en-US" dirty="0"/>
              <a:t>.</a:t>
            </a:r>
          </a:p>
          <a:p>
            <a:endParaRPr lang="en-US"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Certain substances change the way your </a:t>
            </a:r>
            <a:r>
              <a:rPr lang="en-US" sz="1200" b="1" u="sng" dirty="0">
                <a:solidFill>
                  <a:schemeClr val="accent1"/>
                </a:solidFill>
              </a:rPr>
              <a:t>brain responds to reward</a:t>
            </a:r>
            <a:r>
              <a:rPr lang="en-US" sz="1200" dirty="0"/>
              <a:t>, and this is what creates addiction. Addiction can also occur when you </a:t>
            </a:r>
            <a:r>
              <a:rPr lang="en-US" sz="1200" b="1" u="sng" dirty="0">
                <a:solidFill>
                  <a:schemeClr val="accent1"/>
                </a:solidFill>
              </a:rPr>
              <a:t>form harmful habits over time</a:t>
            </a:r>
            <a:r>
              <a:rPr lang="en-US" sz="1200" dirty="0"/>
              <a:t>, producing an effect in the brain similar to that of hard drugs. </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4 Stages Leading to Addiction</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🔍Student Activity Idea: Write down the stages leading to addiction</a:t>
            </a:r>
          </a:p>
          <a:p>
            <a:pPr lvl="1"/>
            <a:r>
              <a:rPr lang="en-US" sz="1200" kern="1200" dirty="0">
                <a:solidFill>
                  <a:schemeClr val="tx1"/>
                </a:solidFill>
                <a:effectLst/>
                <a:latin typeface="+mn-lt"/>
                <a:ea typeface="+mn-ea"/>
                <a:cs typeface="+mn-cs"/>
              </a:rPr>
              <a:t>1. Experimentation (trying it)</a:t>
            </a:r>
          </a:p>
          <a:p>
            <a:pPr lvl="1"/>
            <a:r>
              <a:rPr lang="en-US" sz="1200" kern="1200" dirty="0">
                <a:solidFill>
                  <a:schemeClr val="tx1"/>
                </a:solidFill>
                <a:effectLst/>
                <a:latin typeface="+mn-lt"/>
                <a:ea typeface="+mn-ea"/>
                <a:cs typeface="+mn-cs"/>
              </a:rPr>
              <a:t>2. Regular use (continuing it)</a:t>
            </a:r>
          </a:p>
          <a:p>
            <a:pPr lvl="1"/>
            <a:r>
              <a:rPr lang="en-US" sz="1200" kern="1200" dirty="0">
                <a:solidFill>
                  <a:schemeClr val="tx1"/>
                </a:solidFill>
                <a:effectLst/>
                <a:latin typeface="+mn-lt"/>
                <a:ea typeface="+mn-ea"/>
                <a:cs typeface="+mn-cs"/>
              </a:rPr>
              <a:t>3. Abuse or Misuse (problems begin)</a:t>
            </a:r>
          </a:p>
          <a:p>
            <a:pPr lvl="1"/>
            <a:r>
              <a:rPr lang="en-US" sz="1200" kern="1200" dirty="0">
                <a:solidFill>
                  <a:schemeClr val="tx1"/>
                </a:solidFill>
                <a:effectLst/>
                <a:latin typeface="+mn-lt"/>
                <a:ea typeface="+mn-ea"/>
                <a:cs typeface="+mn-cs"/>
              </a:rPr>
              <a:t>4. The Cycle of Addiction (when the addiction occurs)</a:t>
            </a:r>
          </a:p>
          <a:p>
            <a:pPr lvl="1"/>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Addiction can occur after a few uses or gradually over years of harmful habits.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 Many hard drugs – such as crack cocaine, meth, or heroin – can cause someone to move through these stages quickly if used.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Tobacco, alcohol, and marijuana (while legal at 21) are also addictive substances, especially if you begin using them before age 21. Addiction can occur quickly or from continued use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 Gambling, gaming, and other behaviors can lead to addiction over time.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To understand this, we need to understand how our brain’s reward network forms habits.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DBB3618-DBD8-479C-9E36-A11876CE6C21}" type="slidenum">
              <a:rPr lang="en-US" smtClean="0"/>
              <a:t>5</a:t>
            </a:fld>
            <a:endParaRPr lang="en-US"/>
          </a:p>
        </p:txBody>
      </p:sp>
    </p:spTree>
    <p:extLst>
      <p:ext uri="{BB962C8B-B14F-4D97-AF65-F5344CB8AC3E}">
        <p14:creationId xmlns:p14="http://schemas.microsoft.com/office/powerpoint/2010/main" val="2553820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Instructions:</a:t>
            </a:r>
            <a:r>
              <a:rPr lang="en-US" b="0" u="none" dirty="0"/>
              <a:t> </a:t>
            </a:r>
            <a:r>
              <a:rPr lang="en-US" dirty="0"/>
              <a:t>Read slide. </a:t>
            </a:r>
            <a:endParaRPr lang="en-US" b="1" u="none" dirty="0"/>
          </a:p>
          <a:p>
            <a:pPr marL="171450" indent="-171450">
              <a:buFont typeface="Arial" panose="020B0604020202020204" pitchFamily="34" charset="0"/>
              <a:buChar char="•"/>
            </a:pPr>
            <a:r>
              <a:rPr lang="en-US" b="0" u="none" dirty="0"/>
              <a:t>Next 3 slides break this down. </a:t>
            </a:r>
          </a:p>
          <a:p>
            <a:endParaRPr lang="en-US" b="1" u="none" dirty="0"/>
          </a:p>
          <a:p>
            <a:endParaRPr lang="en-US" b="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_____________________________________________</a:t>
            </a:r>
            <a:endParaRPr lang="en-US" b="1" u="none" dirty="0"/>
          </a:p>
          <a:p>
            <a:endParaRPr lang="en-US" b="1" u="none" dirty="0"/>
          </a:p>
          <a:p>
            <a:r>
              <a:rPr lang="en-US" b="1" u="none" dirty="0"/>
              <a:t>Citation for Slides numbered 3 – 11:</a:t>
            </a:r>
          </a:p>
          <a:p>
            <a:r>
              <a:rPr lang="en-US" baseline="30000" dirty="0"/>
              <a:t>3</a:t>
            </a:r>
            <a:r>
              <a:rPr lang="en-US" baseline="0" dirty="0"/>
              <a:t> </a:t>
            </a:r>
            <a:r>
              <a:rPr lang="en-US" baseline="0" dirty="0" err="1"/>
              <a:t>Balodis</a:t>
            </a:r>
            <a:r>
              <a:rPr lang="en-US" baseline="0" dirty="0"/>
              <a:t> I, </a:t>
            </a:r>
            <a:r>
              <a:rPr lang="en-US" baseline="0" dirty="0" err="1"/>
              <a:t>Querney</a:t>
            </a:r>
            <a:r>
              <a:rPr lang="en-US" baseline="0" dirty="0"/>
              <a:t> D, et al. 2017. Brain Connections: Problem Gambling Series. </a:t>
            </a:r>
            <a:r>
              <a:rPr lang="en-US" i="1" baseline="0" dirty="0"/>
              <a:t>Gambling Research Exchange of Ontario and the Ministry of Health and Long-Term Care</a:t>
            </a:r>
            <a:r>
              <a:rPr lang="en-US" i="0" baseline="0" dirty="0"/>
              <a:t>. Available from: https://brainconnections.ca/get-the-handouts</a:t>
            </a:r>
            <a:endParaRPr lang="en-US" baseline="30000" dirty="0"/>
          </a:p>
        </p:txBody>
      </p:sp>
      <p:sp>
        <p:nvSpPr>
          <p:cNvPr id="4" name="Slide Number Placeholder 3"/>
          <p:cNvSpPr>
            <a:spLocks noGrp="1"/>
          </p:cNvSpPr>
          <p:nvPr>
            <p:ph type="sldNum" sz="quarter" idx="5"/>
          </p:nvPr>
        </p:nvSpPr>
        <p:spPr/>
        <p:txBody>
          <a:bodyPr/>
          <a:lstStyle/>
          <a:p>
            <a:fld id="{BDBB3618-DBD8-479C-9E36-A11876CE6C21}" type="slidenum">
              <a:rPr lang="en-US" smtClean="0"/>
              <a:t>6</a:t>
            </a:fld>
            <a:endParaRPr lang="en-US"/>
          </a:p>
        </p:txBody>
      </p:sp>
    </p:spTree>
    <p:extLst>
      <p:ext uri="{BB962C8B-B14F-4D97-AF65-F5344CB8AC3E}">
        <p14:creationId xmlns:p14="http://schemas.microsoft.com/office/powerpoint/2010/main" val="279661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Instructions:</a:t>
            </a:r>
            <a:r>
              <a:rPr lang="en-US" b="0" u="none" dirty="0"/>
              <a:t> </a:t>
            </a:r>
            <a:r>
              <a:rPr lang="en-US" dirty="0"/>
              <a:t>Read slide.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🔍Student Activity Idea: have students write down something interesting or surprising about how the brain forms habits from the next four slides.</a:t>
            </a:r>
            <a:endParaRPr lang="en-US" dirty="0"/>
          </a:p>
        </p:txBody>
      </p:sp>
      <p:sp>
        <p:nvSpPr>
          <p:cNvPr id="4" name="Slide Number Placeholder 3"/>
          <p:cNvSpPr>
            <a:spLocks noGrp="1"/>
          </p:cNvSpPr>
          <p:nvPr>
            <p:ph type="sldNum" sz="quarter" idx="5"/>
          </p:nvPr>
        </p:nvSpPr>
        <p:spPr/>
        <p:txBody>
          <a:bodyPr/>
          <a:lstStyle/>
          <a:p>
            <a:fld id="{BDBB3618-DBD8-479C-9E36-A11876CE6C21}" type="slidenum">
              <a:rPr lang="en-US" smtClean="0"/>
              <a:t>7</a:t>
            </a:fld>
            <a:endParaRPr lang="en-US"/>
          </a:p>
        </p:txBody>
      </p:sp>
    </p:spTree>
    <p:extLst>
      <p:ext uri="{BB962C8B-B14F-4D97-AF65-F5344CB8AC3E}">
        <p14:creationId xmlns:p14="http://schemas.microsoft.com/office/powerpoint/2010/main" val="2087177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Instructions:</a:t>
            </a:r>
            <a:r>
              <a:rPr lang="en-US" b="0" u="none" dirty="0"/>
              <a:t> </a:t>
            </a:r>
            <a:r>
              <a:rPr lang="en-US" dirty="0"/>
              <a:t>Read slide. </a:t>
            </a:r>
          </a:p>
          <a:p>
            <a:endParaRPr lang="en-US" dirty="0"/>
          </a:p>
        </p:txBody>
      </p:sp>
      <p:sp>
        <p:nvSpPr>
          <p:cNvPr id="4" name="Slide Number Placeholder 3"/>
          <p:cNvSpPr>
            <a:spLocks noGrp="1"/>
          </p:cNvSpPr>
          <p:nvPr>
            <p:ph type="sldNum" sz="quarter" idx="5"/>
          </p:nvPr>
        </p:nvSpPr>
        <p:spPr/>
        <p:txBody>
          <a:bodyPr/>
          <a:lstStyle/>
          <a:p>
            <a:fld id="{BDBB3618-DBD8-479C-9E36-A11876CE6C21}" type="slidenum">
              <a:rPr lang="en-US" smtClean="0"/>
              <a:t>8</a:t>
            </a:fld>
            <a:endParaRPr lang="en-US"/>
          </a:p>
        </p:txBody>
      </p:sp>
    </p:spTree>
    <p:extLst>
      <p:ext uri="{BB962C8B-B14F-4D97-AF65-F5344CB8AC3E}">
        <p14:creationId xmlns:p14="http://schemas.microsoft.com/office/powerpoint/2010/main" val="201548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Instructions:</a:t>
            </a:r>
            <a:r>
              <a:rPr lang="en-US" b="0" u="none" dirty="0"/>
              <a:t> </a:t>
            </a:r>
            <a:r>
              <a:rPr lang="en-US" dirty="0"/>
              <a:t>Read slide. </a:t>
            </a:r>
          </a:p>
        </p:txBody>
      </p:sp>
      <p:sp>
        <p:nvSpPr>
          <p:cNvPr id="4" name="Slide Number Placeholder 3"/>
          <p:cNvSpPr>
            <a:spLocks noGrp="1"/>
          </p:cNvSpPr>
          <p:nvPr>
            <p:ph type="sldNum" sz="quarter" idx="5"/>
          </p:nvPr>
        </p:nvSpPr>
        <p:spPr/>
        <p:txBody>
          <a:bodyPr/>
          <a:lstStyle/>
          <a:p>
            <a:fld id="{BDBB3618-DBD8-479C-9E36-A11876CE6C21}" type="slidenum">
              <a:rPr lang="en-US" smtClean="0"/>
              <a:t>9</a:t>
            </a:fld>
            <a:endParaRPr lang="en-US"/>
          </a:p>
        </p:txBody>
      </p:sp>
    </p:spTree>
    <p:extLst>
      <p:ext uri="{BB962C8B-B14F-4D97-AF65-F5344CB8AC3E}">
        <p14:creationId xmlns:p14="http://schemas.microsoft.com/office/powerpoint/2010/main" val="1944695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7E29F-F8A2-472D-A837-C9356A19BD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AE3466-F086-4B3C-A3FC-E7B546B6B3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064DC3-CAFE-44B9-9EF9-B0EA05CA3320}"/>
              </a:ext>
            </a:extLst>
          </p:cNvPr>
          <p:cNvSpPr>
            <a:spLocks noGrp="1"/>
          </p:cNvSpPr>
          <p:nvPr>
            <p:ph type="dt" sz="half" idx="10"/>
          </p:nvPr>
        </p:nvSpPr>
        <p:spPr/>
        <p:txBody>
          <a:bodyPr/>
          <a:lstStyle/>
          <a:p>
            <a:fld id="{6DBE0F86-5A0B-44F2-A122-4413F4263A43}" type="datetime1">
              <a:rPr lang="en-US" smtClean="0"/>
              <a:t>1/7/2022</a:t>
            </a:fld>
            <a:endParaRPr lang="en-US"/>
          </a:p>
        </p:txBody>
      </p:sp>
      <p:sp>
        <p:nvSpPr>
          <p:cNvPr id="5" name="Footer Placeholder 4">
            <a:extLst>
              <a:ext uri="{FF2B5EF4-FFF2-40B4-BE49-F238E27FC236}">
                <a16:creationId xmlns:a16="http://schemas.microsoft.com/office/drawing/2014/main" id="{8D6A73F0-14B3-4D73-9C82-78DF1AC26F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B714F-FDB3-4FD2-BB0E-AFA4F7379DA5}"/>
              </a:ext>
            </a:extLst>
          </p:cNvPr>
          <p:cNvSpPr>
            <a:spLocks noGrp="1"/>
          </p:cNvSpPr>
          <p:nvPr>
            <p:ph type="sldNum" sz="quarter" idx="12"/>
          </p:nvPr>
        </p:nvSpPr>
        <p:spPr/>
        <p:txBody>
          <a:bodyPr/>
          <a:lstStyle/>
          <a:p>
            <a:fld id="{0955ECBD-6C34-494B-8C18-B4387708474E}" type="slidenum">
              <a:rPr lang="en-US" smtClean="0"/>
              <a:t>‹#›</a:t>
            </a:fld>
            <a:endParaRPr lang="en-US"/>
          </a:p>
        </p:txBody>
      </p:sp>
    </p:spTree>
    <p:extLst>
      <p:ext uri="{BB962C8B-B14F-4D97-AF65-F5344CB8AC3E}">
        <p14:creationId xmlns:p14="http://schemas.microsoft.com/office/powerpoint/2010/main" val="2258863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29D23-A7DA-49BD-B869-73078ABA76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7B426D-489B-44BA-881A-5B644D5F53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E13B0-9A81-4466-B746-DE8EF8FE5448}"/>
              </a:ext>
            </a:extLst>
          </p:cNvPr>
          <p:cNvSpPr>
            <a:spLocks noGrp="1"/>
          </p:cNvSpPr>
          <p:nvPr>
            <p:ph type="dt" sz="half" idx="10"/>
          </p:nvPr>
        </p:nvSpPr>
        <p:spPr/>
        <p:txBody>
          <a:bodyPr/>
          <a:lstStyle/>
          <a:p>
            <a:fld id="{FDA72621-DFBB-44D5-9023-A392B7AE4E71}" type="datetime1">
              <a:rPr lang="en-US" smtClean="0"/>
              <a:t>1/7/2022</a:t>
            </a:fld>
            <a:endParaRPr lang="en-US"/>
          </a:p>
        </p:txBody>
      </p:sp>
      <p:sp>
        <p:nvSpPr>
          <p:cNvPr id="5" name="Footer Placeholder 4">
            <a:extLst>
              <a:ext uri="{FF2B5EF4-FFF2-40B4-BE49-F238E27FC236}">
                <a16:creationId xmlns:a16="http://schemas.microsoft.com/office/drawing/2014/main" id="{9BB864E2-5967-4C0F-8581-AB6BAD97DB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35A91B-ECE1-4834-AECF-083449007854}"/>
              </a:ext>
            </a:extLst>
          </p:cNvPr>
          <p:cNvSpPr>
            <a:spLocks noGrp="1"/>
          </p:cNvSpPr>
          <p:nvPr>
            <p:ph type="sldNum" sz="quarter" idx="12"/>
          </p:nvPr>
        </p:nvSpPr>
        <p:spPr/>
        <p:txBody>
          <a:bodyPr/>
          <a:lstStyle/>
          <a:p>
            <a:fld id="{0955ECBD-6C34-494B-8C18-B4387708474E}" type="slidenum">
              <a:rPr lang="en-US" smtClean="0"/>
              <a:t>‹#›</a:t>
            </a:fld>
            <a:endParaRPr lang="en-US"/>
          </a:p>
        </p:txBody>
      </p:sp>
    </p:spTree>
    <p:extLst>
      <p:ext uri="{BB962C8B-B14F-4D97-AF65-F5344CB8AC3E}">
        <p14:creationId xmlns:p14="http://schemas.microsoft.com/office/powerpoint/2010/main" val="585866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6EC4D5-9D3F-4F9C-94B0-6C789B1E10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FDAF3C-20FE-4FE7-9A49-B034C4A0FC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0698C5-A45D-460E-B93F-A1577B2567A8}"/>
              </a:ext>
            </a:extLst>
          </p:cNvPr>
          <p:cNvSpPr>
            <a:spLocks noGrp="1"/>
          </p:cNvSpPr>
          <p:nvPr>
            <p:ph type="dt" sz="half" idx="10"/>
          </p:nvPr>
        </p:nvSpPr>
        <p:spPr/>
        <p:txBody>
          <a:bodyPr/>
          <a:lstStyle/>
          <a:p>
            <a:fld id="{9F728746-86BA-41A2-9BFD-F9C1CCCF504B}" type="datetime1">
              <a:rPr lang="en-US" smtClean="0"/>
              <a:t>1/7/2022</a:t>
            </a:fld>
            <a:endParaRPr lang="en-US"/>
          </a:p>
        </p:txBody>
      </p:sp>
      <p:sp>
        <p:nvSpPr>
          <p:cNvPr id="5" name="Footer Placeholder 4">
            <a:extLst>
              <a:ext uri="{FF2B5EF4-FFF2-40B4-BE49-F238E27FC236}">
                <a16:creationId xmlns:a16="http://schemas.microsoft.com/office/drawing/2014/main" id="{42F24975-7EB0-43C0-BBB7-8C34252E0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13FDD-9EE6-4941-BB43-2DAE6B63269D}"/>
              </a:ext>
            </a:extLst>
          </p:cNvPr>
          <p:cNvSpPr>
            <a:spLocks noGrp="1"/>
          </p:cNvSpPr>
          <p:nvPr>
            <p:ph type="sldNum" sz="quarter" idx="12"/>
          </p:nvPr>
        </p:nvSpPr>
        <p:spPr/>
        <p:txBody>
          <a:bodyPr/>
          <a:lstStyle/>
          <a:p>
            <a:fld id="{0955ECBD-6C34-494B-8C18-B4387708474E}" type="slidenum">
              <a:rPr lang="en-US" smtClean="0"/>
              <a:t>‹#›</a:t>
            </a:fld>
            <a:endParaRPr lang="en-US"/>
          </a:p>
        </p:txBody>
      </p:sp>
    </p:spTree>
    <p:extLst>
      <p:ext uri="{BB962C8B-B14F-4D97-AF65-F5344CB8AC3E}">
        <p14:creationId xmlns:p14="http://schemas.microsoft.com/office/powerpoint/2010/main" val="2362087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0" y="0"/>
            <a:ext cx="12192000" cy="6858000"/>
          </a:xfrm>
          <a:prstGeom prst="rect">
            <a:avLst/>
          </a:prstGeom>
          <a:solidFill>
            <a:srgbClr val="142236">
              <a:alpha val="53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10800000" flipH="1">
            <a:off x="0" y="-67"/>
            <a:ext cx="8109200" cy="3688800"/>
          </a:xfrm>
          <a:prstGeom prst="round1Rect">
            <a:avLst>
              <a:gd name="adj" fmla="val 50000"/>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txBox="1">
            <a:spLocks noGrp="1"/>
          </p:cNvSpPr>
          <p:nvPr>
            <p:ph type="ctrTitle"/>
          </p:nvPr>
        </p:nvSpPr>
        <p:spPr>
          <a:xfrm>
            <a:off x="608800" y="612367"/>
            <a:ext cx="6867200" cy="2459600"/>
          </a:xfrm>
          <a:prstGeom prst="rect">
            <a:avLst/>
          </a:prstGeom>
        </p:spPr>
        <p:txBody>
          <a:bodyPr spcFirstLastPara="1" wrap="square" lIns="0" tIns="0" rIns="0" bIns="0" anchor="ctr" anchorCtr="0">
            <a:noAutofit/>
          </a:bodyPr>
          <a:lstStyle>
            <a:lvl1pPr lvl="0" rtl="0">
              <a:spcBef>
                <a:spcPts val="0"/>
              </a:spcBef>
              <a:spcAft>
                <a:spcPts val="0"/>
              </a:spcAft>
              <a:buSzPts val="4400"/>
              <a:buNone/>
              <a:defRPr sz="5867"/>
            </a:lvl1pPr>
            <a:lvl2pPr lvl="1" rtl="0">
              <a:spcBef>
                <a:spcPts val="0"/>
              </a:spcBef>
              <a:spcAft>
                <a:spcPts val="0"/>
              </a:spcAft>
              <a:buSzPts val="4400"/>
              <a:buNone/>
              <a:defRPr sz="5867"/>
            </a:lvl2pPr>
            <a:lvl3pPr lvl="2" rtl="0">
              <a:spcBef>
                <a:spcPts val="0"/>
              </a:spcBef>
              <a:spcAft>
                <a:spcPts val="0"/>
              </a:spcAft>
              <a:buSzPts val="4400"/>
              <a:buNone/>
              <a:defRPr sz="5867"/>
            </a:lvl3pPr>
            <a:lvl4pPr lvl="3" rtl="0">
              <a:spcBef>
                <a:spcPts val="0"/>
              </a:spcBef>
              <a:spcAft>
                <a:spcPts val="0"/>
              </a:spcAft>
              <a:buSzPts val="4400"/>
              <a:buNone/>
              <a:defRPr sz="5867"/>
            </a:lvl4pPr>
            <a:lvl5pPr lvl="4" rtl="0">
              <a:spcBef>
                <a:spcPts val="0"/>
              </a:spcBef>
              <a:spcAft>
                <a:spcPts val="0"/>
              </a:spcAft>
              <a:buSzPts val="4400"/>
              <a:buNone/>
              <a:defRPr sz="5867"/>
            </a:lvl5pPr>
            <a:lvl6pPr lvl="5" rtl="0">
              <a:spcBef>
                <a:spcPts val="0"/>
              </a:spcBef>
              <a:spcAft>
                <a:spcPts val="0"/>
              </a:spcAft>
              <a:buSzPts val="4400"/>
              <a:buNone/>
              <a:defRPr sz="5867"/>
            </a:lvl6pPr>
            <a:lvl7pPr lvl="6" rtl="0">
              <a:spcBef>
                <a:spcPts val="0"/>
              </a:spcBef>
              <a:spcAft>
                <a:spcPts val="0"/>
              </a:spcAft>
              <a:buSzPts val="4400"/>
              <a:buNone/>
              <a:defRPr sz="5867"/>
            </a:lvl7pPr>
            <a:lvl8pPr lvl="7" rtl="0">
              <a:spcBef>
                <a:spcPts val="0"/>
              </a:spcBef>
              <a:spcAft>
                <a:spcPts val="0"/>
              </a:spcAft>
              <a:buSzPts val="4400"/>
              <a:buNone/>
              <a:defRPr sz="5867"/>
            </a:lvl8pPr>
            <a:lvl9pPr lvl="8" rtl="0">
              <a:spcBef>
                <a:spcPts val="0"/>
              </a:spcBef>
              <a:spcAft>
                <a:spcPts val="0"/>
              </a:spcAft>
              <a:buSzPts val="4400"/>
              <a:buNone/>
              <a:defRPr sz="5867"/>
            </a:lvl9pPr>
          </a:lstStyle>
          <a:p>
            <a:endParaRPr/>
          </a:p>
        </p:txBody>
      </p:sp>
      <p:sp>
        <p:nvSpPr>
          <p:cNvPr id="13" name="Google Shape;13;p2"/>
          <p:cNvSpPr/>
          <p:nvPr/>
        </p:nvSpPr>
        <p:spPr>
          <a:xfrm flipH="1">
            <a:off x="10592800" y="5258933"/>
            <a:ext cx="1599200" cy="1599200"/>
          </a:xfrm>
          <a:prstGeom prst="round1Rect">
            <a:avLst>
              <a:gd name="adj" fmla="val 5000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1"/>
              </a:solidFill>
            </a:endParaRPr>
          </a:p>
        </p:txBody>
      </p:sp>
    </p:spTree>
    <p:extLst>
      <p:ext uri="{BB962C8B-B14F-4D97-AF65-F5344CB8AC3E}">
        <p14:creationId xmlns:p14="http://schemas.microsoft.com/office/powerpoint/2010/main" val="218972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fld id="{25D7F792-063F-4C0D-9CFA-EC512A2580FA}" type="datetime1">
              <a:rPr lang="en-US" altLang="en-US" smtClean="0"/>
              <a:t>1/7/2022</a:t>
            </a:fld>
            <a:endParaRPr lang="en-US" altLang="en-US"/>
          </a:p>
        </p:txBody>
      </p:sp>
      <p:sp>
        <p:nvSpPr>
          <p:cNvPr id="5" name="Footer Placeholder 2"/>
          <p:cNvSpPr>
            <a:spLocks noGrp="1"/>
          </p:cNvSpPr>
          <p:nvPr>
            <p:ph type="ftr" sz="quarter" idx="11"/>
          </p:nvPr>
        </p:nvSpPr>
        <p:spPr/>
        <p:txBody>
          <a:bodyPr/>
          <a:lstStyle>
            <a:lvl1pPr>
              <a:defRPr/>
            </a:lvl1pPr>
          </a:lstStyle>
          <a:p>
            <a:pPr>
              <a:defRPr/>
            </a:pPr>
            <a:endParaRPr lang="en-US" altLang="en-US"/>
          </a:p>
        </p:txBody>
      </p:sp>
      <p:sp>
        <p:nvSpPr>
          <p:cNvPr id="6" name="Slide Number Placeholder 22"/>
          <p:cNvSpPr>
            <a:spLocks noGrp="1"/>
          </p:cNvSpPr>
          <p:nvPr>
            <p:ph type="sldNum" sz="quarter" idx="12"/>
          </p:nvPr>
        </p:nvSpPr>
        <p:spPr/>
        <p:txBody>
          <a:bodyPr/>
          <a:lstStyle>
            <a:lvl1pPr>
              <a:defRPr/>
            </a:lvl1pPr>
          </a:lstStyle>
          <a:p>
            <a:pPr>
              <a:defRPr/>
            </a:pPr>
            <a:fld id="{04BBF745-F73E-42D5-A84D-6DE40AA79B2F}" type="slidenum">
              <a:rPr lang="en-US" altLang="en-US"/>
              <a:pPr>
                <a:defRPr/>
              </a:pPr>
              <a:t>‹#›</a:t>
            </a:fld>
            <a:endParaRPr lang="en-US" altLang="en-US"/>
          </a:p>
        </p:txBody>
      </p:sp>
    </p:spTree>
    <p:extLst>
      <p:ext uri="{BB962C8B-B14F-4D97-AF65-F5344CB8AC3E}">
        <p14:creationId xmlns:p14="http://schemas.microsoft.com/office/powerpoint/2010/main" val="2753742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E5D017D0-DEDC-4D37-9D05-A6B48FF85EE1}" type="datetime1">
              <a:rPr lang="en-US" altLang="en-US" smtClean="0"/>
              <a:t>1/7/2022</a:t>
            </a:fld>
            <a:endParaRPr lang="en-US" altLang="en-US"/>
          </a:p>
        </p:txBody>
      </p:sp>
      <p:sp>
        <p:nvSpPr>
          <p:cNvPr id="5" name="Footer Placeholder 2"/>
          <p:cNvSpPr>
            <a:spLocks noGrp="1"/>
          </p:cNvSpPr>
          <p:nvPr>
            <p:ph type="ftr" sz="quarter" idx="11"/>
          </p:nvPr>
        </p:nvSpPr>
        <p:spPr/>
        <p:txBody>
          <a:bodyPr/>
          <a:lstStyle>
            <a:lvl1pPr>
              <a:defRPr/>
            </a:lvl1pPr>
          </a:lstStyle>
          <a:p>
            <a:pPr>
              <a:defRPr/>
            </a:pPr>
            <a:endParaRPr lang="en-US" altLang="en-US"/>
          </a:p>
        </p:txBody>
      </p:sp>
      <p:sp>
        <p:nvSpPr>
          <p:cNvPr id="6" name="Slide Number Placeholder 22"/>
          <p:cNvSpPr>
            <a:spLocks noGrp="1"/>
          </p:cNvSpPr>
          <p:nvPr>
            <p:ph type="sldNum" sz="quarter" idx="12"/>
          </p:nvPr>
        </p:nvSpPr>
        <p:spPr/>
        <p:txBody>
          <a:bodyPr/>
          <a:lstStyle>
            <a:lvl1pPr>
              <a:defRPr/>
            </a:lvl1pPr>
          </a:lstStyle>
          <a:p>
            <a:pPr>
              <a:defRPr/>
            </a:pPr>
            <a:fld id="{3300DE04-E42C-4F3B-8187-CA5EE983E6E0}" type="slidenum">
              <a:rPr lang="en-US" altLang="en-US"/>
              <a:pPr>
                <a:defRPr/>
              </a:pPr>
              <a:t>‹#›</a:t>
            </a:fld>
            <a:endParaRPr lang="en-US" altLang="en-US"/>
          </a:p>
        </p:txBody>
      </p:sp>
    </p:spTree>
    <p:extLst>
      <p:ext uri="{BB962C8B-B14F-4D97-AF65-F5344CB8AC3E}">
        <p14:creationId xmlns:p14="http://schemas.microsoft.com/office/powerpoint/2010/main" val="1936906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2133600" y="2507786"/>
            <a:ext cx="94488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5934EF1-848D-49B4-8D99-0E48A32D5784}" type="datetime1">
              <a:rPr lang="en-US" altLang="en-US" smtClean="0"/>
              <a:t>1/7/2022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6F7F642E-8396-464F-BEF4-A129FA3039DF}" type="slidenum">
              <a:rPr lang="en-US" altLang="en-US"/>
              <a:pPr>
                <a:defRPr/>
              </a:pPr>
              <a:t>‹#›</a:t>
            </a:fld>
            <a:endParaRPr lang="en-US" altLang="en-US"/>
          </a:p>
        </p:txBody>
      </p:sp>
    </p:spTree>
    <p:extLst>
      <p:ext uri="{BB962C8B-B14F-4D97-AF65-F5344CB8AC3E}">
        <p14:creationId xmlns:p14="http://schemas.microsoft.com/office/powerpoint/2010/main" val="1593717261"/>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EC4E95EB-0E89-41C8-9899-532A151313C2}" type="datetime1">
              <a:rPr lang="en-US" altLang="en-US" smtClean="0"/>
              <a:t>1/7/2022</a:t>
            </a:fld>
            <a:endParaRPr lang="en-US" altLang="en-US"/>
          </a:p>
        </p:txBody>
      </p:sp>
      <p:sp>
        <p:nvSpPr>
          <p:cNvPr id="6" name="Footer Placeholder 2"/>
          <p:cNvSpPr>
            <a:spLocks noGrp="1"/>
          </p:cNvSpPr>
          <p:nvPr>
            <p:ph type="ftr" sz="quarter" idx="11"/>
          </p:nvPr>
        </p:nvSpPr>
        <p:spPr/>
        <p:txBody>
          <a:bodyPr/>
          <a:lstStyle>
            <a:lvl1pPr>
              <a:defRPr/>
            </a:lvl1pPr>
          </a:lstStyle>
          <a:p>
            <a:pPr>
              <a:defRPr/>
            </a:pPr>
            <a:endParaRPr lang="en-US" altLang="en-US"/>
          </a:p>
        </p:txBody>
      </p:sp>
      <p:sp>
        <p:nvSpPr>
          <p:cNvPr id="7" name="Slide Number Placeholder 22"/>
          <p:cNvSpPr>
            <a:spLocks noGrp="1"/>
          </p:cNvSpPr>
          <p:nvPr>
            <p:ph type="sldNum" sz="quarter" idx="12"/>
          </p:nvPr>
        </p:nvSpPr>
        <p:spPr/>
        <p:txBody>
          <a:bodyPr/>
          <a:lstStyle>
            <a:lvl1pPr>
              <a:defRPr/>
            </a:lvl1pPr>
          </a:lstStyle>
          <a:p>
            <a:pPr>
              <a:defRPr/>
            </a:pPr>
            <a:fld id="{17E792B3-2E80-44C1-8E25-A403C86DBB3E}" type="slidenum">
              <a:rPr lang="en-US" altLang="en-US"/>
              <a:pPr>
                <a:defRPr/>
              </a:pPr>
              <a:t>‹#›</a:t>
            </a:fld>
            <a:endParaRPr lang="en-US" altLang="en-US"/>
          </a:p>
        </p:txBody>
      </p:sp>
    </p:spTree>
    <p:extLst>
      <p:ext uri="{BB962C8B-B14F-4D97-AF65-F5344CB8AC3E}">
        <p14:creationId xmlns:p14="http://schemas.microsoft.com/office/powerpoint/2010/main" val="581518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fld id="{07C2D535-3C0E-4AA7-B51D-B289CDCC4A83}" type="datetime1">
              <a:rPr lang="en-US" altLang="en-US" smtClean="0"/>
              <a:t>1/7/2022</a:t>
            </a:fld>
            <a:endParaRPr lang="en-US" altLang="en-US"/>
          </a:p>
        </p:txBody>
      </p:sp>
      <p:sp>
        <p:nvSpPr>
          <p:cNvPr id="8" name="Footer Placeholder 2"/>
          <p:cNvSpPr>
            <a:spLocks noGrp="1"/>
          </p:cNvSpPr>
          <p:nvPr>
            <p:ph type="ftr" sz="quarter" idx="11"/>
          </p:nvPr>
        </p:nvSpPr>
        <p:spPr/>
        <p:txBody>
          <a:bodyPr/>
          <a:lstStyle>
            <a:lvl1pPr>
              <a:defRPr/>
            </a:lvl1pPr>
          </a:lstStyle>
          <a:p>
            <a:pPr>
              <a:defRPr/>
            </a:pPr>
            <a:endParaRPr lang="en-US" altLang="en-US"/>
          </a:p>
        </p:txBody>
      </p:sp>
      <p:sp>
        <p:nvSpPr>
          <p:cNvPr id="9" name="Slide Number Placeholder 22"/>
          <p:cNvSpPr>
            <a:spLocks noGrp="1"/>
          </p:cNvSpPr>
          <p:nvPr>
            <p:ph type="sldNum" sz="quarter" idx="12"/>
          </p:nvPr>
        </p:nvSpPr>
        <p:spPr/>
        <p:txBody>
          <a:bodyPr/>
          <a:lstStyle>
            <a:lvl1pPr>
              <a:defRPr/>
            </a:lvl1pPr>
          </a:lstStyle>
          <a:p>
            <a:pPr>
              <a:defRPr/>
            </a:pPr>
            <a:fld id="{C37C4F03-CFB6-4484-B149-66FAF6D74310}" type="slidenum">
              <a:rPr lang="en-US" altLang="en-US"/>
              <a:pPr>
                <a:defRPr/>
              </a:pPr>
              <a:t>‹#›</a:t>
            </a:fld>
            <a:endParaRPr lang="en-US" altLang="en-US"/>
          </a:p>
        </p:txBody>
      </p:sp>
    </p:spTree>
    <p:extLst>
      <p:ext uri="{BB962C8B-B14F-4D97-AF65-F5344CB8AC3E}">
        <p14:creationId xmlns:p14="http://schemas.microsoft.com/office/powerpoint/2010/main" val="494404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2D9C1C37-501E-41A4-AF8A-324CA65DF358}" type="datetime1">
              <a:rPr lang="en-US" altLang="en-US" smtClean="0"/>
              <a:t>1/7/2022</a:t>
            </a:fld>
            <a:endParaRPr lang="en-US" altLang="en-US"/>
          </a:p>
        </p:txBody>
      </p:sp>
      <p:sp>
        <p:nvSpPr>
          <p:cNvPr id="4" name="Footer Placeholder 2"/>
          <p:cNvSpPr>
            <a:spLocks noGrp="1"/>
          </p:cNvSpPr>
          <p:nvPr>
            <p:ph type="ftr" sz="quarter" idx="11"/>
          </p:nvPr>
        </p:nvSpPr>
        <p:spPr/>
        <p:txBody>
          <a:bodyPr/>
          <a:lstStyle>
            <a:lvl1pPr>
              <a:defRPr/>
            </a:lvl1pPr>
          </a:lstStyle>
          <a:p>
            <a:pPr>
              <a:defRPr/>
            </a:pPr>
            <a:endParaRPr lang="en-US" altLang="en-US"/>
          </a:p>
        </p:txBody>
      </p:sp>
      <p:sp>
        <p:nvSpPr>
          <p:cNvPr id="5" name="Slide Number Placeholder 22"/>
          <p:cNvSpPr>
            <a:spLocks noGrp="1"/>
          </p:cNvSpPr>
          <p:nvPr>
            <p:ph type="sldNum" sz="quarter" idx="12"/>
          </p:nvPr>
        </p:nvSpPr>
        <p:spPr/>
        <p:txBody>
          <a:bodyPr/>
          <a:lstStyle>
            <a:lvl1pPr>
              <a:defRPr/>
            </a:lvl1pPr>
          </a:lstStyle>
          <a:p>
            <a:pPr>
              <a:defRPr/>
            </a:pPr>
            <a:fld id="{AEB9E6AB-73B2-4CB7-A13E-DBC3E19B25DF}" type="slidenum">
              <a:rPr lang="en-US" altLang="en-US"/>
              <a:pPr>
                <a:defRPr/>
              </a:pPr>
              <a:t>‹#›</a:t>
            </a:fld>
            <a:endParaRPr lang="en-US" altLang="en-US"/>
          </a:p>
        </p:txBody>
      </p:sp>
    </p:spTree>
    <p:extLst>
      <p:ext uri="{BB962C8B-B14F-4D97-AF65-F5344CB8AC3E}">
        <p14:creationId xmlns:p14="http://schemas.microsoft.com/office/powerpoint/2010/main" val="2163108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9279B8DD-D2DE-4A98-ACFC-6CC3D1DF66ED}" type="datetime1">
              <a:rPr lang="en-US" altLang="en-US" smtClean="0"/>
              <a:t>1/7/2022</a:t>
            </a:fld>
            <a:endParaRPr lang="en-US" altLang="en-US"/>
          </a:p>
        </p:txBody>
      </p:sp>
      <p:sp>
        <p:nvSpPr>
          <p:cNvPr id="3" name="Footer Placeholder 2"/>
          <p:cNvSpPr>
            <a:spLocks noGrp="1"/>
          </p:cNvSpPr>
          <p:nvPr>
            <p:ph type="ftr" sz="quarter" idx="11"/>
          </p:nvPr>
        </p:nvSpPr>
        <p:spPr/>
        <p:txBody>
          <a:bodyPr/>
          <a:lstStyle>
            <a:lvl1pPr>
              <a:defRPr/>
            </a:lvl1pPr>
          </a:lstStyle>
          <a:p>
            <a:pPr>
              <a:defRPr/>
            </a:pPr>
            <a:endParaRPr lang="en-US" altLang="en-US"/>
          </a:p>
        </p:txBody>
      </p:sp>
      <p:sp>
        <p:nvSpPr>
          <p:cNvPr id="4" name="Slide Number Placeholder 22"/>
          <p:cNvSpPr>
            <a:spLocks noGrp="1"/>
          </p:cNvSpPr>
          <p:nvPr>
            <p:ph type="sldNum" sz="quarter" idx="12"/>
          </p:nvPr>
        </p:nvSpPr>
        <p:spPr/>
        <p:txBody>
          <a:bodyPr/>
          <a:lstStyle>
            <a:lvl1pPr>
              <a:defRPr/>
            </a:lvl1pPr>
          </a:lstStyle>
          <a:p>
            <a:pPr>
              <a:defRPr/>
            </a:pPr>
            <a:fld id="{418FA6BD-139B-4966-A49B-4AA10710A316}" type="slidenum">
              <a:rPr lang="en-US" altLang="en-US"/>
              <a:pPr>
                <a:defRPr/>
              </a:pPr>
              <a:t>‹#›</a:t>
            </a:fld>
            <a:endParaRPr lang="en-US" altLang="en-US"/>
          </a:p>
        </p:txBody>
      </p:sp>
    </p:spTree>
    <p:extLst>
      <p:ext uri="{BB962C8B-B14F-4D97-AF65-F5344CB8AC3E}">
        <p14:creationId xmlns:p14="http://schemas.microsoft.com/office/powerpoint/2010/main" val="24169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E4130-5265-461E-BFB8-7CDA3ADF30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D6C166-D4B2-4310-9DC4-D8F49D47D50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50DA6-F60C-48FE-999D-D1CFA309C811}"/>
              </a:ext>
            </a:extLst>
          </p:cNvPr>
          <p:cNvSpPr>
            <a:spLocks noGrp="1"/>
          </p:cNvSpPr>
          <p:nvPr>
            <p:ph type="dt" sz="half" idx="10"/>
          </p:nvPr>
        </p:nvSpPr>
        <p:spPr/>
        <p:txBody>
          <a:bodyPr/>
          <a:lstStyle/>
          <a:p>
            <a:fld id="{F762EC44-6C8B-4A21-86D9-1B48939C4546}" type="datetime1">
              <a:rPr lang="en-US" smtClean="0"/>
              <a:t>1/7/2022</a:t>
            </a:fld>
            <a:endParaRPr lang="en-US"/>
          </a:p>
        </p:txBody>
      </p:sp>
      <p:sp>
        <p:nvSpPr>
          <p:cNvPr id="5" name="Footer Placeholder 4">
            <a:extLst>
              <a:ext uri="{FF2B5EF4-FFF2-40B4-BE49-F238E27FC236}">
                <a16:creationId xmlns:a16="http://schemas.microsoft.com/office/drawing/2014/main" id="{8B3DA988-6F34-49C8-810A-34EFEA6663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0FB4A-915D-4AFE-8D13-DFC7B06FFA9A}"/>
              </a:ext>
            </a:extLst>
          </p:cNvPr>
          <p:cNvSpPr>
            <a:spLocks noGrp="1"/>
          </p:cNvSpPr>
          <p:nvPr>
            <p:ph type="sldNum" sz="quarter" idx="12"/>
          </p:nvPr>
        </p:nvSpPr>
        <p:spPr/>
        <p:txBody>
          <a:bodyPr/>
          <a:lstStyle/>
          <a:p>
            <a:fld id="{0955ECBD-6C34-494B-8C18-B4387708474E}" type="slidenum">
              <a:rPr lang="en-US" smtClean="0"/>
              <a:t>‹#›</a:t>
            </a:fld>
            <a:endParaRPr lang="en-US"/>
          </a:p>
        </p:txBody>
      </p:sp>
    </p:spTree>
    <p:extLst>
      <p:ext uri="{BB962C8B-B14F-4D97-AF65-F5344CB8AC3E}">
        <p14:creationId xmlns:p14="http://schemas.microsoft.com/office/powerpoint/2010/main" val="3963603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9E130EAA-EA64-4BE2-B5AD-D4B6CAE22C98}" type="datetime1">
              <a:rPr lang="en-US" altLang="en-US" smtClean="0"/>
              <a:t>1/7/2022</a:t>
            </a:fld>
            <a:endParaRPr lang="en-US" altLang="en-US"/>
          </a:p>
        </p:txBody>
      </p:sp>
      <p:sp>
        <p:nvSpPr>
          <p:cNvPr id="6" name="Footer Placeholder 2"/>
          <p:cNvSpPr>
            <a:spLocks noGrp="1"/>
          </p:cNvSpPr>
          <p:nvPr>
            <p:ph type="ftr" sz="quarter" idx="11"/>
          </p:nvPr>
        </p:nvSpPr>
        <p:spPr/>
        <p:txBody>
          <a:bodyPr/>
          <a:lstStyle>
            <a:lvl1pPr>
              <a:defRPr/>
            </a:lvl1pPr>
          </a:lstStyle>
          <a:p>
            <a:pPr>
              <a:defRPr/>
            </a:pPr>
            <a:endParaRPr lang="en-US" altLang="en-US"/>
          </a:p>
        </p:txBody>
      </p:sp>
      <p:sp>
        <p:nvSpPr>
          <p:cNvPr id="7" name="Slide Number Placeholder 22"/>
          <p:cNvSpPr>
            <a:spLocks noGrp="1"/>
          </p:cNvSpPr>
          <p:nvPr>
            <p:ph type="sldNum" sz="quarter" idx="12"/>
          </p:nvPr>
        </p:nvSpPr>
        <p:spPr/>
        <p:txBody>
          <a:bodyPr/>
          <a:lstStyle>
            <a:lvl1pPr>
              <a:defRPr/>
            </a:lvl1pPr>
          </a:lstStyle>
          <a:p>
            <a:pPr>
              <a:defRPr/>
            </a:pPr>
            <a:fld id="{C083C399-32AF-44B1-9AEB-6790A33D2E42}" type="slidenum">
              <a:rPr lang="en-US" altLang="en-US"/>
              <a:pPr>
                <a:defRPr/>
              </a:pPr>
              <a:t>‹#›</a:t>
            </a:fld>
            <a:endParaRPr lang="en-US" altLang="en-US"/>
          </a:p>
        </p:txBody>
      </p:sp>
    </p:spTree>
    <p:extLst>
      <p:ext uri="{BB962C8B-B14F-4D97-AF65-F5344CB8AC3E}">
        <p14:creationId xmlns:p14="http://schemas.microsoft.com/office/powerpoint/2010/main" val="989575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438400" y="1166787"/>
            <a:ext cx="73152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fld id="{26710EFB-BF81-4F58-8A8A-816AF05904ED}" type="datetime1">
              <a:rPr lang="en-US" altLang="en-US" smtClean="0"/>
              <a:t>1/7/2022</a:t>
            </a:fld>
            <a:endParaRPr lang="en-US" altLang="en-US"/>
          </a:p>
        </p:txBody>
      </p:sp>
      <p:sp>
        <p:nvSpPr>
          <p:cNvPr id="6" name="Footer Placeholder 2"/>
          <p:cNvSpPr>
            <a:spLocks noGrp="1"/>
          </p:cNvSpPr>
          <p:nvPr>
            <p:ph type="ftr" sz="quarter" idx="11"/>
          </p:nvPr>
        </p:nvSpPr>
        <p:spPr/>
        <p:txBody>
          <a:bodyPr/>
          <a:lstStyle>
            <a:lvl1pPr>
              <a:defRPr/>
            </a:lvl1pPr>
          </a:lstStyle>
          <a:p>
            <a:pPr>
              <a:defRPr/>
            </a:pPr>
            <a:endParaRPr lang="en-US" altLang="en-US"/>
          </a:p>
        </p:txBody>
      </p:sp>
      <p:sp>
        <p:nvSpPr>
          <p:cNvPr id="7" name="Slide Number Placeholder 22"/>
          <p:cNvSpPr>
            <a:spLocks noGrp="1"/>
          </p:cNvSpPr>
          <p:nvPr>
            <p:ph type="sldNum" sz="quarter" idx="12"/>
          </p:nvPr>
        </p:nvSpPr>
        <p:spPr/>
        <p:txBody>
          <a:bodyPr/>
          <a:lstStyle>
            <a:lvl1pPr>
              <a:defRPr/>
            </a:lvl1pPr>
          </a:lstStyle>
          <a:p>
            <a:pPr>
              <a:defRPr/>
            </a:pPr>
            <a:fld id="{FC46458D-D1D9-437A-B1C4-98B184834DDE}" type="slidenum">
              <a:rPr lang="en-US" altLang="en-US"/>
              <a:pPr>
                <a:defRPr/>
              </a:pPr>
              <a:t>‹#›</a:t>
            </a:fld>
            <a:endParaRPr lang="en-US" altLang="en-US"/>
          </a:p>
        </p:txBody>
      </p:sp>
    </p:spTree>
    <p:extLst>
      <p:ext uri="{BB962C8B-B14F-4D97-AF65-F5344CB8AC3E}">
        <p14:creationId xmlns:p14="http://schemas.microsoft.com/office/powerpoint/2010/main" val="3319898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216765A3-E435-496C-A17A-F4A1B3AEF164}" type="datetime1">
              <a:rPr lang="en-US" altLang="en-US" smtClean="0"/>
              <a:t>1/7/2022</a:t>
            </a:fld>
            <a:endParaRPr lang="en-US" altLang="en-US"/>
          </a:p>
        </p:txBody>
      </p:sp>
      <p:sp>
        <p:nvSpPr>
          <p:cNvPr id="5" name="Footer Placeholder 2"/>
          <p:cNvSpPr>
            <a:spLocks noGrp="1"/>
          </p:cNvSpPr>
          <p:nvPr>
            <p:ph type="ftr" sz="quarter" idx="11"/>
          </p:nvPr>
        </p:nvSpPr>
        <p:spPr/>
        <p:txBody>
          <a:bodyPr/>
          <a:lstStyle>
            <a:lvl1pPr>
              <a:defRPr/>
            </a:lvl1pPr>
          </a:lstStyle>
          <a:p>
            <a:pPr>
              <a:defRPr/>
            </a:pPr>
            <a:endParaRPr lang="en-US" altLang="en-US"/>
          </a:p>
        </p:txBody>
      </p:sp>
      <p:sp>
        <p:nvSpPr>
          <p:cNvPr id="6" name="Slide Number Placeholder 22"/>
          <p:cNvSpPr>
            <a:spLocks noGrp="1"/>
          </p:cNvSpPr>
          <p:nvPr>
            <p:ph type="sldNum" sz="quarter" idx="12"/>
          </p:nvPr>
        </p:nvSpPr>
        <p:spPr/>
        <p:txBody>
          <a:bodyPr/>
          <a:lstStyle>
            <a:lvl1pPr>
              <a:defRPr/>
            </a:lvl1pPr>
          </a:lstStyle>
          <a:p>
            <a:pPr>
              <a:defRPr/>
            </a:pPr>
            <a:fld id="{1693CF65-9031-4CD4-BC3D-4A23AA00B1D1}" type="slidenum">
              <a:rPr lang="en-US" altLang="en-US"/>
              <a:pPr>
                <a:defRPr/>
              </a:pPr>
              <a:t>‹#›</a:t>
            </a:fld>
            <a:endParaRPr lang="en-US" altLang="en-US"/>
          </a:p>
        </p:txBody>
      </p:sp>
    </p:spTree>
    <p:extLst>
      <p:ext uri="{BB962C8B-B14F-4D97-AF65-F5344CB8AC3E}">
        <p14:creationId xmlns:p14="http://schemas.microsoft.com/office/powerpoint/2010/main" val="1825929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464DF703-C4B5-4DF7-B1C0-6D34CC579194}" type="datetime1">
              <a:rPr lang="en-US" altLang="en-US" smtClean="0"/>
              <a:t>1/7/2022</a:t>
            </a:fld>
            <a:endParaRPr lang="en-US" altLang="en-US"/>
          </a:p>
        </p:txBody>
      </p:sp>
      <p:sp>
        <p:nvSpPr>
          <p:cNvPr id="5" name="Footer Placeholder 2"/>
          <p:cNvSpPr>
            <a:spLocks noGrp="1"/>
          </p:cNvSpPr>
          <p:nvPr>
            <p:ph type="ftr" sz="quarter" idx="11"/>
          </p:nvPr>
        </p:nvSpPr>
        <p:spPr/>
        <p:txBody>
          <a:bodyPr/>
          <a:lstStyle>
            <a:lvl1pPr>
              <a:defRPr/>
            </a:lvl1pPr>
          </a:lstStyle>
          <a:p>
            <a:pPr>
              <a:defRPr/>
            </a:pPr>
            <a:endParaRPr lang="en-US" altLang="en-US"/>
          </a:p>
        </p:txBody>
      </p:sp>
      <p:sp>
        <p:nvSpPr>
          <p:cNvPr id="6" name="Slide Number Placeholder 22"/>
          <p:cNvSpPr>
            <a:spLocks noGrp="1"/>
          </p:cNvSpPr>
          <p:nvPr>
            <p:ph type="sldNum" sz="quarter" idx="12"/>
          </p:nvPr>
        </p:nvSpPr>
        <p:spPr/>
        <p:txBody>
          <a:bodyPr/>
          <a:lstStyle>
            <a:lvl1pPr>
              <a:defRPr/>
            </a:lvl1pPr>
          </a:lstStyle>
          <a:p>
            <a:pPr>
              <a:defRPr/>
            </a:pPr>
            <a:fld id="{A58D9512-CB5D-48B7-BFBD-7CD7F9883712}" type="slidenum">
              <a:rPr lang="en-US" altLang="en-US"/>
              <a:pPr>
                <a:defRPr/>
              </a:pPr>
              <a:t>‹#›</a:t>
            </a:fld>
            <a:endParaRPr lang="en-US" altLang="en-US"/>
          </a:p>
        </p:txBody>
      </p:sp>
    </p:spTree>
    <p:extLst>
      <p:ext uri="{BB962C8B-B14F-4D97-AF65-F5344CB8AC3E}">
        <p14:creationId xmlns:p14="http://schemas.microsoft.com/office/powerpoint/2010/main" val="4166363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563A2-BF86-427F-B7E0-9B14DABD74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02B09C-4491-4847-BF20-7C7C60BD9F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5E08BD1-F4D3-454A-A7A6-4E93C862494F}"/>
              </a:ext>
            </a:extLst>
          </p:cNvPr>
          <p:cNvSpPr>
            <a:spLocks noGrp="1"/>
          </p:cNvSpPr>
          <p:nvPr>
            <p:ph type="dt" sz="half" idx="10"/>
          </p:nvPr>
        </p:nvSpPr>
        <p:spPr/>
        <p:txBody>
          <a:bodyPr/>
          <a:lstStyle/>
          <a:p>
            <a:fld id="{03C16AF4-5D93-4407-A56B-85C844B757FD}" type="datetime1">
              <a:rPr lang="en-US" smtClean="0"/>
              <a:t>1/7/2022</a:t>
            </a:fld>
            <a:endParaRPr lang="en-US"/>
          </a:p>
        </p:txBody>
      </p:sp>
      <p:sp>
        <p:nvSpPr>
          <p:cNvPr id="5" name="Footer Placeholder 4">
            <a:extLst>
              <a:ext uri="{FF2B5EF4-FFF2-40B4-BE49-F238E27FC236}">
                <a16:creationId xmlns:a16="http://schemas.microsoft.com/office/drawing/2014/main" id="{D892DF5F-0A56-4A24-A023-1872AB2A9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C2332A-3B84-42A7-94E9-102DF5DEFFFB}"/>
              </a:ext>
            </a:extLst>
          </p:cNvPr>
          <p:cNvSpPr>
            <a:spLocks noGrp="1"/>
          </p:cNvSpPr>
          <p:nvPr>
            <p:ph type="sldNum" sz="quarter" idx="12"/>
          </p:nvPr>
        </p:nvSpPr>
        <p:spPr/>
        <p:txBody>
          <a:bodyPr/>
          <a:lstStyle/>
          <a:p>
            <a:fld id="{0955ECBD-6C34-494B-8C18-B4387708474E}" type="slidenum">
              <a:rPr lang="en-US" smtClean="0"/>
              <a:t>‹#›</a:t>
            </a:fld>
            <a:endParaRPr lang="en-US"/>
          </a:p>
        </p:txBody>
      </p:sp>
    </p:spTree>
    <p:extLst>
      <p:ext uri="{BB962C8B-B14F-4D97-AF65-F5344CB8AC3E}">
        <p14:creationId xmlns:p14="http://schemas.microsoft.com/office/powerpoint/2010/main" val="1343123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A215B-1B55-4AEE-AEF5-63FB32E18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110403-569D-42D8-8109-A016382604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65791A-D3D3-473F-8D08-382A037BC5D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373C3E-C4EC-4B76-BF64-E98223DEEBD6}"/>
              </a:ext>
            </a:extLst>
          </p:cNvPr>
          <p:cNvSpPr>
            <a:spLocks noGrp="1"/>
          </p:cNvSpPr>
          <p:nvPr>
            <p:ph type="dt" sz="half" idx="10"/>
          </p:nvPr>
        </p:nvSpPr>
        <p:spPr/>
        <p:txBody>
          <a:bodyPr/>
          <a:lstStyle/>
          <a:p>
            <a:fld id="{AFCB5101-4B7A-484B-A939-1D2BBEAF6E67}" type="datetime1">
              <a:rPr lang="en-US" smtClean="0"/>
              <a:t>1/7/2022</a:t>
            </a:fld>
            <a:endParaRPr lang="en-US"/>
          </a:p>
        </p:txBody>
      </p:sp>
      <p:sp>
        <p:nvSpPr>
          <p:cNvPr id="6" name="Footer Placeholder 5">
            <a:extLst>
              <a:ext uri="{FF2B5EF4-FFF2-40B4-BE49-F238E27FC236}">
                <a16:creationId xmlns:a16="http://schemas.microsoft.com/office/drawing/2014/main" id="{19AA06AB-E7C6-4363-BE5C-99BB5B0126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41924-8B45-4D0D-A341-24119B9335C6}"/>
              </a:ext>
            </a:extLst>
          </p:cNvPr>
          <p:cNvSpPr>
            <a:spLocks noGrp="1"/>
          </p:cNvSpPr>
          <p:nvPr>
            <p:ph type="sldNum" sz="quarter" idx="12"/>
          </p:nvPr>
        </p:nvSpPr>
        <p:spPr/>
        <p:txBody>
          <a:bodyPr/>
          <a:lstStyle/>
          <a:p>
            <a:fld id="{0955ECBD-6C34-494B-8C18-B4387708474E}" type="slidenum">
              <a:rPr lang="en-US" smtClean="0"/>
              <a:t>‹#›</a:t>
            </a:fld>
            <a:endParaRPr lang="en-US"/>
          </a:p>
        </p:txBody>
      </p:sp>
    </p:spTree>
    <p:extLst>
      <p:ext uri="{BB962C8B-B14F-4D97-AF65-F5344CB8AC3E}">
        <p14:creationId xmlns:p14="http://schemas.microsoft.com/office/powerpoint/2010/main" val="3475779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179B2-A18F-4A8B-A4CE-32F2ED4301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6D438C-5D3F-4A63-90B8-74AB58A639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8F1A55C-69D5-49FB-86AB-967DF880BAF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C685D7-52C1-4400-BB66-1E7FAFA876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AC199D9-E8BE-4487-B5F7-A18BF062600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B7A6BA-7679-4EF7-907C-B66D0897D83F}"/>
              </a:ext>
            </a:extLst>
          </p:cNvPr>
          <p:cNvSpPr>
            <a:spLocks noGrp="1"/>
          </p:cNvSpPr>
          <p:nvPr>
            <p:ph type="dt" sz="half" idx="10"/>
          </p:nvPr>
        </p:nvSpPr>
        <p:spPr/>
        <p:txBody>
          <a:bodyPr/>
          <a:lstStyle/>
          <a:p>
            <a:fld id="{153BC0CF-EED2-438D-8895-5FC68C95A90C}" type="datetime1">
              <a:rPr lang="en-US" smtClean="0"/>
              <a:t>1/7/2022</a:t>
            </a:fld>
            <a:endParaRPr lang="en-US"/>
          </a:p>
        </p:txBody>
      </p:sp>
      <p:sp>
        <p:nvSpPr>
          <p:cNvPr id="8" name="Footer Placeholder 7">
            <a:extLst>
              <a:ext uri="{FF2B5EF4-FFF2-40B4-BE49-F238E27FC236}">
                <a16:creationId xmlns:a16="http://schemas.microsoft.com/office/drawing/2014/main" id="{66CB0F51-51C6-44BE-BD59-98BD3FB824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2B7276-324D-44E3-9152-0DC0E5F26311}"/>
              </a:ext>
            </a:extLst>
          </p:cNvPr>
          <p:cNvSpPr>
            <a:spLocks noGrp="1"/>
          </p:cNvSpPr>
          <p:nvPr>
            <p:ph type="sldNum" sz="quarter" idx="12"/>
          </p:nvPr>
        </p:nvSpPr>
        <p:spPr/>
        <p:txBody>
          <a:bodyPr/>
          <a:lstStyle/>
          <a:p>
            <a:fld id="{0955ECBD-6C34-494B-8C18-B4387708474E}" type="slidenum">
              <a:rPr lang="en-US" smtClean="0"/>
              <a:t>‹#›</a:t>
            </a:fld>
            <a:endParaRPr lang="en-US"/>
          </a:p>
        </p:txBody>
      </p:sp>
    </p:spTree>
    <p:extLst>
      <p:ext uri="{BB962C8B-B14F-4D97-AF65-F5344CB8AC3E}">
        <p14:creationId xmlns:p14="http://schemas.microsoft.com/office/powerpoint/2010/main" val="3031586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7EF2-0010-4A8F-9F15-941D34CEB6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93020E-03EB-4CB3-AD5F-8F0E49E28F48}"/>
              </a:ext>
            </a:extLst>
          </p:cNvPr>
          <p:cNvSpPr>
            <a:spLocks noGrp="1"/>
          </p:cNvSpPr>
          <p:nvPr>
            <p:ph type="dt" sz="half" idx="10"/>
          </p:nvPr>
        </p:nvSpPr>
        <p:spPr/>
        <p:txBody>
          <a:bodyPr/>
          <a:lstStyle/>
          <a:p>
            <a:fld id="{6FC25DD9-F521-4D69-8116-55A05BE40FAD}" type="datetime1">
              <a:rPr lang="en-US" smtClean="0"/>
              <a:t>1/7/2022</a:t>
            </a:fld>
            <a:endParaRPr lang="en-US"/>
          </a:p>
        </p:txBody>
      </p:sp>
      <p:sp>
        <p:nvSpPr>
          <p:cNvPr id="4" name="Footer Placeholder 3">
            <a:extLst>
              <a:ext uri="{FF2B5EF4-FFF2-40B4-BE49-F238E27FC236}">
                <a16:creationId xmlns:a16="http://schemas.microsoft.com/office/drawing/2014/main" id="{7415FE9E-753A-40C7-AD56-1C5AA9F133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7B0717-3E56-4460-B126-473F6B722655}"/>
              </a:ext>
            </a:extLst>
          </p:cNvPr>
          <p:cNvSpPr>
            <a:spLocks noGrp="1"/>
          </p:cNvSpPr>
          <p:nvPr>
            <p:ph type="sldNum" sz="quarter" idx="12"/>
          </p:nvPr>
        </p:nvSpPr>
        <p:spPr/>
        <p:txBody>
          <a:bodyPr/>
          <a:lstStyle/>
          <a:p>
            <a:fld id="{0955ECBD-6C34-494B-8C18-B4387708474E}" type="slidenum">
              <a:rPr lang="en-US" smtClean="0"/>
              <a:t>‹#›</a:t>
            </a:fld>
            <a:endParaRPr lang="en-US"/>
          </a:p>
        </p:txBody>
      </p:sp>
    </p:spTree>
    <p:extLst>
      <p:ext uri="{BB962C8B-B14F-4D97-AF65-F5344CB8AC3E}">
        <p14:creationId xmlns:p14="http://schemas.microsoft.com/office/powerpoint/2010/main" val="2384739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9BCBE9-9ED2-44F5-BFAC-3A47434437A4}"/>
              </a:ext>
            </a:extLst>
          </p:cNvPr>
          <p:cNvSpPr>
            <a:spLocks noGrp="1"/>
          </p:cNvSpPr>
          <p:nvPr>
            <p:ph type="dt" sz="half" idx="10"/>
          </p:nvPr>
        </p:nvSpPr>
        <p:spPr/>
        <p:txBody>
          <a:bodyPr/>
          <a:lstStyle/>
          <a:p>
            <a:fld id="{CEC8FC93-3BDB-43F0-AF6B-FE67EFD09EF5}" type="datetime1">
              <a:rPr lang="en-US" smtClean="0"/>
              <a:t>1/7/2022</a:t>
            </a:fld>
            <a:endParaRPr lang="en-US"/>
          </a:p>
        </p:txBody>
      </p:sp>
      <p:sp>
        <p:nvSpPr>
          <p:cNvPr id="3" name="Footer Placeholder 2">
            <a:extLst>
              <a:ext uri="{FF2B5EF4-FFF2-40B4-BE49-F238E27FC236}">
                <a16:creationId xmlns:a16="http://schemas.microsoft.com/office/drawing/2014/main" id="{D27ECF9C-2A3F-481C-9C18-361488B823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CDA3BE-5EF4-4D1A-AD55-6CABC7EF4628}"/>
              </a:ext>
            </a:extLst>
          </p:cNvPr>
          <p:cNvSpPr>
            <a:spLocks noGrp="1"/>
          </p:cNvSpPr>
          <p:nvPr>
            <p:ph type="sldNum" sz="quarter" idx="12"/>
          </p:nvPr>
        </p:nvSpPr>
        <p:spPr/>
        <p:txBody>
          <a:bodyPr/>
          <a:lstStyle/>
          <a:p>
            <a:fld id="{0955ECBD-6C34-494B-8C18-B4387708474E}" type="slidenum">
              <a:rPr lang="en-US" smtClean="0"/>
              <a:t>‹#›</a:t>
            </a:fld>
            <a:endParaRPr lang="en-US"/>
          </a:p>
        </p:txBody>
      </p:sp>
    </p:spTree>
    <p:extLst>
      <p:ext uri="{BB962C8B-B14F-4D97-AF65-F5344CB8AC3E}">
        <p14:creationId xmlns:p14="http://schemas.microsoft.com/office/powerpoint/2010/main" val="2212610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81703-8C3F-47A5-97A7-76EC315370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A5639B-D202-4E41-AC3E-DDB6406FEB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4D4111-8FC6-409C-A22C-8558929392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7769FE-8F05-4F4A-B2E3-F52AE5F74F1B}"/>
              </a:ext>
            </a:extLst>
          </p:cNvPr>
          <p:cNvSpPr>
            <a:spLocks noGrp="1"/>
          </p:cNvSpPr>
          <p:nvPr>
            <p:ph type="dt" sz="half" idx="10"/>
          </p:nvPr>
        </p:nvSpPr>
        <p:spPr/>
        <p:txBody>
          <a:bodyPr/>
          <a:lstStyle/>
          <a:p>
            <a:fld id="{03245815-6102-44A6-8B05-10A687B836A8}" type="datetime1">
              <a:rPr lang="en-US" smtClean="0"/>
              <a:t>1/7/2022</a:t>
            </a:fld>
            <a:endParaRPr lang="en-US"/>
          </a:p>
        </p:txBody>
      </p:sp>
      <p:sp>
        <p:nvSpPr>
          <p:cNvPr id="6" name="Footer Placeholder 5">
            <a:extLst>
              <a:ext uri="{FF2B5EF4-FFF2-40B4-BE49-F238E27FC236}">
                <a16:creationId xmlns:a16="http://schemas.microsoft.com/office/drawing/2014/main" id="{BDBC2C54-4D64-4406-8C15-E90105A630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64831D-E2C0-4F30-9EE2-45FE37EEFD0B}"/>
              </a:ext>
            </a:extLst>
          </p:cNvPr>
          <p:cNvSpPr>
            <a:spLocks noGrp="1"/>
          </p:cNvSpPr>
          <p:nvPr>
            <p:ph type="sldNum" sz="quarter" idx="12"/>
          </p:nvPr>
        </p:nvSpPr>
        <p:spPr/>
        <p:txBody>
          <a:bodyPr/>
          <a:lstStyle/>
          <a:p>
            <a:fld id="{0955ECBD-6C34-494B-8C18-B4387708474E}" type="slidenum">
              <a:rPr lang="en-US" smtClean="0"/>
              <a:t>‹#›</a:t>
            </a:fld>
            <a:endParaRPr lang="en-US"/>
          </a:p>
        </p:txBody>
      </p:sp>
    </p:spTree>
    <p:extLst>
      <p:ext uri="{BB962C8B-B14F-4D97-AF65-F5344CB8AC3E}">
        <p14:creationId xmlns:p14="http://schemas.microsoft.com/office/powerpoint/2010/main" val="3402655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1A26D-13D9-48A5-ADF5-950153CB6D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DCE0ED-E7C9-4124-B51B-34FE93500C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BC7465-16BD-44A5-A0A2-21592A6692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1C9E3A-6439-4587-BAB5-061F9A0A712C}"/>
              </a:ext>
            </a:extLst>
          </p:cNvPr>
          <p:cNvSpPr>
            <a:spLocks noGrp="1"/>
          </p:cNvSpPr>
          <p:nvPr>
            <p:ph type="dt" sz="half" idx="10"/>
          </p:nvPr>
        </p:nvSpPr>
        <p:spPr/>
        <p:txBody>
          <a:bodyPr/>
          <a:lstStyle/>
          <a:p>
            <a:fld id="{E8D916C3-CF15-42F9-8F78-8D8D5449C20E}" type="datetime1">
              <a:rPr lang="en-US" smtClean="0"/>
              <a:t>1/7/2022</a:t>
            </a:fld>
            <a:endParaRPr lang="en-US"/>
          </a:p>
        </p:txBody>
      </p:sp>
      <p:sp>
        <p:nvSpPr>
          <p:cNvPr id="6" name="Footer Placeholder 5">
            <a:extLst>
              <a:ext uri="{FF2B5EF4-FFF2-40B4-BE49-F238E27FC236}">
                <a16:creationId xmlns:a16="http://schemas.microsoft.com/office/drawing/2014/main" id="{C98FE4F9-64F2-4757-8A51-53179FD5C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00DA91-689D-403D-BB90-166C98ECB818}"/>
              </a:ext>
            </a:extLst>
          </p:cNvPr>
          <p:cNvSpPr>
            <a:spLocks noGrp="1"/>
          </p:cNvSpPr>
          <p:nvPr>
            <p:ph type="sldNum" sz="quarter" idx="12"/>
          </p:nvPr>
        </p:nvSpPr>
        <p:spPr/>
        <p:txBody>
          <a:bodyPr/>
          <a:lstStyle/>
          <a:p>
            <a:fld id="{0955ECBD-6C34-494B-8C18-B4387708474E}" type="slidenum">
              <a:rPr lang="en-US" smtClean="0"/>
              <a:t>‹#›</a:t>
            </a:fld>
            <a:endParaRPr lang="en-US"/>
          </a:p>
        </p:txBody>
      </p:sp>
    </p:spTree>
    <p:extLst>
      <p:ext uri="{BB962C8B-B14F-4D97-AF65-F5344CB8AC3E}">
        <p14:creationId xmlns:p14="http://schemas.microsoft.com/office/powerpoint/2010/main" val="105066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F472C0-9C31-490C-9A5D-18CB9BBEA3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5C5BE1-94B2-49CD-99DC-FFB88815EF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496D9-76E6-47BB-B884-CAFE60DE65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C7F21-437D-4112-A311-1C1E42C0A6D0}" type="datetime1">
              <a:rPr lang="en-US" smtClean="0"/>
              <a:t>1/7/2022</a:t>
            </a:fld>
            <a:endParaRPr lang="en-US"/>
          </a:p>
        </p:txBody>
      </p:sp>
      <p:sp>
        <p:nvSpPr>
          <p:cNvPr id="5" name="Footer Placeholder 4">
            <a:extLst>
              <a:ext uri="{FF2B5EF4-FFF2-40B4-BE49-F238E27FC236}">
                <a16:creationId xmlns:a16="http://schemas.microsoft.com/office/drawing/2014/main" id="{36BB7D7F-97C4-489F-BD62-0D59772E79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415DBB-6858-4691-B9A8-08B6E750DC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55ECBD-6C34-494B-8C18-B4387708474E}" type="slidenum">
              <a:rPr lang="en-US" smtClean="0"/>
              <a:t>‹#›</a:t>
            </a:fld>
            <a:endParaRPr lang="en-US"/>
          </a:p>
        </p:txBody>
      </p:sp>
    </p:spTree>
    <p:extLst>
      <p:ext uri="{BB962C8B-B14F-4D97-AF65-F5344CB8AC3E}">
        <p14:creationId xmlns:p14="http://schemas.microsoft.com/office/powerpoint/2010/main" val="30623577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p:cNvSpPr>
            <a:spLocks noGrp="1"/>
          </p:cNvSpPr>
          <p:nvPr>
            <p:ph type="body" idx="1"/>
          </p:nvPr>
        </p:nvSpPr>
        <p:spPr bwMode="auto">
          <a:xfrm>
            <a:off x="609600" y="1600201"/>
            <a:ext cx="109728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09600" y="6416676"/>
            <a:ext cx="2844800" cy="365125"/>
          </a:xfrm>
          <a:prstGeom prst="rect">
            <a:avLst/>
          </a:prstGeom>
        </p:spPr>
        <p:txBody>
          <a:bodyPr vert="horz" anchor="b"/>
          <a:lstStyle>
            <a:lvl1pPr algn="l" eaLnBrk="1" latinLnBrk="0" hangingPunct="1">
              <a:defRPr kumimoji="0" sz="1200">
                <a:solidFill>
                  <a:schemeClr val="tx1">
                    <a:shade val="50000"/>
                  </a:schemeClr>
                </a:solidFill>
                <a:latin typeface="Times New Roman" charset="0"/>
              </a:defRPr>
            </a:lvl1pPr>
          </a:lstStyle>
          <a:p>
            <a:pPr>
              <a:defRPr/>
            </a:pPr>
            <a:fld id="{C3789F10-31BB-4982-BA24-6FFDECB285B9}" type="datetime1">
              <a:rPr lang="en-US" altLang="en-US" smtClean="0"/>
              <a:t>1/7/2022</a:t>
            </a:fld>
            <a:endParaRPr lang="en-US" altLang="en-US"/>
          </a:p>
        </p:txBody>
      </p:sp>
      <p:sp>
        <p:nvSpPr>
          <p:cNvPr id="3" name="Footer Placeholder 2"/>
          <p:cNvSpPr>
            <a:spLocks noGrp="1"/>
          </p:cNvSpPr>
          <p:nvPr>
            <p:ph type="ftr" sz="quarter" idx="3"/>
          </p:nvPr>
        </p:nvSpPr>
        <p:spPr>
          <a:xfrm>
            <a:off x="4165600" y="6416676"/>
            <a:ext cx="3860800" cy="365125"/>
          </a:xfrm>
          <a:prstGeom prst="rect">
            <a:avLst/>
          </a:prstGeom>
        </p:spPr>
        <p:txBody>
          <a:bodyPr vert="horz" anchor="b"/>
          <a:lstStyle>
            <a:lvl1pPr algn="ctr" eaLnBrk="1" latinLnBrk="0" hangingPunct="1">
              <a:defRPr kumimoji="0" sz="1200">
                <a:solidFill>
                  <a:schemeClr val="tx1">
                    <a:shade val="50000"/>
                  </a:schemeClr>
                </a:solidFill>
                <a:latin typeface="Times New Roman" charset="0"/>
              </a:defRPr>
            </a:lvl1pPr>
          </a:lstStyle>
          <a:p>
            <a:pPr>
              <a:defRPr/>
            </a:pPr>
            <a:endParaRPr lang="en-US" altLang="en-US"/>
          </a:p>
        </p:txBody>
      </p:sp>
      <p:sp>
        <p:nvSpPr>
          <p:cNvPr id="23" name="Slide Number Placeholder 22"/>
          <p:cNvSpPr>
            <a:spLocks noGrp="1"/>
          </p:cNvSpPr>
          <p:nvPr>
            <p:ph type="sldNum" sz="quarter" idx="4"/>
          </p:nvPr>
        </p:nvSpPr>
        <p:spPr>
          <a:xfrm>
            <a:off x="10566400" y="6416676"/>
            <a:ext cx="1016000" cy="365125"/>
          </a:xfrm>
          <a:prstGeom prst="rect">
            <a:avLst/>
          </a:prstGeom>
        </p:spPr>
        <p:txBody>
          <a:bodyPr vert="horz" lIns="0" rIns="0" anchor="b"/>
          <a:lstStyle>
            <a:lvl1pPr algn="r" eaLnBrk="1" latinLnBrk="0" hangingPunct="1">
              <a:defRPr kumimoji="0" sz="1200">
                <a:solidFill>
                  <a:schemeClr val="tx1">
                    <a:shade val="50000"/>
                  </a:schemeClr>
                </a:solidFill>
                <a:latin typeface="Times New Roman" charset="0"/>
              </a:defRPr>
            </a:lvl1pPr>
          </a:lstStyle>
          <a:p>
            <a:pPr>
              <a:defRPr/>
            </a:pPr>
            <a:fld id="{CD98EF53-1220-4E7D-BAEB-4DCEEB901988}" type="slidenum">
              <a:rPr lang="en-US" altLang="en-US"/>
              <a:pPr>
                <a:defRPr/>
              </a:pPr>
              <a:t>‹#›</a:t>
            </a:fld>
            <a:endParaRPr lang="en-US" altLang="en-US"/>
          </a:p>
        </p:txBody>
      </p:sp>
    </p:spTree>
    <p:extLst>
      <p:ext uri="{BB962C8B-B14F-4D97-AF65-F5344CB8AC3E}">
        <p14:creationId xmlns:p14="http://schemas.microsoft.com/office/powerpoint/2010/main" val="411403812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www.youtube.com/watch?v=OGIz8mocgGo"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hyperlink" Target="http://www.opgr.org/" TargetMode="External"/><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0.png"/><Relationship Id="rId7"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53.png"/><Relationship Id="rId10" Type="http://schemas.openxmlformats.org/officeDocument/2006/relationships/image" Target="../media/image57.svg"/><Relationship Id="rId4" Type="http://schemas.openxmlformats.org/officeDocument/2006/relationships/image" Target="../media/image52.png"/><Relationship Id="rId9"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hyperlink" Target="https://www.youtube.com/watch?v=9THLOo7WWoQ"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hyperlink" Target="Helplines.MCHealthy.ne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98"/>
        <p:cNvGrpSpPr/>
        <p:nvPr/>
      </p:nvGrpSpPr>
      <p:grpSpPr>
        <a:xfrm>
          <a:off x="0" y="0"/>
          <a:ext cx="0" cy="0"/>
          <a:chOff x="0" y="0"/>
          <a:chExt cx="0" cy="0"/>
        </a:xfrm>
      </p:grpSpPr>
      <p:sp>
        <p:nvSpPr>
          <p:cNvPr id="27" name="Rectangle 26">
            <a:extLst>
              <a:ext uri="{FF2B5EF4-FFF2-40B4-BE49-F238E27FC236}">
                <a16:creationId xmlns:a16="http://schemas.microsoft.com/office/drawing/2014/main" id="{C5396B41-8F54-41D3-BEA7-33A177BC9960}"/>
              </a:ext>
            </a:extLst>
          </p:cNvPr>
          <p:cNvSpPr/>
          <p:nvPr/>
        </p:nvSpPr>
        <p:spPr>
          <a:xfrm>
            <a:off x="0" y="0"/>
            <a:ext cx="12192000" cy="357337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Google Shape;99;p14"/>
          <p:cNvSpPr txBox="1">
            <a:spLocks noGrp="1"/>
          </p:cNvSpPr>
          <p:nvPr>
            <p:ph type="ctrTitle"/>
          </p:nvPr>
        </p:nvSpPr>
        <p:spPr>
          <a:xfrm>
            <a:off x="312294" y="89063"/>
            <a:ext cx="8891337" cy="3332749"/>
          </a:xfrm>
          <a:prstGeom prst="rect">
            <a:avLst/>
          </a:prstGeom>
        </p:spPr>
        <p:txBody>
          <a:bodyPr spcFirstLastPara="1" vert="horz" wrap="square" lIns="0" tIns="0" rIns="0" bIns="0" rtlCol="0" anchor="ctr" anchorCtr="0">
            <a:noAutofit/>
          </a:bodyPr>
          <a:lstStyle/>
          <a:p>
            <a:r>
              <a:rPr lang="en-US" sz="5400" dirty="0">
                <a:solidFill>
                  <a:schemeClr val="bg2">
                    <a:lumMod val="50000"/>
                  </a:schemeClr>
                </a:solidFill>
              </a:rPr>
              <a:t>Making sense of</a:t>
            </a:r>
            <a:br>
              <a:rPr lang="en-US" dirty="0"/>
            </a:br>
            <a:r>
              <a:rPr lang="en-US" sz="8800" b="1" dirty="0"/>
              <a:t>Problem Gambling</a:t>
            </a:r>
            <a:br>
              <a:rPr lang="en-US" dirty="0"/>
            </a:br>
            <a:r>
              <a:rPr lang="en-US" sz="5400" dirty="0">
                <a:solidFill>
                  <a:schemeClr val="bg2">
                    <a:lumMod val="50000"/>
                  </a:schemeClr>
                </a:solidFill>
              </a:rPr>
              <a:t>&amp; Behavioral Addictions</a:t>
            </a:r>
            <a:endParaRPr sz="5400" dirty="0">
              <a:solidFill>
                <a:schemeClr val="bg2">
                  <a:lumMod val="50000"/>
                </a:schemeClr>
              </a:solidFill>
            </a:endParaRPr>
          </a:p>
        </p:txBody>
      </p:sp>
      <p:pic>
        <p:nvPicPr>
          <p:cNvPr id="7" name="Picture 6">
            <a:extLst>
              <a:ext uri="{FF2B5EF4-FFF2-40B4-BE49-F238E27FC236}">
                <a16:creationId xmlns:a16="http://schemas.microsoft.com/office/drawing/2014/main" id="{23F0FCA4-E645-4A88-AA4D-BC9FDF789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54" y="3936151"/>
            <a:ext cx="2057400" cy="2057400"/>
          </a:xfrm>
          <a:prstGeom prst="rect">
            <a:avLst/>
          </a:prstGeom>
        </p:spPr>
      </p:pic>
      <p:pic>
        <p:nvPicPr>
          <p:cNvPr id="9" name="Picture 8">
            <a:extLst>
              <a:ext uri="{FF2B5EF4-FFF2-40B4-BE49-F238E27FC236}">
                <a16:creationId xmlns:a16="http://schemas.microsoft.com/office/drawing/2014/main" id="{52E0D059-E7A4-47B9-811A-41A635C5DF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190" y="3948183"/>
            <a:ext cx="2057400" cy="2057400"/>
          </a:xfrm>
          <a:prstGeom prst="rect">
            <a:avLst/>
          </a:prstGeom>
        </p:spPr>
      </p:pic>
      <p:pic>
        <p:nvPicPr>
          <p:cNvPr id="11" name="Picture 10">
            <a:extLst>
              <a:ext uri="{FF2B5EF4-FFF2-40B4-BE49-F238E27FC236}">
                <a16:creationId xmlns:a16="http://schemas.microsoft.com/office/drawing/2014/main" id="{319F2595-FD4C-4E54-B3DD-ED39451D83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8926" y="3948183"/>
            <a:ext cx="2057400" cy="2057400"/>
          </a:xfrm>
          <a:prstGeom prst="rect">
            <a:avLst/>
          </a:prstGeom>
        </p:spPr>
      </p:pic>
      <p:pic>
        <p:nvPicPr>
          <p:cNvPr id="13" name="Picture 12">
            <a:extLst>
              <a:ext uri="{FF2B5EF4-FFF2-40B4-BE49-F238E27FC236}">
                <a16:creationId xmlns:a16="http://schemas.microsoft.com/office/drawing/2014/main" id="{0F962DFB-3FA4-42F0-ABE7-C4F7CE81AE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6662" y="3936151"/>
            <a:ext cx="2057400" cy="2057400"/>
          </a:xfrm>
          <a:prstGeom prst="rect">
            <a:avLst/>
          </a:prstGeom>
        </p:spPr>
      </p:pic>
      <p:sp>
        <p:nvSpPr>
          <p:cNvPr id="14" name="TextBox 13">
            <a:extLst>
              <a:ext uri="{FF2B5EF4-FFF2-40B4-BE49-F238E27FC236}">
                <a16:creationId xmlns:a16="http://schemas.microsoft.com/office/drawing/2014/main" id="{A66144A8-DD01-4AC9-8BE3-DA733B69521B}"/>
              </a:ext>
            </a:extLst>
          </p:cNvPr>
          <p:cNvSpPr txBox="1"/>
          <p:nvPr/>
        </p:nvSpPr>
        <p:spPr>
          <a:xfrm>
            <a:off x="436616" y="6171657"/>
            <a:ext cx="2291076" cy="369332"/>
          </a:xfrm>
          <a:prstGeom prst="rect">
            <a:avLst/>
          </a:prstGeom>
          <a:noFill/>
        </p:spPr>
        <p:txBody>
          <a:bodyPr wrap="none" rtlCol="0">
            <a:spAutoFit/>
          </a:bodyPr>
          <a:lstStyle/>
          <a:p>
            <a:r>
              <a:rPr lang="en-US" dirty="0"/>
              <a:t>Addictions &amp; the Brain</a:t>
            </a:r>
          </a:p>
        </p:txBody>
      </p:sp>
      <p:sp>
        <p:nvSpPr>
          <p:cNvPr id="16" name="TextBox 15">
            <a:extLst>
              <a:ext uri="{FF2B5EF4-FFF2-40B4-BE49-F238E27FC236}">
                <a16:creationId xmlns:a16="http://schemas.microsoft.com/office/drawing/2014/main" id="{50DCE37C-1392-4FD8-A96F-A2CBFE84669C}"/>
              </a:ext>
            </a:extLst>
          </p:cNvPr>
          <p:cNvSpPr txBox="1"/>
          <p:nvPr/>
        </p:nvSpPr>
        <p:spPr>
          <a:xfrm>
            <a:off x="4200216" y="6171657"/>
            <a:ext cx="659348" cy="369332"/>
          </a:xfrm>
          <a:prstGeom prst="rect">
            <a:avLst/>
          </a:prstGeom>
          <a:noFill/>
        </p:spPr>
        <p:txBody>
          <a:bodyPr wrap="none" rtlCol="0">
            <a:spAutoFit/>
          </a:bodyPr>
          <a:lstStyle/>
          <a:p>
            <a:r>
              <a:rPr lang="en-US" dirty="0"/>
              <a:t>Facts</a:t>
            </a:r>
          </a:p>
        </p:txBody>
      </p:sp>
      <p:sp>
        <p:nvSpPr>
          <p:cNvPr id="17" name="TextBox 16">
            <a:extLst>
              <a:ext uri="{FF2B5EF4-FFF2-40B4-BE49-F238E27FC236}">
                <a16:creationId xmlns:a16="http://schemas.microsoft.com/office/drawing/2014/main" id="{C241DFF3-939B-4810-8F8B-450F1C6F6F99}"/>
              </a:ext>
            </a:extLst>
          </p:cNvPr>
          <p:cNvSpPr txBox="1"/>
          <p:nvPr/>
        </p:nvSpPr>
        <p:spPr>
          <a:xfrm>
            <a:off x="6662434" y="6171657"/>
            <a:ext cx="1630383" cy="369332"/>
          </a:xfrm>
          <a:prstGeom prst="rect">
            <a:avLst/>
          </a:prstGeom>
          <a:noFill/>
        </p:spPr>
        <p:txBody>
          <a:bodyPr wrap="none" rtlCol="0">
            <a:spAutoFit/>
          </a:bodyPr>
          <a:lstStyle/>
          <a:p>
            <a:r>
              <a:rPr lang="en-US" dirty="0"/>
              <a:t>Industry Tactics</a:t>
            </a:r>
          </a:p>
        </p:txBody>
      </p:sp>
      <p:sp>
        <p:nvSpPr>
          <p:cNvPr id="18" name="TextBox 17">
            <a:extLst>
              <a:ext uri="{FF2B5EF4-FFF2-40B4-BE49-F238E27FC236}">
                <a16:creationId xmlns:a16="http://schemas.microsoft.com/office/drawing/2014/main" id="{99B1ED0D-DE90-4140-B0D5-4A09D39B0C62}"/>
              </a:ext>
            </a:extLst>
          </p:cNvPr>
          <p:cNvSpPr txBox="1"/>
          <p:nvPr/>
        </p:nvSpPr>
        <p:spPr>
          <a:xfrm>
            <a:off x="9742162" y="6171657"/>
            <a:ext cx="1366400" cy="369332"/>
          </a:xfrm>
          <a:prstGeom prst="rect">
            <a:avLst/>
          </a:prstGeom>
          <a:noFill/>
        </p:spPr>
        <p:txBody>
          <a:bodyPr wrap="none" rtlCol="0">
            <a:spAutoFit/>
          </a:bodyPr>
          <a:lstStyle/>
          <a:p>
            <a:r>
              <a:rPr lang="en-US" dirty="0"/>
              <a:t>Getting Help</a:t>
            </a:r>
          </a:p>
        </p:txBody>
      </p:sp>
      <p:sp>
        <p:nvSpPr>
          <p:cNvPr id="25" name="TextBox 24">
            <a:extLst>
              <a:ext uri="{FF2B5EF4-FFF2-40B4-BE49-F238E27FC236}">
                <a16:creationId xmlns:a16="http://schemas.microsoft.com/office/drawing/2014/main" id="{52FE0F91-AE39-4D31-8C42-DA76A0E3315E}"/>
              </a:ext>
            </a:extLst>
          </p:cNvPr>
          <p:cNvSpPr txBox="1"/>
          <p:nvPr/>
        </p:nvSpPr>
        <p:spPr>
          <a:xfrm>
            <a:off x="10037602" y="262211"/>
            <a:ext cx="1320426" cy="369332"/>
          </a:xfrm>
          <a:prstGeom prst="rect">
            <a:avLst/>
          </a:prstGeom>
          <a:noFill/>
        </p:spPr>
        <p:txBody>
          <a:bodyPr wrap="none" rtlCol="0">
            <a:spAutoFit/>
          </a:bodyPr>
          <a:lstStyle/>
          <a:p>
            <a:r>
              <a:rPr lang="en-US" dirty="0"/>
              <a:t>Prepared by</a:t>
            </a:r>
          </a:p>
        </p:txBody>
      </p:sp>
      <p:cxnSp>
        <p:nvCxnSpPr>
          <p:cNvPr id="26" name="Straight Connector 25">
            <a:extLst>
              <a:ext uri="{FF2B5EF4-FFF2-40B4-BE49-F238E27FC236}">
                <a16:creationId xmlns:a16="http://schemas.microsoft.com/office/drawing/2014/main" id="{67718B7E-47B7-4C04-85AE-AB3096C140A8}"/>
              </a:ext>
            </a:extLst>
          </p:cNvPr>
          <p:cNvCxnSpPr>
            <a:cxnSpLocks/>
          </p:cNvCxnSpPr>
          <p:nvPr/>
        </p:nvCxnSpPr>
        <p:spPr>
          <a:xfrm>
            <a:off x="108286" y="3333722"/>
            <a:ext cx="11951909" cy="0"/>
          </a:xfrm>
          <a:prstGeom prst="line">
            <a:avLst/>
          </a:prstGeom>
          <a:ln w="38100">
            <a:prstDash val="dash"/>
          </a:ln>
        </p:spPr>
        <p:style>
          <a:lnRef idx="1">
            <a:schemeClr val="dk1"/>
          </a:lnRef>
          <a:fillRef idx="0">
            <a:schemeClr val="dk1"/>
          </a:fillRef>
          <a:effectRef idx="0">
            <a:schemeClr val="dk1"/>
          </a:effectRef>
          <a:fontRef idx="minor">
            <a:schemeClr val="tx1"/>
          </a:fontRef>
        </p:style>
      </p:cxnSp>
      <p:pic>
        <p:nvPicPr>
          <p:cNvPr id="29" name="Picture 28">
            <a:extLst>
              <a:ext uri="{FF2B5EF4-FFF2-40B4-BE49-F238E27FC236}">
                <a16:creationId xmlns:a16="http://schemas.microsoft.com/office/drawing/2014/main" id="{7DB4CF08-65F5-4CC3-85D4-01AB29EEB495}"/>
              </a:ext>
            </a:extLst>
          </p:cNvPr>
          <p:cNvPicPr>
            <a:picLocks noChangeAspect="1"/>
          </p:cNvPicPr>
          <p:nvPr/>
        </p:nvPicPr>
        <p:blipFill>
          <a:blip r:embed="rId7"/>
          <a:stretch>
            <a:fillRect/>
          </a:stretch>
        </p:blipFill>
        <p:spPr>
          <a:xfrm>
            <a:off x="1" y="3477861"/>
            <a:ext cx="12191999" cy="3401155"/>
          </a:xfrm>
          <a:prstGeom prst="rect">
            <a:avLst/>
          </a:prstGeom>
        </p:spPr>
      </p:pic>
      <p:pic>
        <p:nvPicPr>
          <p:cNvPr id="3" name="Picture 2">
            <a:extLst>
              <a:ext uri="{FF2B5EF4-FFF2-40B4-BE49-F238E27FC236}">
                <a16:creationId xmlns:a16="http://schemas.microsoft.com/office/drawing/2014/main" id="{19D770DA-08AC-477E-AA8C-FB58F4BFB0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0536" y="703612"/>
            <a:ext cx="1622786" cy="243622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9D9D002-220B-4978-B258-660E49F0BA5C}"/>
              </a:ext>
            </a:extLst>
          </p:cNvPr>
          <p:cNvGrpSpPr/>
          <p:nvPr/>
        </p:nvGrpSpPr>
        <p:grpSpPr>
          <a:xfrm>
            <a:off x="9275316" y="-8978"/>
            <a:ext cx="2924175" cy="2762250"/>
            <a:chOff x="9275316" y="-8978"/>
            <a:chExt cx="2924175" cy="2762250"/>
          </a:xfrm>
        </p:grpSpPr>
        <p:pic>
          <p:nvPicPr>
            <p:cNvPr id="20" name="Picture 19">
              <a:extLst>
                <a:ext uri="{FF2B5EF4-FFF2-40B4-BE49-F238E27FC236}">
                  <a16:creationId xmlns:a16="http://schemas.microsoft.com/office/drawing/2014/main" id="{F208513E-62BD-45DB-BD1C-608571D036D6}"/>
                </a:ext>
              </a:extLst>
            </p:cNvPr>
            <p:cNvPicPr>
              <a:picLocks noChangeAspect="1"/>
            </p:cNvPicPr>
            <p:nvPr/>
          </p:nvPicPr>
          <p:blipFill>
            <a:blip r:embed="rId3"/>
            <a:stretch>
              <a:fillRect/>
            </a:stretch>
          </p:blipFill>
          <p:spPr>
            <a:xfrm>
              <a:off x="9275316" y="-8978"/>
              <a:ext cx="2924175" cy="2762250"/>
            </a:xfrm>
            <a:prstGeom prst="rect">
              <a:avLst/>
            </a:prstGeom>
          </p:spPr>
        </p:pic>
        <p:sp>
          <p:nvSpPr>
            <p:cNvPr id="21" name="TextBox 20">
              <a:extLst>
                <a:ext uri="{FF2B5EF4-FFF2-40B4-BE49-F238E27FC236}">
                  <a16:creationId xmlns:a16="http://schemas.microsoft.com/office/drawing/2014/main" id="{FC5B2C8E-BF71-4931-B21A-BDA2BBEC8C22}"/>
                </a:ext>
              </a:extLst>
            </p:cNvPr>
            <p:cNvSpPr txBox="1"/>
            <p:nvPr/>
          </p:nvSpPr>
          <p:spPr>
            <a:xfrm>
              <a:off x="10746464" y="-8978"/>
              <a:ext cx="1288444" cy="523220"/>
            </a:xfrm>
            <a:prstGeom prst="rect">
              <a:avLst/>
            </a:prstGeom>
            <a:noFill/>
          </p:spPr>
          <p:txBody>
            <a:bodyPr wrap="square" rtlCol="0">
              <a:spAutoFit/>
            </a:bodyPr>
            <a:lstStyle/>
            <a:p>
              <a:pPr algn="r"/>
              <a:r>
                <a:rPr lang="en-US" sz="1400" b="1" dirty="0"/>
                <a:t>Addictions &amp; the Brain</a:t>
              </a:r>
            </a:p>
          </p:txBody>
        </p:sp>
      </p:grpSp>
      <p:sp>
        <p:nvSpPr>
          <p:cNvPr id="2" name="Title 1">
            <a:extLst>
              <a:ext uri="{FF2B5EF4-FFF2-40B4-BE49-F238E27FC236}">
                <a16:creationId xmlns:a16="http://schemas.microsoft.com/office/drawing/2014/main" id="{E39AC59E-3B84-40E6-BDB1-4C145D8240A8}"/>
              </a:ext>
            </a:extLst>
          </p:cNvPr>
          <p:cNvSpPr>
            <a:spLocks noGrp="1"/>
          </p:cNvSpPr>
          <p:nvPr>
            <p:ph type="title"/>
          </p:nvPr>
        </p:nvSpPr>
        <p:spPr>
          <a:xfrm>
            <a:off x="364919" y="519787"/>
            <a:ext cx="10515600" cy="1325563"/>
          </a:xfrm>
        </p:spPr>
        <p:txBody>
          <a:bodyPr/>
          <a:lstStyle/>
          <a:p>
            <a:r>
              <a:rPr lang="en-US" b="1" dirty="0"/>
              <a:t>Top-Down Control Network in Action</a:t>
            </a:r>
            <a:br>
              <a:rPr lang="en-US" dirty="0"/>
            </a:br>
            <a:r>
              <a:rPr lang="en-US" sz="2800" dirty="0"/>
              <a:t>Scenario example: Hungry</a:t>
            </a:r>
          </a:p>
        </p:txBody>
      </p:sp>
      <p:pic>
        <p:nvPicPr>
          <p:cNvPr id="10" name="Picture 9">
            <a:extLst>
              <a:ext uri="{FF2B5EF4-FFF2-40B4-BE49-F238E27FC236}">
                <a16:creationId xmlns:a16="http://schemas.microsoft.com/office/drawing/2014/main" id="{8D1E5D44-A239-48C9-B9C2-1D91B3D0F5DF}"/>
              </a:ext>
            </a:extLst>
          </p:cNvPr>
          <p:cNvPicPr>
            <a:picLocks noChangeAspect="1"/>
          </p:cNvPicPr>
          <p:nvPr/>
        </p:nvPicPr>
        <p:blipFill>
          <a:blip r:embed="rId4"/>
          <a:stretch>
            <a:fillRect/>
          </a:stretch>
        </p:blipFill>
        <p:spPr>
          <a:xfrm>
            <a:off x="1614874" y="4937135"/>
            <a:ext cx="1333500" cy="1381125"/>
          </a:xfrm>
          <a:prstGeom prst="rect">
            <a:avLst/>
          </a:prstGeom>
        </p:spPr>
      </p:pic>
      <p:grpSp>
        <p:nvGrpSpPr>
          <p:cNvPr id="5" name="Group 4">
            <a:extLst>
              <a:ext uri="{FF2B5EF4-FFF2-40B4-BE49-F238E27FC236}">
                <a16:creationId xmlns:a16="http://schemas.microsoft.com/office/drawing/2014/main" id="{2B4F322C-6549-47BF-B14D-3DAF023DCCA7}"/>
              </a:ext>
            </a:extLst>
          </p:cNvPr>
          <p:cNvGrpSpPr/>
          <p:nvPr/>
        </p:nvGrpSpPr>
        <p:grpSpPr>
          <a:xfrm>
            <a:off x="461666" y="2041988"/>
            <a:ext cx="2172544" cy="2548165"/>
            <a:chOff x="461666" y="2041988"/>
            <a:chExt cx="2172544" cy="2548165"/>
          </a:xfrm>
        </p:grpSpPr>
        <p:grpSp>
          <p:nvGrpSpPr>
            <p:cNvPr id="15" name="Group 14">
              <a:extLst>
                <a:ext uri="{FF2B5EF4-FFF2-40B4-BE49-F238E27FC236}">
                  <a16:creationId xmlns:a16="http://schemas.microsoft.com/office/drawing/2014/main" id="{3E51E4BD-AC5C-4666-ACF1-95942EBC449B}"/>
                </a:ext>
              </a:extLst>
            </p:cNvPr>
            <p:cNvGrpSpPr/>
            <p:nvPr/>
          </p:nvGrpSpPr>
          <p:grpSpPr>
            <a:xfrm>
              <a:off x="849103" y="2145317"/>
              <a:ext cx="1333501" cy="2168637"/>
              <a:chOff x="8436119" y="4016425"/>
              <a:chExt cx="1865577" cy="3154178"/>
            </a:xfrm>
          </p:grpSpPr>
          <p:pic>
            <p:nvPicPr>
              <p:cNvPr id="11" name="Picture 10">
                <a:extLst>
                  <a:ext uri="{FF2B5EF4-FFF2-40B4-BE49-F238E27FC236}">
                    <a16:creationId xmlns:a16="http://schemas.microsoft.com/office/drawing/2014/main" id="{79282CA1-C2D8-4D37-8327-C067203E3E92}"/>
                  </a:ext>
                </a:extLst>
              </p:cNvPr>
              <p:cNvPicPr>
                <a:picLocks noChangeAspect="1"/>
              </p:cNvPicPr>
              <p:nvPr/>
            </p:nvPicPr>
            <p:blipFill>
              <a:blip r:embed="rId5"/>
              <a:stretch>
                <a:fillRect/>
              </a:stretch>
            </p:blipFill>
            <p:spPr>
              <a:xfrm>
                <a:off x="8685646" y="5760235"/>
                <a:ext cx="1417248" cy="1410368"/>
              </a:xfrm>
              <a:prstGeom prst="rect">
                <a:avLst/>
              </a:prstGeom>
            </p:spPr>
          </p:pic>
          <p:pic>
            <p:nvPicPr>
              <p:cNvPr id="12" name="Picture 11">
                <a:extLst>
                  <a:ext uri="{FF2B5EF4-FFF2-40B4-BE49-F238E27FC236}">
                    <a16:creationId xmlns:a16="http://schemas.microsoft.com/office/drawing/2014/main" id="{062FFD2F-3EC9-4EC8-A241-E57E20A6B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9791" y="4551383"/>
                <a:ext cx="871905" cy="1743810"/>
              </a:xfrm>
              <a:prstGeom prst="rect">
                <a:avLst/>
              </a:prstGeom>
            </p:spPr>
          </p:pic>
          <p:pic>
            <p:nvPicPr>
              <p:cNvPr id="13" name="Picture 12">
                <a:extLst>
                  <a:ext uri="{FF2B5EF4-FFF2-40B4-BE49-F238E27FC236}">
                    <a16:creationId xmlns:a16="http://schemas.microsoft.com/office/drawing/2014/main" id="{5CD56314-1701-4EFD-9BCF-BCDAE0B363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6119" y="4551383"/>
                <a:ext cx="871905" cy="1743810"/>
              </a:xfrm>
              <a:prstGeom prst="rect">
                <a:avLst/>
              </a:prstGeom>
            </p:spPr>
          </p:pic>
          <p:pic>
            <p:nvPicPr>
              <p:cNvPr id="14" name="Picture 13">
                <a:extLst>
                  <a:ext uri="{FF2B5EF4-FFF2-40B4-BE49-F238E27FC236}">
                    <a16:creationId xmlns:a16="http://schemas.microsoft.com/office/drawing/2014/main" id="{A81331EF-7245-4B45-8EE1-068352F36B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4340" y="4016425"/>
                <a:ext cx="871905" cy="1743810"/>
              </a:xfrm>
              <a:prstGeom prst="rect">
                <a:avLst/>
              </a:prstGeom>
            </p:spPr>
          </p:pic>
        </p:grpSp>
        <p:sp>
          <p:nvSpPr>
            <p:cNvPr id="7" name="Thought Bubble: Cloud 6">
              <a:extLst>
                <a:ext uri="{FF2B5EF4-FFF2-40B4-BE49-F238E27FC236}">
                  <a16:creationId xmlns:a16="http://schemas.microsoft.com/office/drawing/2014/main" id="{448CD32F-EB40-4D36-8054-5821EBD1EF4D}"/>
                </a:ext>
              </a:extLst>
            </p:cNvPr>
            <p:cNvSpPr/>
            <p:nvPr/>
          </p:nvSpPr>
          <p:spPr>
            <a:xfrm rot="19338986">
              <a:off x="461666" y="2041988"/>
              <a:ext cx="2172544" cy="2548165"/>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61E3F3D4-E3C1-441A-9B96-C37B8FAFE824}"/>
              </a:ext>
            </a:extLst>
          </p:cNvPr>
          <p:cNvPicPr>
            <a:picLocks noChangeAspect="1"/>
          </p:cNvPicPr>
          <p:nvPr/>
        </p:nvPicPr>
        <p:blipFill>
          <a:blip r:embed="rId4"/>
          <a:stretch>
            <a:fillRect/>
          </a:stretch>
        </p:blipFill>
        <p:spPr>
          <a:xfrm>
            <a:off x="5723762" y="4937135"/>
            <a:ext cx="1333500" cy="1381125"/>
          </a:xfrm>
          <a:prstGeom prst="rect">
            <a:avLst/>
          </a:prstGeom>
        </p:spPr>
      </p:pic>
      <p:grpSp>
        <p:nvGrpSpPr>
          <p:cNvPr id="6" name="Group 5">
            <a:extLst>
              <a:ext uri="{FF2B5EF4-FFF2-40B4-BE49-F238E27FC236}">
                <a16:creationId xmlns:a16="http://schemas.microsoft.com/office/drawing/2014/main" id="{5524A629-EB62-40FD-AE5F-4657E87D6058}"/>
              </a:ext>
            </a:extLst>
          </p:cNvPr>
          <p:cNvGrpSpPr/>
          <p:nvPr/>
        </p:nvGrpSpPr>
        <p:grpSpPr>
          <a:xfrm>
            <a:off x="4536447" y="1990706"/>
            <a:ext cx="2172544" cy="2548165"/>
            <a:chOff x="4536447" y="1990706"/>
            <a:chExt cx="2172544" cy="2548165"/>
          </a:xfrm>
        </p:grpSpPr>
        <p:pic>
          <p:nvPicPr>
            <p:cNvPr id="24" name="Picture 23">
              <a:extLst>
                <a:ext uri="{FF2B5EF4-FFF2-40B4-BE49-F238E27FC236}">
                  <a16:creationId xmlns:a16="http://schemas.microsoft.com/office/drawing/2014/main" id="{8B78F3EF-793E-4BF7-8310-27460E51B35A}"/>
                </a:ext>
              </a:extLst>
            </p:cNvPr>
            <p:cNvPicPr>
              <a:picLocks noChangeAspect="1"/>
            </p:cNvPicPr>
            <p:nvPr/>
          </p:nvPicPr>
          <p:blipFill>
            <a:blip r:embed="rId7"/>
            <a:stretch>
              <a:fillRect/>
            </a:stretch>
          </p:blipFill>
          <p:spPr>
            <a:xfrm>
              <a:off x="5357809" y="3169387"/>
              <a:ext cx="1032703" cy="1047146"/>
            </a:xfrm>
            <a:prstGeom prst="rect">
              <a:avLst/>
            </a:prstGeom>
          </p:spPr>
        </p:pic>
        <p:sp>
          <p:nvSpPr>
            <p:cNvPr id="22" name="Thought Bubble: Cloud 21">
              <a:extLst>
                <a:ext uri="{FF2B5EF4-FFF2-40B4-BE49-F238E27FC236}">
                  <a16:creationId xmlns:a16="http://schemas.microsoft.com/office/drawing/2014/main" id="{138934EA-8F48-4CAD-9039-721268DC7DD1}"/>
                </a:ext>
              </a:extLst>
            </p:cNvPr>
            <p:cNvSpPr/>
            <p:nvPr/>
          </p:nvSpPr>
          <p:spPr>
            <a:xfrm rot="19338986">
              <a:off x="4536447" y="1990706"/>
              <a:ext cx="2172544" cy="2548165"/>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F696B331-F44E-483A-A125-D1329BDDFF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870" y="2428384"/>
              <a:ext cx="711786" cy="1423569"/>
            </a:xfrm>
            <a:prstGeom prst="rect">
              <a:avLst/>
            </a:prstGeom>
          </p:spPr>
        </p:pic>
      </p:grpSp>
      <p:pic>
        <p:nvPicPr>
          <p:cNvPr id="25" name="Picture 24">
            <a:extLst>
              <a:ext uri="{FF2B5EF4-FFF2-40B4-BE49-F238E27FC236}">
                <a16:creationId xmlns:a16="http://schemas.microsoft.com/office/drawing/2014/main" id="{BE1ED296-713F-4F10-B5C3-0FC62FFC4F13}"/>
              </a:ext>
            </a:extLst>
          </p:cNvPr>
          <p:cNvPicPr>
            <a:picLocks noChangeAspect="1"/>
          </p:cNvPicPr>
          <p:nvPr/>
        </p:nvPicPr>
        <p:blipFill>
          <a:blip r:embed="rId7"/>
          <a:stretch>
            <a:fillRect/>
          </a:stretch>
        </p:blipFill>
        <p:spPr>
          <a:xfrm>
            <a:off x="9389424" y="4909989"/>
            <a:ext cx="1333500" cy="1352150"/>
          </a:xfrm>
          <a:prstGeom prst="rect">
            <a:avLst/>
          </a:prstGeom>
        </p:spPr>
      </p:pic>
      <p:pic>
        <p:nvPicPr>
          <p:cNvPr id="26" name="Picture 25">
            <a:extLst>
              <a:ext uri="{FF2B5EF4-FFF2-40B4-BE49-F238E27FC236}">
                <a16:creationId xmlns:a16="http://schemas.microsoft.com/office/drawing/2014/main" id="{89673643-CA88-4FDA-B60C-8055F95222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2886" y="3712071"/>
            <a:ext cx="989069" cy="1978133"/>
          </a:xfrm>
          <a:prstGeom prst="rect">
            <a:avLst/>
          </a:prstGeom>
        </p:spPr>
      </p:pic>
      <p:sp>
        <p:nvSpPr>
          <p:cNvPr id="27" name="Arrow: Bent 26">
            <a:extLst>
              <a:ext uri="{FF2B5EF4-FFF2-40B4-BE49-F238E27FC236}">
                <a16:creationId xmlns:a16="http://schemas.microsoft.com/office/drawing/2014/main" id="{693E5F90-7B0E-451F-A3C8-FA99775CE0C7}"/>
              </a:ext>
            </a:extLst>
          </p:cNvPr>
          <p:cNvSpPr/>
          <p:nvPr/>
        </p:nvSpPr>
        <p:spPr>
          <a:xfrm rot="5400000">
            <a:off x="8125973" y="1379275"/>
            <a:ext cx="526082" cy="353191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B2766C4D-1661-490D-9EE5-D9EFC6674CFF}"/>
              </a:ext>
            </a:extLst>
          </p:cNvPr>
          <p:cNvPicPr>
            <a:picLocks noChangeAspect="1"/>
          </p:cNvPicPr>
          <p:nvPr/>
        </p:nvPicPr>
        <p:blipFill>
          <a:blip r:embed="rId8"/>
          <a:stretch>
            <a:fillRect/>
          </a:stretch>
        </p:blipFill>
        <p:spPr>
          <a:xfrm>
            <a:off x="9238856" y="514242"/>
            <a:ext cx="1343025" cy="1352550"/>
          </a:xfrm>
          <a:prstGeom prst="rect">
            <a:avLst/>
          </a:prstGeom>
        </p:spPr>
      </p:pic>
      <p:pic>
        <p:nvPicPr>
          <p:cNvPr id="28" name="Picture 27">
            <a:extLst>
              <a:ext uri="{FF2B5EF4-FFF2-40B4-BE49-F238E27FC236}">
                <a16:creationId xmlns:a16="http://schemas.microsoft.com/office/drawing/2014/main" id="{C4D03C40-E010-418A-A695-876251ADA4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51208" y="3026210"/>
            <a:ext cx="1333500" cy="1333500"/>
          </a:xfrm>
          <a:prstGeom prst="rect">
            <a:avLst/>
          </a:prstGeom>
        </p:spPr>
      </p:pic>
      <p:sp>
        <p:nvSpPr>
          <p:cNvPr id="8" name="TextBox 7">
            <a:extLst>
              <a:ext uri="{FF2B5EF4-FFF2-40B4-BE49-F238E27FC236}">
                <a16:creationId xmlns:a16="http://schemas.microsoft.com/office/drawing/2014/main" id="{10AAFCB7-FAF1-49E0-A39E-B21EE104A383}"/>
              </a:ext>
            </a:extLst>
          </p:cNvPr>
          <p:cNvSpPr txBox="1"/>
          <p:nvPr/>
        </p:nvSpPr>
        <p:spPr>
          <a:xfrm flipH="1">
            <a:off x="6692091" y="3064707"/>
            <a:ext cx="1641552" cy="1107996"/>
          </a:xfrm>
          <a:prstGeom prst="rect">
            <a:avLst/>
          </a:prstGeom>
          <a:noFill/>
        </p:spPr>
        <p:txBody>
          <a:bodyPr wrap="square" rtlCol="0">
            <a:spAutoFit/>
          </a:bodyPr>
          <a:lstStyle/>
          <a:p>
            <a:r>
              <a:rPr lang="en-US" sz="6600" b="1" dirty="0">
                <a:solidFill>
                  <a:schemeClr val="accent6"/>
                </a:solidFill>
                <a:effectLst>
                  <a:outerShdw blurRad="38100" dist="38100" dir="2700000" algn="tl">
                    <a:srgbClr val="000000">
                      <a:alpha val="43137"/>
                    </a:srgbClr>
                  </a:outerShdw>
                </a:effectLst>
              </a:rPr>
              <a:t>GO!</a:t>
            </a:r>
          </a:p>
        </p:txBody>
      </p:sp>
      <p:sp>
        <p:nvSpPr>
          <p:cNvPr id="29" name="TextBox 28">
            <a:extLst>
              <a:ext uri="{FF2B5EF4-FFF2-40B4-BE49-F238E27FC236}">
                <a16:creationId xmlns:a16="http://schemas.microsoft.com/office/drawing/2014/main" id="{84E762DC-DA17-4787-B163-9ECCA1F4B1AB}"/>
              </a:ext>
            </a:extLst>
          </p:cNvPr>
          <p:cNvSpPr txBox="1"/>
          <p:nvPr/>
        </p:nvSpPr>
        <p:spPr>
          <a:xfrm>
            <a:off x="11760391" y="1245133"/>
            <a:ext cx="321879" cy="307777"/>
          </a:xfrm>
          <a:prstGeom prst="rect">
            <a:avLst/>
          </a:prstGeom>
          <a:noFill/>
        </p:spPr>
        <p:txBody>
          <a:bodyPr wrap="square" rtlCol="0">
            <a:spAutoFit/>
          </a:bodyPr>
          <a:lstStyle/>
          <a:p>
            <a:r>
              <a:rPr lang="en-US" sz="1400" b="1" dirty="0"/>
              <a:t>7</a:t>
            </a:r>
          </a:p>
        </p:txBody>
      </p:sp>
    </p:spTree>
    <p:extLst>
      <p:ext uri="{BB962C8B-B14F-4D97-AF65-F5344CB8AC3E}">
        <p14:creationId xmlns:p14="http://schemas.microsoft.com/office/powerpoint/2010/main" val="427709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500"/>
                            </p:stCondLst>
                            <p:childTnLst>
                              <p:par>
                                <p:cTn id="22" presetID="31"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par>
                                <p:cTn id="32" presetID="22" presetClass="entr" presetSubtype="8"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par>
                                <p:cTn id="35" presetID="22" presetClass="entr" presetSubtype="8"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19538C4-4E93-4ABF-9E7D-32D90AFC4786}"/>
              </a:ext>
            </a:extLst>
          </p:cNvPr>
          <p:cNvGrpSpPr/>
          <p:nvPr/>
        </p:nvGrpSpPr>
        <p:grpSpPr>
          <a:xfrm>
            <a:off x="9275316" y="-8978"/>
            <a:ext cx="2924175" cy="2762250"/>
            <a:chOff x="9275316" y="-8978"/>
            <a:chExt cx="2924175" cy="2762250"/>
          </a:xfrm>
        </p:grpSpPr>
        <p:pic>
          <p:nvPicPr>
            <p:cNvPr id="10" name="Picture 9">
              <a:extLst>
                <a:ext uri="{FF2B5EF4-FFF2-40B4-BE49-F238E27FC236}">
                  <a16:creationId xmlns:a16="http://schemas.microsoft.com/office/drawing/2014/main" id="{A65A6F44-8014-49F0-9FCE-52E40EB6C37B}"/>
                </a:ext>
              </a:extLst>
            </p:cNvPr>
            <p:cNvPicPr>
              <a:picLocks noChangeAspect="1"/>
            </p:cNvPicPr>
            <p:nvPr/>
          </p:nvPicPr>
          <p:blipFill>
            <a:blip r:embed="rId2"/>
            <a:stretch>
              <a:fillRect/>
            </a:stretch>
          </p:blipFill>
          <p:spPr>
            <a:xfrm>
              <a:off x="9275316" y="-8978"/>
              <a:ext cx="2924175" cy="2762250"/>
            </a:xfrm>
            <a:prstGeom prst="rect">
              <a:avLst/>
            </a:prstGeom>
          </p:spPr>
        </p:pic>
        <p:sp>
          <p:nvSpPr>
            <p:cNvPr id="11" name="TextBox 10">
              <a:extLst>
                <a:ext uri="{FF2B5EF4-FFF2-40B4-BE49-F238E27FC236}">
                  <a16:creationId xmlns:a16="http://schemas.microsoft.com/office/drawing/2014/main" id="{212372ED-B00A-4BA0-BBF1-2F1F2153FDD5}"/>
                </a:ext>
              </a:extLst>
            </p:cNvPr>
            <p:cNvSpPr txBox="1"/>
            <p:nvPr/>
          </p:nvSpPr>
          <p:spPr>
            <a:xfrm>
              <a:off x="10746464" y="-8978"/>
              <a:ext cx="1288444" cy="523220"/>
            </a:xfrm>
            <a:prstGeom prst="rect">
              <a:avLst/>
            </a:prstGeom>
            <a:noFill/>
          </p:spPr>
          <p:txBody>
            <a:bodyPr wrap="square" rtlCol="0">
              <a:spAutoFit/>
            </a:bodyPr>
            <a:lstStyle/>
            <a:p>
              <a:pPr algn="r"/>
              <a:r>
                <a:rPr lang="en-US" sz="1400" b="1" dirty="0"/>
                <a:t>Addictions &amp; the Brain</a:t>
              </a:r>
            </a:p>
          </p:txBody>
        </p:sp>
      </p:grpSp>
      <p:sp>
        <p:nvSpPr>
          <p:cNvPr id="2" name="Title 1">
            <a:extLst>
              <a:ext uri="{FF2B5EF4-FFF2-40B4-BE49-F238E27FC236}">
                <a16:creationId xmlns:a16="http://schemas.microsoft.com/office/drawing/2014/main" id="{ACC8C90F-872B-4B27-BC3B-8C9870C6F674}"/>
              </a:ext>
            </a:extLst>
          </p:cNvPr>
          <p:cNvSpPr>
            <a:spLocks noGrp="1"/>
          </p:cNvSpPr>
          <p:nvPr>
            <p:ph type="title"/>
          </p:nvPr>
        </p:nvSpPr>
        <p:spPr>
          <a:xfrm>
            <a:off x="1773044" y="1427747"/>
            <a:ext cx="6333893" cy="3149408"/>
          </a:xfrm>
        </p:spPr>
        <p:txBody>
          <a:bodyPr>
            <a:normAutofit/>
          </a:bodyPr>
          <a:lstStyle/>
          <a:p>
            <a:pPr algn="ctr"/>
            <a:r>
              <a:rPr lang="en-US" sz="5400" dirty="0"/>
              <a:t>What if the Top-Down Control Network isn’t working right?</a:t>
            </a:r>
          </a:p>
        </p:txBody>
      </p:sp>
      <p:pic>
        <p:nvPicPr>
          <p:cNvPr id="6" name="Picture 5">
            <a:extLst>
              <a:ext uri="{FF2B5EF4-FFF2-40B4-BE49-F238E27FC236}">
                <a16:creationId xmlns:a16="http://schemas.microsoft.com/office/drawing/2014/main" id="{3A6898CD-8355-4AA0-8BE2-79A681055F10}"/>
              </a:ext>
            </a:extLst>
          </p:cNvPr>
          <p:cNvPicPr>
            <a:picLocks noChangeAspect="1"/>
          </p:cNvPicPr>
          <p:nvPr/>
        </p:nvPicPr>
        <p:blipFill>
          <a:blip r:embed="rId3"/>
          <a:stretch>
            <a:fillRect/>
          </a:stretch>
        </p:blipFill>
        <p:spPr>
          <a:xfrm>
            <a:off x="1106294" y="5343462"/>
            <a:ext cx="1333500" cy="1381125"/>
          </a:xfrm>
          <a:prstGeom prst="rect">
            <a:avLst/>
          </a:prstGeom>
        </p:spPr>
      </p:pic>
      <p:sp>
        <p:nvSpPr>
          <p:cNvPr id="7" name="Thought Bubble: Cloud 6">
            <a:extLst>
              <a:ext uri="{FF2B5EF4-FFF2-40B4-BE49-F238E27FC236}">
                <a16:creationId xmlns:a16="http://schemas.microsoft.com/office/drawing/2014/main" id="{3B06047C-326C-4799-9ECD-67C5147752D2}"/>
              </a:ext>
            </a:extLst>
          </p:cNvPr>
          <p:cNvSpPr/>
          <p:nvPr/>
        </p:nvSpPr>
        <p:spPr>
          <a:xfrm rot="526877">
            <a:off x="1186883" y="609257"/>
            <a:ext cx="7531566" cy="4878464"/>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peech Bubble: Oval 4">
            <a:extLst>
              <a:ext uri="{FF2B5EF4-FFF2-40B4-BE49-F238E27FC236}">
                <a16:creationId xmlns:a16="http://schemas.microsoft.com/office/drawing/2014/main" id="{AFE537C5-CD6C-44F2-ABB5-03FB651D31B9}"/>
              </a:ext>
            </a:extLst>
          </p:cNvPr>
          <p:cNvSpPr/>
          <p:nvPr/>
        </p:nvSpPr>
        <p:spPr>
          <a:xfrm flipH="1">
            <a:off x="7221414" y="4970585"/>
            <a:ext cx="4855430" cy="154253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“Are these breaks working?”</a:t>
            </a:r>
          </a:p>
        </p:txBody>
      </p:sp>
      <p:sp>
        <p:nvSpPr>
          <p:cNvPr id="8" name="TextBox 7">
            <a:extLst>
              <a:ext uri="{FF2B5EF4-FFF2-40B4-BE49-F238E27FC236}">
                <a16:creationId xmlns:a16="http://schemas.microsoft.com/office/drawing/2014/main" id="{96B90198-885C-4F9C-BDE5-353CE16755BB}"/>
              </a:ext>
            </a:extLst>
          </p:cNvPr>
          <p:cNvSpPr txBox="1"/>
          <p:nvPr/>
        </p:nvSpPr>
        <p:spPr>
          <a:xfrm>
            <a:off x="11760391" y="1245133"/>
            <a:ext cx="321879" cy="307777"/>
          </a:xfrm>
          <a:prstGeom prst="rect">
            <a:avLst/>
          </a:prstGeom>
          <a:noFill/>
        </p:spPr>
        <p:txBody>
          <a:bodyPr wrap="square" rtlCol="0">
            <a:spAutoFit/>
          </a:bodyPr>
          <a:lstStyle/>
          <a:p>
            <a:r>
              <a:rPr lang="en-US" sz="1400" b="1" dirty="0"/>
              <a:t>8</a:t>
            </a:r>
          </a:p>
        </p:txBody>
      </p:sp>
    </p:spTree>
    <p:extLst>
      <p:ext uri="{BB962C8B-B14F-4D97-AF65-F5344CB8AC3E}">
        <p14:creationId xmlns:p14="http://schemas.microsoft.com/office/powerpoint/2010/main" val="343150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C27B421-3DDA-4464-AB5A-FCED979855DB}"/>
              </a:ext>
            </a:extLst>
          </p:cNvPr>
          <p:cNvGrpSpPr/>
          <p:nvPr/>
        </p:nvGrpSpPr>
        <p:grpSpPr>
          <a:xfrm>
            <a:off x="9275316" y="-8978"/>
            <a:ext cx="2924175" cy="2762250"/>
            <a:chOff x="9275316" y="-8978"/>
            <a:chExt cx="2924175" cy="2762250"/>
          </a:xfrm>
        </p:grpSpPr>
        <p:pic>
          <p:nvPicPr>
            <p:cNvPr id="13" name="Picture 12">
              <a:extLst>
                <a:ext uri="{FF2B5EF4-FFF2-40B4-BE49-F238E27FC236}">
                  <a16:creationId xmlns:a16="http://schemas.microsoft.com/office/drawing/2014/main" id="{46AB5566-A585-475C-95C0-A570FE8DA39D}"/>
                </a:ext>
              </a:extLst>
            </p:cNvPr>
            <p:cNvPicPr>
              <a:picLocks noChangeAspect="1"/>
            </p:cNvPicPr>
            <p:nvPr/>
          </p:nvPicPr>
          <p:blipFill>
            <a:blip r:embed="rId3"/>
            <a:stretch>
              <a:fillRect/>
            </a:stretch>
          </p:blipFill>
          <p:spPr>
            <a:xfrm>
              <a:off x="9275316" y="-8978"/>
              <a:ext cx="2924175" cy="2762250"/>
            </a:xfrm>
            <a:prstGeom prst="rect">
              <a:avLst/>
            </a:prstGeom>
          </p:spPr>
        </p:pic>
        <p:sp>
          <p:nvSpPr>
            <p:cNvPr id="15" name="TextBox 14">
              <a:extLst>
                <a:ext uri="{FF2B5EF4-FFF2-40B4-BE49-F238E27FC236}">
                  <a16:creationId xmlns:a16="http://schemas.microsoft.com/office/drawing/2014/main" id="{3F13AFBC-221D-4CF6-8670-B96F2E6A4FD9}"/>
                </a:ext>
              </a:extLst>
            </p:cNvPr>
            <p:cNvSpPr txBox="1"/>
            <p:nvPr/>
          </p:nvSpPr>
          <p:spPr>
            <a:xfrm>
              <a:off x="10746464" y="-8978"/>
              <a:ext cx="1288444" cy="523220"/>
            </a:xfrm>
            <a:prstGeom prst="rect">
              <a:avLst/>
            </a:prstGeom>
            <a:noFill/>
          </p:spPr>
          <p:txBody>
            <a:bodyPr wrap="square" rtlCol="0">
              <a:spAutoFit/>
            </a:bodyPr>
            <a:lstStyle/>
            <a:p>
              <a:pPr algn="r"/>
              <a:r>
                <a:rPr lang="en-US" sz="1400" b="1" dirty="0"/>
                <a:t>Addictions &amp; the Brain</a:t>
              </a:r>
            </a:p>
          </p:txBody>
        </p:sp>
      </p:grpSp>
      <p:sp>
        <p:nvSpPr>
          <p:cNvPr id="11" name="Title 1">
            <a:extLst>
              <a:ext uri="{FF2B5EF4-FFF2-40B4-BE49-F238E27FC236}">
                <a16:creationId xmlns:a16="http://schemas.microsoft.com/office/drawing/2014/main" id="{D02C57E3-7E72-47F3-AF08-8B844CE88E18}"/>
              </a:ext>
            </a:extLst>
          </p:cNvPr>
          <p:cNvSpPr txBox="1">
            <a:spLocks/>
          </p:cNvSpPr>
          <p:nvPr/>
        </p:nvSpPr>
        <p:spPr>
          <a:xfrm>
            <a:off x="350729" y="365125"/>
            <a:ext cx="115991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Stage 3: Abuse – Communication problem   between “Gas and Brake Pedal”</a:t>
            </a:r>
          </a:p>
        </p:txBody>
      </p:sp>
      <p:sp>
        <p:nvSpPr>
          <p:cNvPr id="14" name="Content Placeholder 2">
            <a:extLst>
              <a:ext uri="{FF2B5EF4-FFF2-40B4-BE49-F238E27FC236}">
                <a16:creationId xmlns:a16="http://schemas.microsoft.com/office/drawing/2014/main" id="{F0692CB9-6334-4F81-BE3A-C5F21B118FC4}"/>
              </a:ext>
            </a:extLst>
          </p:cNvPr>
          <p:cNvSpPr>
            <a:spLocks noGrp="1"/>
          </p:cNvSpPr>
          <p:nvPr>
            <p:ph idx="1"/>
          </p:nvPr>
        </p:nvSpPr>
        <p:spPr>
          <a:xfrm>
            <a:off x="2337988" y="1977607"/>
            <a:ext cx="9611842" cy="3475541"/>
          </a:xfrm>
        </p:spPr>
        <p:txBody>
          <a:bodyPr>
            <a:normAutofit/>
          </a:bodyPr>
          <a:lstStyle/>
          <a:p>
            <a:pPr marL="0" indent="0">
              <a:buNone/>
            </a:pPr>
            <a:r>
              <a:rPr lang="en-US" dirty="0"/>
              <a:t>This is when problems and negative effects develop. </a:t>
            </a:r>
          </a:p>
          <a:p>
            <a:pPr lvl="1">
              <a:spcBef>
                <a:spcPts val="1000"/>
              </a:spcBef>
            </a:pPr>
            <a:r>
              <a:rPr lang="en-US" dirty="0"/>
              <a:t>Tolerance is developed: the amount of dopamine released in the brain is not enough, the desired effect is only achieved by increasing use.</a:t>
            </a:r>
          </a:p>
          <a:p>
            <a:pPr lvl="1">
              <a:spcBef>
                <a:spcPts val="1000"/>
              </a:spcBef>
            </a:pPr>
            <a:r>
              <a:rPr lang="en-US" dirty="0"/>
              <a:t>Stay on cruise control, you start missing or ignoring signs to stop. </a:t>
            </a:r>
          </a:p>
          <a:p>
            <a:pPr lvl="1">
              <a:spcBef>
                <a:spcPts val="1000"/>
              </a:spcBef>
            </a:pPr>
            <a:r>
              <a:rPr lang="en-US" dirty="0"/>
              <a:t>Seeing images of alcohol, drugs, or gambling triggers the brain to crave it because it was pleasurable or easy to escape other life problems.  </a:t>
            </a:r>
          </a:p>
        </p:txBody>
      </p:sp>
      <p:sp>
        <p:nvSpPr>
          <p:cNvPr id="16" name="TextBox 15">
            <a:extLst>
              <a:ext uri="{FF2B5EF4-FFF2-40B4-BE49-F238E27FC236}">
                <a16:creationId xmlns:a16="http://schemas.microsoft.com/office/drawing/2014/main" id="{42047BDE-A145-4B2E-9AA8-90863A19FEC0}"/>
              </a:ext>
            </a:extLst>
          </p:cNvPr>
          <p:cNvSpPr txBox="1"/>
          <p:nvPr/>
        </p:nvSpPr>
        <p:spPr>
          <a:xfrm>
            <a:off x="11760391" y="1245133"/>
            <a:ext cx="321879" cy="307777"/>
          </a:xfrm>
          <a:prstGeom prst="rect">
            <a:avLst/>
          </a:prstGeom>
          <a:noFill/>
        </p:spPr>
        <p:txBody>
          <a:bodyPr wrap="square" rtlCol="0">
            <a:spAutoFit/>
          </a:bodyPr>
          <a:lstStyle/>
          <a:p>
            <a:r>
              <a:rPr lang="en-US" sz="1400" b="1" dirty="0"/>
              <a:t>9</a:t>
            </a:r>
          </a:p>
        </p:txBody>
      </p:sp>
      <p:pic>
        <p:nvPicPr>
          <p:cNvPr id="17" name="Picture 16">
            <a:extLst>
              <a:ext uri="{FF2B5EF4-FFF2-40B4-BE49-F238E27FC236}">
                <a16:creationId xmlns:a16="http://schemas.microsoft.com/office/drawing/2014/main" id="{01FAF058-3620-42C7-9875-8D83C9340242}"/>
              </a:ext>
            </a:extLst>
          </p:cNvPr>
          <p:cNvPicPr>
            <a:picLocks noChangeAspect="1"/>
          </p:cNvPicPr>
          <p:nvPr/>
        </p:nvPicPr>
        <p:blipFill>
          <a:blip r:embed="rId4"/>
          <a:stretch>
            <a:fillRect/>
          </a:stretch>
        </p:blipFill>
        <p:spPr>
          <a:xfrm>
            <a:off x="167358" y="2020102"/>
            <a:ext cx="1850057" cy="4680368"/>
          </a:xfrm>
          <a:prstGeom prst="rect">
            <a:avLst/>
          </a:prstGeom>
        </p:spPr>
      </p:pic>
      <p:sp>
        <p:nvSpPr>
          <p:cNvPr id="10" name="Oval 9">
            <a:extLst>
              <a:ext uri="{FF2B5EF4-FFF2-40B4-BE49-F238E27FC236}">
                <a16:creationId xmlns:a16="http://schemas.microsoft.com/office/drawing/2014/main" id="{6A647FD6-2229-4F53-9A63-9FCE7C2FBB95}"/>
              </a:ext>
            </a:extLst>
          </p:cNvPr>
          <p:cNvSpPr/>
          <p:nvPr/>
        </p:nvSpPr>
        <p:spPr>
          <a:xfrm>
            <a:off x="80270" y="4463142"/>
            <a:ext cx="2006930" cy="653143"/>
          </a:xfrm>
          <a:prstGeom prst="ellipse">
            <a:avLst/>
          </a:prstGeom>
          <a:noFill/>
          <a:ln w="76200">
            <a:solidFill>
              <a:srgbClr val="74AE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B90517B3-6E90-4034-A4AF-D245F20B4C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2318" y="4680455"/>
            <a:ext cx="1092862" cy="1092862"/>
          </a:xfrm>
          <a:prstGeom prst="rect">
            <a:avLst/>
          </a:prstGeom>
        </p:spPr>
      </p:pic>
      <p:grpSp>
        <p:nvGrpSpPr>
          <p:cNvPr id="27" name="Group 26">
            <a:extLst>
              <a:ext uri="{FF2B5EF4-FFF2-40B4-BE49-F238E27FC236}">
                <a16:creationId xmlns:a16="http://schemas.microsoft.com/office/drawing/2014/main" id="{2E5516EB-E367-4422-9DA5-4DAF5DC25E2E}"/>
              </a:ext>
            </a:extLst>
          </p:cNvPr>
          <p:cNvGrpSpPr/>
          <p:nvPr/>
        </p:nvGrpSpPr>
        <p:grpSpPr>
          <a:xfrm>
            <a:off x="2337988" y="5646767"/>
            <a:ext cx="3398414" cy="523220"/>
            <a:chOff x="2104503" y="5908377"/>
            <a:chExt cx="3398414" cy="523220"/>
          </a:xfrm>
        </p:grpSpPr>
        <p:sp>
          <p:nvSpPr>
            <p:cNvPr id="5" name="TextBox 4">
              <a:extLst>
                <a:ext uri="{FF2B5EF4-FFF2-40B4-BE49-F238E27FC236}">
                  <a16:creationId xmlns:a16="http://schemas.microsoft.com/office/drawing/2014/main" id="{A2D4BA4B-954B-4C5D-8483-81F0D53CC024}"/>
                </a:ext>
              </a:extLst>
            </p:cNvPr>
            <p:cNvSpPr txBox="1"/>
            <p:nvPr/>
          </p:nvSpPr>
          <p:spPr>
            <a:xfrm>
              <a:off x="2104503" y="5908377"/>
              <a:ext cx="3398414" cy="523220"/>
            </a:xfrm>
            <a:prstGeom prst="rect">
              <a:avLst/>
            </a:prstGeom>
            <a:noFill/>
          </p:spPr>
          <p:txBody>
            <a:bodyPr wrap="square" rtlCol="0">
              <a:spAutoFit/>
            </a:bodyPr>
            <a:lstStyle/>
            <a:p>
              <a:r>
                <a:rPr lang="en-US" sz="2800" dirty="0"/>
                <a:t>150mph            50mph</a:t>
              </a:r>
            </a:p>
          </p:txBody>
        </p:sp>
        <p:cxnSp>
          <p:nvCxnSpPr>
            <p:cNvPr id="7" name="Straight Arrow Connector 6">
              <a:extLst>
                <a:ext uri="{FF2B5EF4-FFF2-40B4-BE49-F238E27FC236}">
                  <a16:creationId xmlns:a16="http://schemas.microsoft.com/office/drawing/2014/main" id="{9066E947-2CCD-4B18-8E39-BBABF85CCF19}"/>
                </a:ext>
              </a:extLst>
            </p:cNvPr>
            <p:cNvCxnSpPr>
              <a:cxnSpLocks/>
            </p:cNvCxnSpPr>
            <p:nvPr/>
          </p:nvCxnSpPr>
          <p:spPr>
            <a:xfrm flipH="1">
              <a:off x="3441470" y="6134793"/>
              <a:ext cx="814646" cy="0"/>
            </a:xfrm>
            <a:prstGeom prst="straightConnector1">
              <a:avLst/>
            </a:prstGeom>
            <a:ln w="76200">
              <a:solidFill>
                <a:srgbClr val="EA8D10"/>
              </a:solidFill>
              <a:tailEnd type="triangle"/>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723D5E5D-F45B-4533-85C0-C212F185F4CD}"/>
              </a:ext>
            </a:extLst>
          </p:cNvPr>
          <p:cNvPicPr>
            <a:picLocks noChangeAspect="1"/>
          </p:cNvPicPr>
          <p:nvPr/>
        </p:nvPicPr>
        <p:blipFill>
          <a:blip r:embed="rId6"/>
          <a:stretch>
            <a:fillRect/>
          </a:stretch>
        </p:blipFill>
        <p:spPr>
          <a:xfrm>
            <a:off x="5819759" y="5130094"/>
            <a:ext cx="4262897" cy="1516146"/>
          </a:xfrm>
          <a:prstGeom prst="rect">
            <a:avLst/>
          </a:prstGeom>
        </p:spPr>
      </p:pic>
    </p:spTree>
    <p:extLst>
      <p:ext uri="{BB962C8B-B14F-4D97-AF65-F5344CB8AC3E}">
        <p14:creationId xmlns:p14="http://schemas.microsoft.com/office/powerpoint/2010/main" val="237515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wipe(down)">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wipe(down)">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wipe(down)">
                                      <p:cBhvr>
                                        <p:cTn id="1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4037476-1DAE-4DD4-B219-39D4961D9764}"/>
              </a:ext>
            </a:extLst>
          </p:cNvPr>
          <p:cNvGrpSpPr/>
          <p:nvPr/>
        </p:nvGrpSpPr>
        <p:grpSpPr>
          <a:xfrm>
            <a:off x="9275316" y="-8978"/>
            <a:ext cx="2924175" cy="2762250"/>
            <a:chOff x="9275316" y="-8978"/>
            <a:chExt cx="2924175" cy="2762250"/>
          </a:xfrm>
        </p:grpSpPr>
        <p:pic>
          <p:nvPicPr>
            <p:cNvPr id="10" name="Picture 9">
              <a:extLst>
                <a:ext uri="{FF2B5EF4-FFF2-40B4-BE49-F238E27FC236}">
                  <a16:creationId xmlns:a16="http://schemas.microsoft.com/office/drawing/2014/main" id="{A57C20CE-8298-4955-BC87-9D1D59B3F3F8}"/>
                </a:ext>
              </a:extLst>
            </p:cNvPr>
            <p:cNvPicPr>
              <a:picLocks noChangeAspect="1"/>
            </p:cNvPicPr>
            <p:nvPr/>
          </p:nvPicPr>
          <p:blipFill>
            <a:blip r:embed="rId3"/>
            <a:stretch>
              <a:fillRect/>
            </a:stretch>
          </p:blipFill>
          <p:spPr>
            <a:xfrm>
              <a:off x="9275316" y="-8978"/>
              <a:ext cx="2924175" cy="2762250"/>
            </a:xfrm>
            <a:prstGeom prst="rect">
              <a:avLst/>
            </a:prstGeom>
          </p:spPr>
        </p:pic>
        <p:sp>
          <p:nvSpPr>
            <p:cNvPr id="11" name="TextBox 10">
              <a:extLst>
                <a:ext uri="{FF2B5EF4-FFF2-40B4-BE49-F238E27FC236}">
                  <a16:creationId xmlns:a16="http://schemas.microsoft.com/office/drawing/2014/main" id="{F7327908-5873-42FB-A7E1-F60C6F41E241}"/>
                </a:ext>
              </a:extLst>
            </p:cNvPr>
            <p:cNvSpPr txBox="1"/>
            <p:nvPr/>
          </p:nvSpPr>
          <p:spPr>
            <a:xfrm>
              <a:off x="10746464" y="-8978"/>
              <a:ext cx="1288444" cy="523220"/>
            </a:xfrm>
            <a:prstGeom prst="rect">
              <a:avLst/>
            </a:prstGeom>
            <a:noFill/>
          </p:spPr>
          <p:txBody>
            <a:bodyPr wrap="square" rtlCol="0">
              <a:spAutoFit/>
            </a:bodyPr>
            <a:lstStyle/>
            <a:p>
              <a:pPr algn="r"/>
              <a:r>
                <a:rPr lang="en-US" sz="1400" b="1" dirty="0"/>
                <a:t>Addictions &amp; the Brain</a:t>
              </a:r>
            </a:p>
          </p:txBody>
        </p:sp>
      </p:grpSp>
      <p:pic>
        <p:nvPicPr>
          <p:cNvPr id="7" name="Picture 6">
            <a:extLst>
              <a:ext uri="{FF2B5EF4-FFF2-40B4-BE49-F238E27FC236}">
                <a16:creationId xmlns:a16="http://schemas.microsoft.com/office/drawing/2014/main" id="{526389F9-5102-4C82-90A0-CA8A82336816}"/>
              </a:ext>
            </a:extLst>
          </p:cNvPr>
          <p:cNvPicPr>
            <a:picLocks noChangeAspect="1"/>
          </p:cNvPicPr>
          <p:nvPr/>
        </p:nvPicPr>
        <p:blipFill>
          <a:blip r:embed="rId4"/>
          <a:stretch>
            <a:fillRect/>
          </a:stretch>
        </p:blipFill>
        <p:spPr>
          <a:xfrm>
            <a:off x="3637453" y="4749038"/>
            <a:ext cx="6315439" cy="2064156"/>
          </a:xfrm>
          <a:prstGeom prst="rect">
            <a:avLst/>
          </a:prstGeom>
        </p:spPr>
      </p:pic>
      <p:sp>
        <p:nvSpPr>
          <p:cNvPr id="2" name="Title 1">
            <a:extLst>
              <a:ext uri="{FF2B5EF4-FFF2-40B4-BE49-F238E27FC236}">
                <a16:creationId xmlns:a16="http://schemas.microsoft.com/office/drawing/2014/main" id="{F1224C53-831D-496A-8126-FC6788F56846}"/>
              </a:ext>
            </a:extLst>
          </p:cNvPr>
          <p:cNvSpPr>
            <a:spLocks noGrp="1"/>
          </p:cNvSpPr>
          <p:nvPr>
            <p:ph type="title"/>
          </p:nvPr>
        </p:nvSpPr>
        <p:spPr>
          <a:xfrm>
            <a:off x="2790091" y="365125"/>
            <a:ext cx="8563708" cy="1325563"/>
          </a:xfrm>
        </p:spPr>
        <p:txBody>
          <a:bodyPr/>
          <a:lstStyle/>
          <a:p>
            <a:r>
              <a:rPr lang="en-US" b="1" dirty="0"/>
              <a:t>Stage 4: The Cycle of Addiction</a:t>
            </a:r>
          </a:p>
        </p:txBody>
      </p:sp>
      <p:sp>
        <p:nvSpPr>
          <p:cNvPr id="3" name="Content Placeholder 2">
            <a:extLst>
              <a:ext uri="{FF2B5EF4-FFF2-40B4-BE49-F238E27FC236}">
                <a16:creationId xmlns:a16="http://schemas.microsoft.com/office/drawing/2014/main" id="{9F4EC2A3-A66F-41AC-9189-16AD503F1CA9}"/>
              </a:ext>
            </a:extLst>
          </p:cNvPr>
          <p:cNvSpPr>
            <a:spLocks noGrp="1"/>
          </p:cNvSpPr>
          <p:nvPr>
            <p:ph idx="1"/>
          </p:nvPr>
        </p:nvSpPr>
        <p:spPr>
          <a:xfrm>
            <a:off x="2790091" y="1705879"/>
            <a:ext cx="8999138" cy="3989021"/>
          </a:xfrm>
        </p:spPr>
        <p:txBody>
          <a:bodyPr/>
          <a:lstStyle/>
          <a:p>
            <a:r>
              <a:rPr lang="en-US" dirty="0"/>
              <a:t>When someone loses control and is unable to stop easily – not really about doing it for fun anymore.</a:t>
            </a:r>
          </a:p>
          <a:p>
            <a:r>
              <a:rPr lang="en-US" dirty="0"/>
              <a:t>Becoming dependent: </a:t>
            </a:r>
          </a:p>
          <a:p>
            <a:pPr lvl="1"/>
            <a:r>
              <a:rPr lang="en-US" dirty="0"/>
              <a:t>The brain has changed to need that substance or activity.</a:t>
            </a:r>
          </a:p>
          <a:p>
            <a:pPr lvl="1"/>
            <a:r>
              <a:rPr lang="en-US" dirty="0"/>
              <a:t>Continued use can cause worsening health, stress, &amp; depression.</a:t>
            </a:r>
          </a:p>
          <a:p>
            <a:pPr lvl="1"/>
            <a:r>
              <a:rPr lang="en-US" dirty="0"/>
              <a:t>Trying to quit is very difficult – treatment is available and designed to help break the cycle of addiction. </a:t>
            </a:r>
          </a:p>
          <a:p>
            <a:pPr lvl="1"/>
            <a:endParaRPr lang="en-US" dirty="0"/>
          </a:p>
        </p:txBody>
      </p:sp>
      <p:sp>
        <p:nvSpPr>
          <p:cNvPr id="12" name="TextBox 11">
            <a:extLst>
              <a:ext uri="{FF2B5EF4-FFF2-40B4-BE49-F238E27FC236}">
                <a16:creationId xmlns:a16="http://schemas.microsoft.com/office/drawing/2014/main" id="{5D8DEB0B-2478-42D9-90FE-C655A0BC6C2F}"/>
              </a:ext>
            </a:extLst>
          </p:cNvPr>
          <p:cNvSpPr txBox="1"/>
          <p:nvPr/>
        </p:nvSpPr>
        <p:spPr>
          <a:xfrm>
            <a:off x="11702143" y="1245133"/>
            <a:ext cx="380127" cy="307777"/>
          </a:xfrm>
          <a:prstGeom prst="rect">
            <a:avLst/>
          </a:prstGeom>
          <a:noFill/>
        </p:spPr>
        <p:txBody>
          <a:bodyPr wrap="square" rtlCol="0">
            <a:spAutoFit/>
          </a:bodyPr>
          <a:lstStyle/>
          <a:p>
            <a:r>
              <a:rPr lang="en-US" sz="1400" b="1" dirty="0"/>
              <a:t>10</a:t>
            </a:r>
          </a:p>
        </p:txBody>
      </p:sp>
      <p:pic>
        <p:nvPicPr>
          <p:cNvPr id="13" name="Picture 12">
            <a:extLst>
              <a:ext uri="{FF2B5EF4-FFF2-40B4-BE49-F238E27FC236}">
                <a16:creationId xmlns:a16="http://schemas.microsoft.com/office/drawing/2014/main" id="{DB6FFA9E-6A9F-43C2-92DE-D3883B6F1E08}"/>
              </a:ext>
            </a:extLst>
          </p:cNvPr>
          <p:cNvPicPr>
            <a:picLocks noChangeAspect="1"/>
          </p:cNvPicPr>
          <p:nvPr/>
        </p:nvPicPr>
        <p:blipFill>
          <a:blip r:embed="rId5"/>
          <a:stretch>
            <a:fillRect/>
          </a:stretch>
        </p:blipFill>
        <p:spPr>
          <a:xfrm>
            <a:off x="128955" y="200025"/>
            <a:ext cx="2552700" cy="6457950"/>
          </a:xfrm>
          <a:prstGeom prst="rect">
            <a:avLst/>
          </a:prstGeom>
        </p:spPr>
      </p:pic>
      <p:sp>
        <p:nvSpPr>
          <p:cNvPr id="14" name="Oval 13">
            <a:extLst>
              <a:ext uri="{FF2B5EF4-FFF2-40B4-BE49-F238E27FC236}">
                <a16:creationId xmlns:a16="http://schemas.microsoft.com/office/drawing/2014/main" id="{48F12078-B4D5-4E0E-9BF2-540A0E8B433E}"/>
              </a:ext>
            </a:extLst>
          </p:cNvPr>
          <p:cNvSpPr/>
          <p:nvPr/>
        </p:nvSpPr>
        <p:spPr>
          <a:xfrm>
            <a:off x="128954" y="4615544"/>
            <a:ext cx="2552700" cy="2042432"/>
          </a:xfrm>
          <a:prstGeom prst="ellipse">
            <a:avLst/>
          </a:prstGeom>
          <a:noFill/>
          <a:ln w="76200">
            <a:solidFill>
              <a:srgbClr val="74AE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00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down)">
                                      <p:cBhvr>
                                        <p:cTn id="11" dur="500"/>
                                        <p:tgtEl>
                                          <p:spTgt spid="3">
                                            <p:txEl>
                                              <p:pRg st="3" end="3"/>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BB4A823-5B0D-49EB-91B2-F835AA43599B}"/>
              </a:ext>
            </a:extLst>
          </p:cNvPr>
          <p:cNvGrpSpPr/>
          <p:nvPr/>
        </p:nvGrpSpPr>
        <p:grpSpPr>
          <a:xfrm>
            <a:off x="9275316" y="-8978"/>
            <a:ext cx="2924175" cy="2762250"/>
            <a:chOff x="9275316" y="-8978"/>
            <a:chExt cx="2924175" cy="2762250"/>
          </a:xfrm>
        </p:grpSpPr>
        <p:pic>
          <p:nvPicPr>
            <p:cNvPr id="6" name="Picture 5">
              <a:extLst>
                <a:ext uri="{FF2B5EF4-FFF2-40B4-BE49-F238E27FC236}">
                  <a16:creationId xmlns:a16="http://schemas.microsoft.com/office/drawing/2014/main" id="{664E9AFF-9236-46AA-86D8-39EFB1C5CC3F}"/>
                </a:ext>
              </a:extLst>
            </p:cNvPr>
            <p:cNvPicPr>
              <a:picLocks noChangeAspect="1"/>
            </p:cNvPicPr>
            <p:nvPr/>
          </p:nvPicPr>
          <p:blipFill>
            <a:blip r:embed="rId3"/>
            <a:stretch>
              <a:fillRect/>
            </a:stretch>
          </p:blipFill>
          <p:spPr>
            <a:xfrm>
              <a:off x="9275316" y="-8978"/>
              <a:ext cx="2924175" cy="2762250"/>
            </a:xfrm>
            <a:prstGeom prst="rect">
              <a:avLst/>
            </a:prstGeom>
          </p:spPr>
        </p:pic>
        <p:sp>
          <p:nvSpPr>
            <p:cNvPr id="7" name="TextBox 6">
              <a:extLst>
                <a:ext uri="{FF2B5EF4-FFF2-40B4-BE49-F238E27FC236}">
                  <a16:creationId xmlns:a16="http://schemas.microsoft.com/office/drawing/2014/main" id="{44D2A27B-12F6-43B2-836B-B5C47F77D1A6}"/>
                </a:ext>
              </a:extLst>
            </p:cNvPr>
            <p:cNvSpPr txBox="1"/>
            <p:nvPr/>
          </p:nvSpPr>
          <p:spPr>
            <a:xfrm>
              <a:off x="10746464" y="-8978"/>
              <a:ext cx="1288444" cy="523220"/>
            </a:xfrm>
            <a:prstGeom prst="rect">
              <a:avLst/>
            </a:prstGeom>
            <a:noFill/>
          </p:spPr>
          <p:txBody>
            <a:bodyPr wrap="square" rtlCol="0">
              <a:spAutoFit/>
            </a:bodyPr>
            <a:lstStyle/>
            <a:p>
              <a:pPr algn="r"/>
              <a:r>
                <a:rPr lang="en-US" sz="1400" b="1" dirty="0"/>
                <a:t>Addictions &amp; the Brain</a:t>
              </a:r>
            </a:p>
          </p:txBody>
        </p:sp>
      </p:grpSp>
      <p:sp>
        <p:nvSpPr>
          <p:cNvPr id="2" name="Title 1">
            <a:extLst>
              <a:ext uri="{FF2B5EF4-FFF2-40B4-BE49-F238E27FC236}">
                <a16:creationId xmlns:a16="http://schemas.microsoft.com/office/drawing/2014/main" id="{D3FA2EA3-A0BD-44E3-92EE-4D350C0CF56D}"/>
              </a:ext>
            </a:extLst>
          </p:cNvPr>
          <p:cNvSpPr>
            <a:spLocks noGrp="1"/>
          </p:cNvSpPr>
          <p:nvPr>
            <p:ph type="title"/>
          </p:nvPr>
        </p:nvSpPr>
        <p:spPr>
          <a:xfrm>
            <a:off x="838200" y="231313"/>
            <a:ext cx="10515600" cy="861509"/>
          </a:xfrm>
        </p:spPr>
        <p:txBody>
          <a:bodyPr/>
          <a:lstStyle/>
          <a:p>
            <a:pPr algn="ctr"/>
            <a:r>
              <a:rPr lang="en-US" b="1" dirty="0"/>
              <a:t>Gambling and the Brain</a:t>
            </a:r>
          </a:p>
        </p:txBody>
      </p:sp>
      <p:sp>
        <p:nvSpPr>
          <p:cNvPr id="8" name="TextBox 7">
            <a:extLst>
              <a:ext uri="{FF2B5EF4-FFF2-40B4-BE49-F238E27FC236}">
                <a16:creationId xmlns:a16="http://schemas.microsoft.com/office/drawing/2014/main" id="{34DF3360-6B4B-4F56-BBFB-F03FF23D554C}"/>
              </a:ext>
            </a:extLst>
          </p:cNvPr>
          <p:cNvSpPr txBox="1"/>
          <p:nvPr/>
        </p:nvSpPr>
        <p:spPr>
          <a:xfrm>
            <a:off x="11702143" y="1245133"/>
            <a:ext cx="380127" cy="307777"/>
          </a:xfrm>
          <a:prstGeom prst="rect">
            <a:avLst/>
          </a:prstGeom>
          <a:noFill/>
        </p:spPr>
        <p:txBody>
          <a:bodyPr wrap="square" rtlCol="0">
            <a:spAutoFit/>
          </a:bodyPr>
          <a:lstStyle/>
          <a:p>
            <a:r>
              <a:rPr lang="en-US" sz="1400" b="1" dirty="0"/>
              <a:t>11</a:t>
            </a:r>
          </a:p>
        </p:txBody>
      </p:sp>
      <p:pic>
        <p:nvPicPr>
          <p:cNvPr id="10" name="Picture 9">
            <a:hlinkClick r:id="rId4"/>
            <a:extLst>
              <a:ext uri="{FF2B5EF4-FFF2-40B4-BE49-F238E27FC236}">
                <a16:creationId xmlns:a16="http://schemas.microsoft.com/office/drawing/2014/main" id="{0DE22154-042B-45B6-8866-A94DA43F0778}"/>
              </a:ext>
            </a:extLst>
          </p:cNvPr>
          <p:cNvPicPr>
            <a:picLocks noChangeAspect="1"/>
          </p:cNvPicPr>
          <p:nvPr/>
        </p:nvPicPr>
        <p:blipFill>
          <a:blip r:embed="rId5"/>
          <a:stretch>
            <a:fillRect/>
          </a:stretch>
        </p:blipFill>
        <p:spPr>
          <a:xfrm>
            <a:off x="1752600" y="1245133"/>
            <a:ext cx="8686800" cy="4872432"/>
          </a:xfrm>
          <a:prstGeom prst="rect">
            <a:avLst/>
          </a:prstGeom>
        </p:spPr>
      </p:pic>
      <p:sp>
        <p:nvSpPr>
          <p:cNvPr id="11" name="Rectangle 10">
            <a:extLst>
              <a:ext uri="{FF2B5EF4-FFF2-40B4-BE49-F238E27FC236}">
                <a16:creationId xmlns:a16="http://schemas.microsoft.com/office/drawing/2014/main" id="{EE5F8AD2-F93C-4660-8135-C99414DB1D34}"/>
              </a:ext>
            </a:extLst>
          </p:cNvPr>
          <p:cNvSpPr/>
          <p:nvPr/>
        </p:nvSpPr>
        <p:spPr>
          <a:xfrm>
            <a:off x="4018347" y="6376812"/>
            <a:ext cx="4155305" cy="276999"/>
          </a:xfrm>
          <a:prstGeom prst="rect">
            <a:avLst/>
          </a:prstGeom>
        </p:spPr>
        <p:txBody>
          <a:bodyPr wrap="none">
            <a:spAutoFit/>
          </a:bodyPr>
          <a:lstStyle/>
          <a:p>
            <a:pPr algn="ctr">
              <a:spcBef>
                <a:spcPts val="0"/>
              </a:spcBef>
              <a:defRPr/>
            </a:pPr>
            <a:r>
              <a:rPr lang="en-US" sz="1200" kern="0" dirty="0"/>
              <a:t>Brain Connections: </a:t>
            </a:r>
            <a:r>
              <a:rPr lang="en-US" sz="1200" u="sng" dirty="0">
                <a:hlinkClick r:id="rId4"/>
              </a:rPr>
              <a:t>www.youtube.com/watch?v=OGIz8mocgGo</a:t>
            </a:r>
            <a:endParaRPr lang="en-US" sz="1200" dirty="0"/>
          </a:p>
        </p:txBody>
      </p:sp>
    </p:spTree>
    <p:extLst>
      <p:ext uri="{BB962C8B-B14F-4D97-AF65-F5344CB8AC3E}">
        <p14:creationId xmlns:p14="http://schemas.microsoft.com/office/powerpoint/2010/main" val="218842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6144CB6-9003-4FC6-B642-4B2433C5EAD3}"/>
              </a:ext>
            </a:extLst>
          </p:cNvPr>
          <p:cNvGrpSpPr/>
          <p:nvPr/>
        </p:nvGrpSpPr>
        <p:grpSpPr>
          <a:xfrm>
            <a:off x="9275316" y="-8978"/>
            <a:ext cx="2924175" cy="2762250"/>
            <a:chOff x="9275316" y="-8978"/>
            <a:chExt cx="2924175" cy="2762250"/>
          </a:xfrm>
        </p:grpSpPr>
        <p:pic>
          <p:nvPicPr>
            <p:cNvPr id="9" name="Picture 8">
              <a:extLst>
                <a:ext uri="{FF2B5EF4-FFF2-40B4-BE49-F238E27FC236}">
                  <a16:creationId xmlns:a16="http://schemas.microsoft.com/office/drawing/2014/main" id="{6CEDE7EE-7091-4AD3-BCDF-514D374387BF}"/>
                </a:ext>
              </a:extLst>
            </p:cNvPr>
            <p:cNvPicPr>
              <a:picLocks noChangeAspect="1"/>
            </p:cNvPicPr>
            <p:nvPr/>
          </p:nvPicPr>
          <p:blipFill>
            <a:blip r:embed="rId2"/>
            <a:stretch>
              <a:fillRect/>
            </a:stretch>
          </p:blipFill>
          <p:spPr>
            <a:xfrm>
              <a:off x="9275316" y="-8978"/>
              <a:ext cx="2924175" cy="2762250"/>
            </a:xfrm>
            <a:prstGeom prst="rect">
              <a:avLst/>
            </a:prstGeom>
          </p:spPr>
        </p:pic>
        <p:sp>
          <p:nvSpPr>
            <p:cNvPr id="10" name="TextBox 9">
              <a:extLst>
                <a:ext uri="{FF2B5EF4-FFF2-40B4-BE49-F238E27FC236}">
                  <a16:creationId xmlns:a16="http://schemas.microsoft.com/office/drawing/2014/main" id="{FD24F465-AB6F-411F-B8B8-09F3BA6E1A38}"/>
                </a:ext>
              </a:extLst>
            </p:cNvPr>
            <p:cNvSpPr txBox="1"/>
            <p:nvPr/>
          </p:nvSpPr>
          <p:spPr>
            <a:xfrm>
              <a:off x="10746464" y="-8978"/>
              <a:ext cx="1288444" cy="523220"/>
            </a:xfrm>
            <a:prstGeom prst="rect">
              <a:avLst/>
            </a:prstGeom>
            <a:noFill/>
          </p:spPr>
          <p:txBody>
            <a:bodyPr wrap="square" rtlCol="0">
              <a:spAutoFit/>
            </a:bodyPr>
            <a:lstStyle/>
            <a:p>
              <a:pPr algn="r"/>
              <a:r>
                <a:rPr lang="en-US" sz="1400" b="1" dirty="0"/>
                <a:t>Addictions &amp; the Brain</a:t>
              </a:r>
            </a:p>
          </p:txBody>
        </p:sp>
      </p:grpSp>
      <p:sp>
        <p:nvSpPr>
          <p:cNvPr id="2" name="Title 1">
            <a:extLst>
              <a:ext uri="{FF2B5EF4-FFF2-40B4-BE49-F238E27FC236}">
                <a16:creationId xmlns:a16="http://schemas.microsoft.com/office/drawing/2014/main" id="{ACC8C90F-872B-4B27-BC3B-8C9870C6F674}"/>
              </a:ext>
            </a:extLst>
          </p:cNvPr>
          <p:cNvSpPr>
            <a:spLocks noGrp="1"/>
          </p:cNvSpPr>
          <p:nvPr>
            <p:ph type="title"/>
          </p:nvPr>
        </p:nvSpPr>
        <p:spPr>
          <a:xfrm>
            <a:off x="1773044" y="1184319"/>
            <a:ext cx="6333893" cy="3392836"/>
          </a:xfrm>
        </p:spPr>
        <p:txBody>
          <a:bodyPr>
            <a:normAutofit/>
          </a:bodyPr>
          <a:lstStyle/>
          <a:p>
            <a:pPr algn="ctr"/>
            <a:r>
              <a:rPr lang="en-US" sz="5400" dirty="0"/>
              <a:t>Okay… So am I at risk for developing a problem?</a:t>
            </a:r>
          </a:p>
        </p:txBody>
      </p:sp>
      <p:pic>
        <p:nvPicPr>
          <p:cNvPr id="6" name="Picture 5">
            <a:extLst>
              <a:ext uri="{FF2B5EF4-FFF2-40B4-BE49-F238E27FC236}">
                <a16:creationId xmlns:a16="http://schemas.microsoft.com/office/drawing/2014/main" id="{3A6898CD-8355-4AA0-8BE2-79A681055F10}"/>
              </a:ext>
            </a:extLst>
          </p:cNvPr>
          <p:cNvPicPr>
            <a:picLocks noChangeAspect="1"/>
          </p:cNvPicPr>
          <p:nvPr/>
        </p:nvPicPr>
        <p:blipFill>
          <a:blip r:embed="rId3"/>
          <a:stretch>
            <a:fillRect/>
          </a:stretch>
        </p:blipFill>
        <p:spPr>
          <a:xfrm>
            <a:off x="1106294" y="5343462"/>
            <a:ext cx="1333500" cy="1381125"/>
          </a:xfrm>
          <a:prstGeom prst="rect">
            <a:avLst/>
          </a:prstGeom>
        </p:spPr>
      </p:pic>
      <p:sp>
        <p:nvSpPr>
          <p:cNvPr id="7" name="Thought Bubble: Cloud 6">
            <a:extLst>
              <a:ext uri="{FF2B5EF4-FFF2-40B4-BE49-F238E27FC236}">
                <a16:creationId xmlns:a16="http://schemas.microsoft.com/office/drawing/2014/main" id="{3B06047C-326C-4799-9ECD-67C5147752D2}"/>
              </a:ext>
            </a:extLst>
          </p:cNvPr>
          <p:cNvSpPr/>
          <p:nvPr/>
        </p:nvSpPr>
        <p:spPr>
          <a:xfrm rot="526877">
            <a:off x="1186883" y="609257"/>
            <a:ext cx="7531566" cy="4878464"/>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5501167-5FC8-41A6-9119-A783DFAB52C2}"/>
              </a:ext>
            </a:extLst>
          </p:cNvPr>
          <p:cNvSpPr txBox="1"/>
          <p:nvPr/>
        </p:nvSpPr>
        <p:spPr>
          <a:xfrm>
            <a:off x="11702143" y="1245133"/>
            <a:ext cx="380127" cy="307777"/>
          </a:xfrm>
          <a:prstGeom prst="rect">
            <a:avLst/>
          </a:prstGeom>
          <a:noFill/>
        </p:spPr>
        <p:txBody>
          <a:bodyPr wrap="square" rtlCol="0">
            <a:spAutoFit/>
          </a:bodyPr>
          <a:lstStyle/>
          <a:p>
            <a:r>
              <a:rPr lang="en-US" sz="1400" b="1" dirty="0"/>
              <a:t>12</a:t>
            </a:r>
          </a:p>
        </p:txBody>
      </p:sp>
    </p:spTree>
    <p:extLst>
      <p:ext uri="{BB962C8B-B14F-4D97-AF65-F5344CB8AC3E}">
        <p14:creationId xmlns:p14="http://schemas.microsoft.com/office/powerpoint/2010/main" val="738709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0F0A731-953C-4E9D-BC86-C8F28ED7C3B7}"/>
              </a:ext>
            </a:extLst>
          </p:cNvPr>
          <p:cNvGrpSpPr/>
          <p:nvPr/>
        </p:nvGrpSpPr>
        <p:grpSpPr>
          <a:xfrm>
            <a:off x="9267825" y="0"/>
            <a:ext cx="2924175" cy="2762250"/>
            <a:chOff x="9275316" y="-8978"/>
            <a:chExt cx="2924175" cy="2762250"/>
          </a:xfrm>
        </p:grpSpPr>
        <p:pic>
          <p:nvPicPr>
            <p:cNvPr id="8" name="Picture 7">
              <a:extLst>
                <a:ext uri="{FF2B5EF4-FFF2-40B4-BE49-F238E27FC236}">
                  <a16:creationId xmlns:a16="http://schemas.microsoft.com/office/drawing/2014/main" id="{13BECF40-4EB9-4FB5-AA9F-56B97268BFB9}"/>
                </a:ext>
              </a:extLst>
            </p:cNvPr>
            <p:cNvPicPr>
              <a:picLocks noChangeAspect="1"/>
            </p:cNvPicPr>
            <p:nvPr/>
          </p:nvPicPr>
          <p:blipFill>
            <a:blip r:embed="rId3"/>
            <a:stretch>
              <a:fillRect/>
            </a:stretch>
          </p:blipFill>
          <p:spPr>
            <a:xfrm>
              <a:off x="9275316" y="-8978"/>
              <a:ext cx="2924175" cy="2762250"/>
            </a:xfrm>
            <a:prstGeom prst="rect">
              <a:avLst/>
            </a:prstGeom>
          </p:spPr>
        </p:pic>
        <p:sp>
          <p:nvSpPr>
            <p:cNvPr id="9" name="TextBox 8">
              <a:extLst>
                <a:ext uri="{FF2B5EF4-FFF2-40B4-BE49-F238E27FC236}">
                  <a16:creationId xmlns:a16="http://schemas.microsoft.com/office/drawing/2014/main" id="{11625017-1F48-4197-86E3-1DB21C126A65}"/>
                </a:ext>
              </a:extLst>
            </p:cNvPr>
            <p:cNvSpPr txBox="1"/>
            <p:nvPr/>
          </p:nvSpPr>
          <p:spPr>
            <a:xfrm>
              <a:off x="10746464" y="-8978"/>
              <a:ext cx="1288444" cy="523220"/>
            </a:xfrm>
            <a:prstGeom prst="rect">
              <a:avLst/>
            </a:prstGeom>
            <a:noFill/>
          </p:spPr>
          <p:txBody>
            <a:bodyPr wrap="square" rtlCol="0">
              <a:spAutoFit/>
            </a:bodyPr>
            <a:lstStyle/>
            <a:p>
              <a:pPr algn="r"/>
              <a:r>
                <a:rPr lang="en-US" sz="1400" b="1" dirty="0"/>
                <a:t>Addictions &amp; the Brain</a:t>
              </a:r>
            </a:p>
          </p:txBody>
        </p:sp>
      </p:grpSp>
      <p:sp>
        <p:nvSpPr>
          <p:cNvPr id="6" name="TextBox 5">
            <a:extLst>
              <a:ext uri="{FF2B5EF4-FFF2-40B4-BE49-F238E27FC236}">
                <a16:creationId xmlns:a16="http://schemas.microsoft.com/office/drawing/2014/main" id="{52CA17C3-AA96-45A8-B55E-255CA6686114}"/>
              </a:ext>
            </a:extLst>
          </p:cNvPr>
          <p:cNvSpPr txBox="1"/>
          <p:nvPr/>
        </p:nvSpPr>
        <p:spPr>
          <a:xfrm>
            <a:off x="11702143" y="1245133"/>
            <a:ext cx="380127" cy="307777"/>
          </a:xfrm>
          <a:prstGeom prst="rect">
            <a:avLst/>
          </a:prstGeom>
          <a:noFill/>
        </p:spPr>
        <p:txBody>
          <a:bodyPr wrap="square" rtlCol="0">
            <a:spAutoFit/>
          </a:bodyPr>
          <a:lstStyle/>
          <a:p>
            <a:r>
              <a:rPr lang="en-US" sz="1400" b="1" dirty="0"/>
              <a:t>13</a:t>
            </a:r>
          </a:p>
        </p:txBody>
      </p:sp>
      <p:pic>
        <p:nvPicPr>
          <p:cNvPr id="5" name="Picture 4">
            <a:extLst>
              <a:ext uri="{FF2B5EF4-FFF2-40B4-BE49-F238E27FC236}">
                <a16:creationId xmlns:a16="http://schemas.microsoft.com/office/drawing/2014/main" id="{03CE02C3-9234-4241-ACBD-E13A1FFE9388}"/>
              </a:ext>
            </a:extLst>
          </p:cNvPr>
          <p:cNvPicPr>
            <a:picLocks noChangeAspect="1"/>
          </p:cNvPicPr>
          <p:nvPr/>
        </p:nvPicPr>
        <p:blipFill>
          <a:blip r:embed="rId4"/>
          <a:stretch>
            <a:fillRect/>
          </a:stretch>
        </p:blipFill>
        <p:spPr>
          <a:xfrm>
            <a:off x="7658992" y="2331896"/>
            <a:ext cx="4233214" cy="3180378"/>
          </a:xfrm>
          <a:prstGeom prst="rect">
            <a:avLst/>
          </a:prstGeom>
        </p:spPr>
      </p:pic>
      <p:sp>
        <p:nvSpPr>
          <p:cNvPr id="3" name="Content Placeholder 2">
            <a:extLst>
              <a:ext uri="{FF2B5EF4-FFF2-40B4-BE49-F238E27FC236}">
                <a16:creationId xmlns:a16="http://schemas.microsoft.com/office/drawing/2014/main" id="{41C9DC77-4CAA-4CD1-93EB-4D5B78CE9BC1}"/>
              </a:ext>
            </a:extLst>
          </p:cNvPr>
          <p:cNvSpPr>
            <a:spLocks noGrp="1"/>
          </p:cNvSpPr>
          <p:nvPr>
            <p:ph idx="1"/>
          </p:nvPr>
        </p:nvSpPr>
        <p:spPr>
          <a:xfrm>
            <a:off x="512957" y="2331896"/>
            <a:ext cx="6846241" cy="4369987"/>
          </a:xfrm>
        </p:spPr>
        <p:txBody>
          <a:bodyPr>
            <a:normAutofit fontScale="92500"/>
          </a:bodyPr>
          <a:lstStyle/>
          <a:p>
            <a:pPr>
              <a:spcBef>
                <a:spcPts val="600"/>
              </a:spcBef>
              <a:spcAft>
                <a:spcPts val="1800"/>
              </a:spcAft>
            </a:pPr>
            <a:r>
              <a:rPr lang="en-US" sz="3000" b="1" dirty="0"/>
              <a:t>Genetics: </a:t>
            </a:r>
            <a:r>
              <a:rPr lang="en-US" sz="2600" dirty="0"/>
              <a:t>People with alcohol, drug, or gambling problems or addictions in their family are more likely to have a problem with the same thing.</a:t>
            </a:r>
          </a:p>
          <a:p>
            <a:r>
              <a:rPr lang="en-US" sz="3000" b="1" dirty="0"/>
              <a:t>Age: </a:t>
            </a:r>
            <a:r>
              <a:rPr lang="en-US" sz="2600" dirty="0"/>
              <a:t>The Top-Down Control Network develops later for teenagers and young adults. </a:t>
            </a:r>
          </a:p>
          <a:p>
            <a:pPr lvl="1"/>
            <a:r>
              <a:rPr lang="en-US" sz="2200" dirty="0"/>
              <a:t>Difficulty controlling impulses.</a:t>
            </a:r>
          </a:p>
          <a:p>
            <a:pPr lvl="1">
              <a:spcAft>
                <a:spcPts val="1800"/>
              </a:spcAft>
            </a:pPr>
            <a:r>
              <a:rPr lang="en-US" sz="2200" dirty="0"/>
              <a:t>Your brain may not develop properly.</a:t>
            </a:r>
          </a:p>
          <a:p>
            <a:pPr>
              <a:spcAft>
                <a:spcPts val="1800"/>
              </a:spcAft>
            </a:pPr>
            <a:r>
              <a:rPr lang="en-US" sz="3000" b="1" dirty="0"/>
              <a:t>Mental Health: </a:t>
            </a:r>
            <a:r>
              <a:rPr lang="en-US" sz="2600" dirty="0"/>
              <a:t>Having a mental health condition, such as depression.</a:t>
            </a:r>
          </a:p>
          <a:p>
            <a:pPr marL="0" indent="0">
              <a:buNone/>
            </a:pPr>
            <a:endParaRPr lang="en-US" sz="2600" dirty="0"/>
          </a:p>
        </p:txBody>
      </p:sp>
      <p:sp>
        <p:nvSpPr>
          <p:cNvPr id="2" name="Title 1">
            <a:extLst>
              <a:ext uri="{FF2B5EF4-FFF2-40B4-BE49-F238E27FC236}">
                <a16:creationId xmlns:a16="http://schemas.microsoft.com/office/drawing/2014/main" id="{4918B025-A993-4464-AA84-14CEFCC07B78}"/>
              </a:ext>
            </a:extLst>
          </p:cNvPr>
          <p:cNvSpPr>
            <a:spLocks noGrp="1"/>
          </p:cNvSpPr>
          <p:nvPr>
            <p:ph type="title"/>
          </p:nvPr>
        </p:nvSpPr>
        <p:spPr>
          <a:xfrm>
            <a:off x="358697" y="328089"/>
            <a:ext cx="9894775" cy="1325563"/>
          </a:xfrm>
        </p:spPr>
        <p:txBody>
          <a:bodyPr>
            <a:normAutofit/>
          </a:bodyPr>
          <a:lstStyle/>
          <a:p>
            <a:r>
              <a:rPr lang="en-US" b="1" dirty="0"/>
              <a:t>Risk Factors for Alcohol, Drugs, and Gambling Problems</a:t>
            </a:r>
          </a:p>
        </p:txBody>
      </p:sp>
      <p:sp>
        <p:nvSpPr>
          <p:cNvPr id="10" name="TextBox 9">
            <a:extLst>
              <a:ext uri="{FF2B5EF4-FFF2-40B4-BE49-F238E27FC236}">
                <a16:creationId xmlns:a16="http://schemas.microsoft.com/office/drawing/2014/main" id="{BA146FA1-31BB-4D33-9263-2121385E45F3}"/>
              </a:ext>
            </a:extLst>
          </p:cNvPr>
          <p:cNvSpPr txBox="1"/>
          <p:nvPr/>
        </p:nvSpPr>
        <p:spPr>
          <a:xfrm>
            <a:off x="4790402" y="990870"/>
            <a:ext cx="45719" cy="276999"/>
          </a:xfrm>
          <a:prstGeom prst="rect">
            <a:avLst/>
          </a:prstGeom>
          <a:noFill/>
        </p:spPr>
        <p:txBody>
          <a:bodyPr wrap="square" rtlCol="0">
            <a:spAutoFit/>
          </a:bodyPr>
          <a:lstStyle/>
          <a:p>
            <a:r>
              <a:rPr lang="en-US" sz="1200" dirty="0"/>
              <a:t>4</a:t>
            </a:r>
          </a:p>
        </p:txBody>
      </p:sp>
    </p:spTree>
    <p:extLst>
      <p:ext uri="{BB962C8B-B14F-4D97-AF65-F5344CB8AC3E}">
        <p14:creationId xmlns:p14="http://schemas.microsoft.com/office/powerpoint/2010/main" val="315532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0F0A731-953C-4E9D-BC86-C8F28ED7C3B7}"/>
              </a:ext>
            </a:extLst>
          </p:cNvPr>
          <p:cNvGrpSpPr/>
          <p:nvPr/>
        </p:nvGrpSpPr>
        <p:grpSpPr>
          <a:xfrm>
            <a:off x="9267825" y="0"/>
            <a:ext cx="2924175" cy="2762250"/>
            <a:chOff x="9275316" y="-8978"/>
            <a:chExt cx="2924175" cy="2762250"/>
          </a:xfrm>
        </p:grpSpPr>
        <p:pic>
          <p:nvPicPr>
            <p:cNvPr id="8" name="Picture 7">
              <a:extLst>
                <a:ext uri="{FF2B5EF4-FFF2-40B4-BE49-F238E27FC236}">
                  <a16:creationId xmlns:a16="http://schemas.microsoft.com/office/drawing/2014/main" id="{13BECF40-4EB9-4FB5-AA9F-56B97268BFB9}"/>
                </a:ext>
              </a:extLst>
            </p:cNvPr>
            <p:cNvPicPr>
              <a:picLocks noChangeAspect="1"/>
            </p:cNvPicPr>
            <p:nvPr/>
          </p:nvPicPr>
          <p:blipFill>
            <a:blip r:embed="rId3"/>
            <a:stretch>
              <a:fillRect/>
            </a:stretch>
          </p:blipFill>
          <p:spPr>
            <a:xfrm>
              <a:off x="9275316" y="-8978"/>
              <a:ext cx="2924175" cy="2762250"/>
            </a:xfrm>
            <a:prstGeom prst="rect">
              <a:avLst/>
            </a:prstGeom>
          </p:spPr>
        </p:pic>
        <p:sp>
          <p:nvSpPr>
            <p:cNvPr id="9" name="TextBox 8">
              <a:extLst>
                <a:ext uri="{FF2B5EF4-FFF2-40B4-BE49-F238E27FC236}">
                  <a16:creationId xmlns:a16="http://schemas.microsoft.com/office/drawing/2014/main" id="{11625017-1F48-4197-86E3-1DB21C126A65}"/>
                </a:ext>
              </a:extLst>
            </p:cNvPr>
            <p:cNvSpPr txBox="1"/>
            <p:nvPr/>
          </p:nvSpPr>
          <p:spPr>
            <a:xfrm>
              <a:off x="10746464" y="-8978"/>
              <a:ext cx="1288444" cy="523220"/>
            </a:xfrm>
            <a:prstGeom prst="rect">
              <a:avLst/>
            </a:prstGeom>
            <a:noFill/>
          </p:spPr>
          <p:txBody>
            <a:bodyPr wrap="square" rtlCol="0">
              <a:spAutoFit/>
            </a:bodyPr>
            <a:lstStyle/>
            <a:p>
              <a:pPr algn="r"/>
              <a:r>
                <a:rPr lang="en-US" sz="1400" b="1" dirty="0"/>
                <a:t>Addictions &amp; the Brain</a:t>
              </a:r>
            </a:p>
          </p:txBody>
        </p:sp>
      </p:grpSp>
      <p:sp>
        <p:nvSpPr>
          <p:cNvPr id="6" name="TextBox 5">
            <a:extLst>
              <a:ext uri="{FF2B5EF4-FFF2-40B4-BE49-F238E27FC236}">
                <a16:creationId xmlns:a16="http://schemas.microsoft.com/office/drawing/2014/main" id="{52CA17C3-AA96-45A8-B55E-255CA6686114}"/>
              </a:ext>
            </a:extLst>
          </p:cNvPr>
          <p:cNvSpPr txBox="1"/>
          <p:nvPr/>
        </p:nvSpPr>
        <p:spPr>
          <a:xfrm>
            <a:off x="11702143" y="1245133"/>
            <a:ext cx="380127" cy="307777"/>
          </a:xfrm>
          <a:prstGeom prst="rect">
            <a:avLst/>
          </a:prstGeom>
          <a:noFill/>
        </p:spPr>
        <p:txBody>
          <a:bodyPr wrap="square" rtlCol="0">
            <a:spAutoFit/>
          </a:bodyPr>
          <a:lstStyle/>
          <a:p>
            <a:r>
              <a:rPr lang="en-US" sz="1400" b="1" dirty="0"/>
              <a:t>14</a:t>
            </a:r>
          </a:p>
        </p:txBody>
      </p:sp>
      <p:sp>
        <p:nvSpPr>
          <p:cNvPr id="3" name="Content Placeholder 2">
            <a:extLst>
              <a:ext uri="{FF2B5EF4-FFF2-40B4-BE49-F238E27FC236}">
                <a16:creationId xmlns:a16="http://schemas.microsoft.com/office/drawing/2014/main" id="{41C9DC77-4CAA-4CD1-93EB-4D5B78CE9BC1}"/>
              </a:ext>
            </a:extLst>
          </p:cNvPr>
          <p:cNvSpPr>
            <a:spLocks noGrp="1"/>
          </p:cNvSpPr>
          <p:nvPr>
            <p:ph idx="1"/>
          </p:nvPr>
        </p:nvSpPr>
        <p:spPr>
          <a:xfrm>
            <a:off x="512957" y="2331895"/>
            <a:ext cx="6846241" cy="3889611"/>
          </a:xfrm>
        </p:spPr>
        <p:txBody>
          <a:bodyPr>
            <a:normAutofit fontScale="92500" lnSpcReduction="10000"/>
          </a:bodyPr>
          <a:lstStyle/>
          <a:p>
            <a:r>
              <a:rPr lang="en-US" sz="3000" b="1" dirty="0"/>
              <a:t>Environment: </a:t>
            </a:r>
          </a:p>
          <a:p>
            <a:pPr lvl="1"/>
            <a:r>
              <a:rPr lang="en-US" b="1" dirty="0"/>
              <a:t>Access: </a:t>
            </a:r>
            <a:r>
              <a:rPr lang="en-US" dirty="0"/>
              <a:t>Having access to gambling, alcohol, and drugs.</a:t>
            </a:r>
          </a:p>
          <a:p>
            <a:pPr lvl="1">
              <a:spcAft>
                <a:spcPts val="1800"/>
              </a:spcAft>
            </a:pPr>
            <a:r>
              <a:rPr lang="en-US" b="1" dirty="0"/>
              <a:t>Friends:</a:t>
            </a:r>
            <a:r>
              <a:rPr lang="en-US" dirty="0"/>
              <a:t> Having friends who do it.</a:t>
            </a:r>
          </a:p>
          <a:p>
            <a:pPr>
              <a:spcAft>
                <a:spcPts val="1800"/>
              </a:spcAft>
            </a:pPr>
            <a:r>
              <a:rPr lang="en-US" sz="3000" b="1" dirty="0"/>
              <a:t>Other Addictions: </a:t>
            </a:r>
            <a:r>
              <a:rPr lang="en-US" sz="2600" dirty="0"/>
              <a:t>When someone experiences an addiction, it is common for them to struggle with other addictions at the same time. </a:t>
            </a:r>
            <a:r>
              <a:rPr lang="en-US" sz="2600" baseline="30000" dirty="0"/>
              <a:t>3,4</a:t>
            </a:r>
            <a:endParaRPr lang="en-US" sz="2600" b="1" dirty="0"/>
          </a:p>
          <a:p>
            <a:pPr>
              <a:spcAft>
                <a:spcPts val="1800"/>
              </a:spcAft>
            </a:pPr>
            <a:r>
              <a:rPr lang="en-US" sz="3000" b="1" dirty="0"/>
              <a:t>Stress:</a:t>
            </a:r>
            <a:r>
              <a:rPr lang="en-US" sz="3000" dirty="0"/>
              <a:t> </a:t>
            </a:r>
            <a:r>
              <a:rPr lang="en-US" sz="2600" dirty="0"/>
              <a:t>Trying to escape from stressful times in life or traumatic situations.</a:t>
            </a:r>
            <a:endParaRPr lang="en-US" sz="2600" b="1" dirty="0"/>
          </a:p>
        </p:txBody>
      </p:sp>
      <p:pic>
        <p:nvPicPr>
          <p:cNvPr id="11" name="Picture 10">
            <a:extLst>
              <a:ext uri="{FF2B5EF4-FFF2-40B4-BE49-F238E27FC236}">
                <a16:creationId xmlns:a16="http://schemas.microsoft.com/office/drawing/2014/main" id="{3E9CF80A-0466-4765-B05A-1051701C053C}"/>
              </a:ext>
            </a:extLst>
          </p:cNvPr>
          <p:cNvPicPr>
            <a:picLocks noChangeAspect="1"/>
          </p:cNvPicPr>
          <p:nvPr/>
        </p:nvPicPr>
        <p:blipFill>
          <a:blip r:embed="rId4"/>
          <a:stretch>
            <a:fillRect/>
          </a:stretch>
        </p:blipFill>
        <p:spPr>
          <a:xfrm>
            <a:off x="7400662" y="1981740"/>
            <a:ext cx="4449358" cy="4239766"/>
          </a:xfrm>
          <a:prstGeom prst="rect">
            <a:avLst/>
          </a:prstGeom>
        </p:spPr>
      </p:pic>
      <p:sp>
        <p:nvSpPr>
          <p:cNvPr id="13" name="Title 1">
            <a:extLst>
              <a:ext uri="{FF2B5EF4-FFF2-40B4-BE49-F238E27FC236}">
                <a16:creationId xmlns:a16="http://schemas.microsoft.com/office/drawing/2014/main" id="{B279FA18-2125-4E35-A3E4-4D21B56B726A}"/>
              </a:ext>
            </a:extLst>
          </p:cNvPr>
          <p:cNvSpPr>
            <a:spLocks noGrp="1"/>
          </p:cNvSpPr>
          <p:nvPr>
            <p:ph type="title"/>
          </p:nvPr>
        </p:nvSpPr>
        <p:spPr>
          <a:xfrm>
            <a:off x="358697" y="328089"/>
            <a:ext cx="9894775" cy="1325563"/>
          </a:xfrm>
        </p:spPr>
        <p:txBody>
          <a:bodyPr>
            <a:normAutofit/>
          </a:bodyPr>
          <a:lstStyle/>
          <a:p>
            <a:r>
              <a:rPr lang="en-US" b="1" dirty="0"/>
              <a:t>Risk Factors for Alcohol, Drugs, and Gambling Problems</a:t>
            </a:r>
          </a:p>
        </p:txBody>
      </p:sp>
      <p:sp>
        <p:nvSpPr>
          <p:cNvPr id="14" name="TextBox 13">
            <a:extLst>
              <a:ext uri="{FF2B5EF4-FFF2-40B4-BE49-F238E27FC236}">
                <a16:creationId xmlns:a16="http://schemas.microsoft.com/office/drawing/2014/main" id="{4401B989-B1A2-4E22-A1AC-3CE4159CD4E7}"/>
              </a:ext>
            </a:extLst>
          </p:cNvPr>
          <p:cNvSpPr txBox="1"/>
          <p:nvPr/>
        </p:nvSpPr>
        <p:spPr>
          <a:xfrm>
            <a:off x="4790402" y="990870"/>
            <a:ext cx="45719" cy="276999"/>
          </a:xfrm>
          <a:prstGeom prst="rect">
            <a:avLst/>
          </a:prstGeom>
          <a:noFill/>
        </p:spPr>
        <p:txBody>
          <a:bodyPr wrap="square" rtlCol="0">
            <a:spAutoFit/>
          </a:bodyPr>
          <a:lstStyle/>
          <a:p>
            <a:r>
              <a:rPr lang="en-US" sz="1200" dirty="0"/>
              <a:t>4</a:t>
            </a:r>
          </a:p>
        </p:txBody>
      </p:sp>
    </p:spTree>
    <p:extLst>
      <p:ext uri="{BB962C8B-B14F-4D97-AF65-F5344CB8AC3E}">
        <p14:creationId xmlns:p14="http://schemas.microsoft.com/office/powerpoint/2010/main" val="302367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down)">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FE6CB-66A4-4961-A4A1-C9357816F479}"/>
              </a:ext>
            </a:extLst>
          </p:cNvPr>
          <p:cNvSpPr>
            <a:spLocks noGrp="1"/>
          </p:cNvSpPr>
          <p:nvPr>
            <p:ph type="title"/>
          </p:nvPr>
        </p:nvSpPr>
        <p:spPr>
          <a:xfrm>
            <a:off x="838200" y="205677"/>
            <a:ext cx="10515600" cy="950719"/>
          </a:xfrm>
        </p:spPr>
        <p:txBody>
          <a:bodyPr/>
          <a:lstStyle/>
          <a:p>
            <a:pPr algn="ctr"/>
            <a:r>
              <a:rPr lang="en-US" b="1" dirty="0"/>
              <a:t>Gambling Facts</a:t>
            </a:r>
          </a:p>
        </p:txBody>
      </p:sp>
      <p:pic>
        <p:nvPicPr>
          <p:cNvPr id="5" name="Picture 4">
            <a:extLst>
              <a:ext uri="{FF2B5EF4-FFF2-40B4-BE49-F238E27FC236}">
                <a16:creationId xmlns:a16="http://schemas.microsoft.com/office/drawing/2014/main" id="{CD611182-6C54-4CDC-9F3B-9CD5C0B26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1325299"/>
            <a:ext cx="5029200" cy="5029200"/>
          </a:xfrm>
          <a:prstGeom prst="rect">
            <a:avLst/>
          </a:prstGeom>
        </p:spPr>
      </p:pic>
      <p:pic>
        <p:nvPicPr>
          <p:cNvPr id="4" name="Picture 3">
            <a:extLst>
              <a:ext uri="{FF2B5EF4-FFF2-40B4-BE49-F238E27FC236}">
                <a16:creationId xmlns:a16="http://schemas.microsoft.com/office/drawing/2014/main" id="{22076956-080A-4A73-9A32-4B39DF014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9172" y="5988777"/>
            <a:ext cx="1603766" cy="618788"/>
          </a:xfrm>
          <a:prstGeom prst="rect">
            <a:avLst/>
          </a:prstGeom>
        </p:spPr>
      </p:pic>
      <p:sp>
        <p:nvSpPr>
          <p:cNvPr id="6" name="TextBox 5">
            <a:extLst>
              <a:ext uri="{FF2B5EF4-FFF2-40B4-BE49-F238E27FC236}">
                <a16:creationId xmlns:a16="http://schemas.microsoft.com/office/drawing/2014/main" id="{E564484D-983E-4A27-9CBF-C42CE0C379C8}"/>
              </a:ext>
            </a:extLst>
          </p:cNvPr>
          <p:cNvSpPr txBox="1"/>
          <p:nvPr/>
        </p:nvSpPr>
        <p:spPr>
          <a:xfrm>
            <a:off x="10393202" y="5742556"/>
            <a:ext cx="817853" cy="246221"/>
          </a:xfrm>
          <a:prstGeom prst="rect">
            <a:avLst/>
          </a:prstGeom>
          <a:noFill/>
        </p:spPr>
        <p:txBody>
          <a:bodyPr wrap="none" rtlCol="0">
            <a:spAutoFit/>
          </a:bodyPr>
          <a:lstStyle/>
          <a:p>
            <a:r>
              <a:rPr lang="en-US" sz="1000" dirty="0"/>
              <a:t>Prepared by</a:t>
            </a:r>
          </a:p>
        </p:txBody>
      </p:sp>
      <p:sp>
        <p:nvSpPr>
          <p:cNvPr id="7" name="Rectangle 6">
            <a:extLst>
              <a:ext uri="{FF2B5EF4-FFF2-40B4-BE49-F238E27FC236}">
                <a16:creationId xmlns:a16="http://schemas.microsoft.com/office/drawing/2014/main" id="{D9E5F4F2-79B9-40C3-A582-5967FD57F62B}"/>
              </a:ext>
            </a:extLst>
          </p:cNvPr>
          <p:cNvSpPr/>
          <p:nvPr/>
        </p:nvSpPr>
        <p:spPr>
          <a:xfrm>
            <a:off x="10324130" y="6597765"/>
            <a:ext cx="1822935" cy="215444"/>
          </a:xfrm>
          <a:prstGeom prst="rect">
            <a:avLst/>
          </a:prstGeom>
        </p:spPr>
        <p:txBody>
          <a:bodyPr wrap="none">
            <a:spAutoFit/>
          </a:bodyPr>
          <a:lstStyle/>
          <a:p>
            <a:r>
              <a:rPr lang="en-US" sz="800" dirty="0"/>
              <a:t>Problem Gambling Prevention Program</a:t>
            </a:r>
          </a:p>
        </p:txBody>
      </p:sp>
    </p:spTree>
    <p:extLst>
      <p:ext uri="{BB962C8B-B14F-4D97-AF65-F5344CB8AC3E}">
        <p14:creationId xmlns:p14="http://schemas.microsoft.com/office/powerpoint/2010/main" val="161553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8AD5A-7E7B-472E-9255-38E910BE67B2}"/>
              </a:ext>
            </a:extLst>
          </p:cNvPr>
          <p:cNvSpPr>
            <a:spLocks noGrp="1"/>
          </p:cNvSpPr>
          <p:nvPr>
            <p:ph type="title"/>
          </p:nvPr>
        </p:nvSpPr>
        <p:spPr/>
        <p:txBody>
          <a:bodyPr/>
          <a:lstStyle/>
          <a:p>
            <a:r>
              <a:rPr lang="en-US" dirty="0"/>
              <a:t>History of Gambling in Oregon</a:t>
            </a:r>
          </a:p>
        </p:txBody>
      </p:sp>
      <p:sp>
        <p:nvSpPr>
          <p:cNvPr id="4" name="Content Placeholder 2">
            <a:extLst>
              <a:ext uri="{FF2B5EF4-FFF2-40B4-BE49-F238E27FC236}">
                <a16:creationId xmlns:a16="http://schemas.microsoft.com/office/drawing/2014/main" id="{4E8A3B73-1718-48DE-AC47-834BA49CC669}"/>
              </a:ext>
            </a:extLst>
          </p:cNvPr>
          <p:cNvSpPr>
            <a:spLocks noGrp="1"/>
          </p:cNvSpPr>
          <p:nvPr>
            <p:ph idx="1"/>
          </p:nvPr>
        </p:nvSpPr>
        <p:spPr>
          <a:xfrm>
            <a:off x="389313" y="1842251"/>
            <a:ext cx="8239298" cy="4351338"/>
          </a:xfrm>
        </p:spPr>
        <p:txBody>
          <a:bodyPr/>
          <a:lstStyle/>
          <a:p>
            <a:r>
              <a:rPr lang="en-US" sz="2400" dirty="0"/>
              <a:t>1933: Gambling on dog and horse races legalized nationally</a:t>
            </a:r>
          </a:p>
          <a:p>
            <a:r>
              <a:rPr lang="en-US" sz="2400" dirty="0"/>
              <a:t>1984: Oregon Lottery ratified into Oregon Constitution</a:t>
            </a:r>
          </a:p>
          <a:p>
            <a:r>
              <a:rPr lang="en-US" sz="2400" dirty="0"/>
              <a:t>1988: Indian Gambling Regulatory Act authorizes tribal casinos</a:t>
            </a:r>
          </a:p>
          <a:p>
            <a:r>
              <a:rPr lang="en-US" sz="2400" dirty="0"/>
              <a:t>1992: Video Lottery introduced &amp; problem gambling treatment programs begin</a:t>
            </a:r>
          </a:p>
          <a:p>
            <a:r>
              <a:rPr lang="en-US" sz="2400" dirty="0"/>
              <a:t>2005: Problem gambling prevention programs begin</a:t>
            </a:r>
          </a:p>
          <a:p>
            <a:r>
              <a:rPr lang="en-US" sz="2400" dirty="0"/>
              <a:t>2014: </a:t>
            </a:r>
            <a:r>
              <a:rPr lang="en-US" sz="2400" dirty="0">
                <a:hlinkClick r:id="rId3"/>
              </a:rPr>
              <a:t>www.OPGR.org</a:t>
            </a:r>
            <a:r>
              <a:rPr lang="en-US" sz="2400" dirty="0"/>
              <a:t> website launched </a:t>
            </a:r>
          </a:p>
          <a:p>
            <a:r>
              <a:rPr lang="en-US" sz="2400" dirty="0"/>
              <a:t>2019: Sports betting becomes available on mobile devices</a:t>
            </a:r>
          </a:p>
        </p:txBody>
      </p:sp>
      <p:pic>
        <p:nvPicPr>
          <p:cNvPr id="8" name="Picture 7">
            <a:extLst>
              <a:ext uri="{FF2B5EF4-FFF2-40B4-BE49-F238E27FC236}">
                <a16:creationId xmlns:a16="http://schemas.microsoft.com/office/drawing/2014/main" id="{5FED4E7B-0B1C-4FA6-B0A6-AF1878005D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3011" y="4447310"/>
            <a:ext cx="1438988" cy="1862768"/>
          </a:xfrm>
          <a:prstGeom prst="rect">
            <a:avLst/>
          </a:prstGeom>
        </p:spPr>
      </p:pic>
      <p:pic>
        <p:nvPicPr>
          <p:cNvPr id="7" name="Picture 6">
            <a:extLst>
              <a:ext uri="{FF2B5EF4-FFF2-40B4-BE49-F238E27FC236}">
                <a16:creationId xmlns:a16="http://schemas.microsoft.com/office/drawing/2014/main" id="{D972E5CA-2B7C-4BFD-847C-F0CB83C3E9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9315019" y="3276979"/>
            <a:ext cx="2203279" cy="970964"/>
          </a:xfrm>
          <a:prstGeom prst="rect">
            <a:avLst/>
          </a:prstGeom>
        </p:spPr>
      </p:pic>
      <p:pic>
        <p:nvPicPr>
          <p:cNvPr id="10" name="Picture 9">
            <a:extLst>
              <a:ext uri="{FF2B5EF4-FFF2-40B4-BE49-F238E27FC236}">
                <a16:creationId xmlns:a16="http://schemas.microsoft.com/office/drawing/2014/main" id="{6980810D-8D94-40CE-A6FD-E7F0D7C21CE8}"/>
              </a:ext>
            </a:extLst>
          </p:cNvPr>
          <p:cNvPicPr>
            <a:picLocks noChangeAspect="1"/>
          </p:cNvPicPr>
          <p:nvPr/>
        </p:nvPicPr>
        <p:blipFill>
          <a:blip r:embed="rId6"/>
          <a:stretch>
            <a:fillRect/>
          </a:stretch>
        </p:blipFill>
        <p:spPr>
          <a:xfrm>
            <a:off x="9353550" y="0"/>
            <a:ext cx="2838450" cy="2847975"/>
          </a:xfrm>
          <a:prstGeom prst="rect">
            <a:avLst/>
          </a:prstGeom>
        </p:spPr>
      </p:pic>
      <p:sp>
        <p:nvSpPr>
          <p:cNvPr id="6" name="Rectangle 5">
            <a:extLst>
              <a:ext uri="{FF2B5EF4-FFF2-40B4-BE49-F238E27FC236}">
                <a16:creationId xmlns:a16="http://schemas.microsoft.com/office/drawing/2014/main" id="{400F3439-2AD7-477B-996F-9892E668F3C4}"/>
              </a:ext>
            </a:extLst>
          </p:cNvPr>
          <p:cNvSpPr/>
          <p:nvPr/>
        </p:nvSpPr>
        <p:spPr>
          <a:xfrm>
            <a:off x="10815177" y="11470"/>
            <a:ext cx="1314655" cy="307777"/>
          </a:xfrm>
          <a:prstGeom prst="rect">
            <a:avLst/>
          </a:prstGeom>
        </p:spPr>
        <p:txBody>
          <a:bodyPr wrap="none">
            <a:spAutoFit/>
          </a:bodyPr>
          <a:lstStyle/>
          <a:p>
            <a:pPr algn="r"/>
            <a:r>
              <a:rPr lang="en-US" sz="1400" b="1" dirty="0"/>
              <a:t>Gambling Facts</a:t>
            </a:r>
          </a:p>
        </p:txBody>
      </p:sp>
      <p:pic>
        <p:nvPicPr>
          <p:cNvPr id="3" name="Picture 2">
            <a:extLst>
              <a:ext uri="{FF2B5EF4-FFF2-40B4-BE49-F238E27FC236}">
                <a16:creationId xmlns:a16="http://schemas.microsoft.com/office/drawing/2014/main" id="{C2A95338-B545-4AD4-9FA7-84EA5CFF8811}"/>
              </a:ext>
            </a:extLst>
          </p:cNvPr>
          <p:cNvPicPr>
            <a:picLocks noChangeAspect="1"/>
          </p:cNvPicPr>
          <p:nvPr/>
        </p:nvPicPr>
        <p:blipFill>
          <a:blip r:embed="rId7"/>
          <a:stretch>
            <a:fillRect/>
          </a:stretch>
        </p:blipFill>
        <p:spPr>
          <a:xfrm>
            <a:off x="8750301" y="1432371"/>
            <a:ext cx="1436196" cy="1540557"/>
          </a:xfrm>
          <a:prstGeom prst="rect">
            <a:avLst/>
          </a:prstGeom>
        </p:spPr>
      </p:pic>
    </p:spTree>
    <p:extLst>
      <p:ext uri="{BB962C8B-B14F-4D97-AF65-F5344CB8AC3E}">
        <p14:creationId xmlns:p14="http://schemas.microsoft.com/office/powerpoint/2010/main" val="3068019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493C3-77CB-41C1-8313-6CC1FE695E18}"/>
              </a:ext>
            </a:extLst>
          </p:cNvPr>
          <p:cNvSpPr>
            <a:spLocks noGrp="1"/>
          </p:cNvSpPr>
          <p:nvPr>
            <p:ph type="title"/>
          </p:nvPr>
        </p:nvSpPr>
        <p:spPr>
          <a:xfrm>
            <a:off x="838200" y="365125"/>
            <a:ext cx="10515600" cy="841375"/>
          </a:xfrm>
        </p:spPr>
        <p:txBody>
          <a:bodyPr/>
          <a:lstStyle/>
          <a:p>
            <a:r>
              <a:rPr lang="en-US" dirty="0"/>
              <a:t>Definitions: </a:t>
            </a:r>
          </a:p>
        </p:txBody>
      </p:sp>
      <p:sp>
        <p:nvSpPr>
          <p:cNvPr id="3" name="Content Placeholder 2">
            <a:extLst>
              <a:ext uri="{FF2B5EF4-FFF2-40B4-BE49-F238E27FC236}">
                <a16:creationId xmlns:a16="http://schemas.microsoft.com/office/drawing/2014/main" id="{76B3F7A9-9978-48A3-8ED4-473055115195}"/>
              </a:ext>
            </a:extLst>
          </p:cNvPr>
          <p:cNvSpPr>
            <a:spLocks noGrp="1"/>
          </p:cNvSpPr>
          <p:nvPr>
            <p:ph idx="1"/>
          </p:nvPr>
        </p:nvSpPr>
        <p:spPr>
          <a:xfrm>
            <a:off x="422031" y="1305860"/>
            <a:ext cx="11236569" cy="5096434"/>
          </a:xfrm>
        </p:spPr>
        <p:txBody>
          <a:bodyPr>
            <a:normAutofit/>
          </a:bodyPr>
          <a:lstStyle/>
          <a:p>
            <a:pPr marL="0" lvl="0" indent="0" defTabSz="1422400">
              <a:spcBef>
                <a:spcPct val="0"/>
              </a:spcBef>
              <a:spcAft>
                <a:spcPct val="35000"/>
              </a:spcAft>
              <a:buNone/>
            </a:pPr>
            <a:r>
              <a:rPr lang="en-US" sz="4000" b="1" dirty="0"/>
              <a:t>Behavioral Addiction</a:t>
            </a:r>
            <a:r>
              <a:rPr lang="en-US" b="1" dirty="0"/>
              <a:t> (or Disorder)</a:t>
            </a:r>
            <a:r>
              <a:rPr lang="en-US" sz="4000" b="1" dirty="0"/>
              <a:t>: </a:t>
            </a:r>
            <a:r>
              <a:rPr lang="en-US" dirty="0"/>
              <a:t>Similar to drug addiction except that the individual is not addicted to a substance, but the behavior or the feeling brought about by the relevant action.</a:t>
            </a:r>
            <a:r>
              <a:rPr lang="en-US" baseline="30000" dirty="0"/>
              <a:t>1</a:t>
            </a:r>
            <a:endParaRPr lang="en-US" sz="4000" b="1" dirty="0"/>
          </a:p>
          <a:p>
            <a:pPr marL="0" lvl="0" indent="0" defTabSz="1422400">
              <a:spcBef>
                <a:spcPct val="0"/>
              </a:spcBef>
              <a:spcAft>
                <a:spcPct val="35000"/>
              </a:spcAft>
              <a:buNone/>
            </a:pPr>
            <a:r>
              <a:rPr lang="en-US" sz="4000" b="1" dirty="0"/>
              <a:t>Gambling: </a:t>
            </a:r>
            <a:r>
              <a:rPr lang="en-US" dirty="0"/>
              <a:t>Risking money or something of material value on an event with an uncertain outcome with the hope of winning something of even greater value.</a:t>
            </a:r>
            <a:r>
              <a:rPr lang="en-US" baseline="30000" dirty="0"/>
              <a:t>2</a:t>
            </a:r>
            <a:endParaRPr lang="en-US" dirty="0"/>
          </a:p>
          <a:p>
            <a:pPr marL="0" lvl="0" indent="0" defTabSz="1422400">
              <a:spcBef>
                <a:spcPct val="0"/>
              </a:spcBef>
              <a:spcAft>
                <a:spcPct val="35000"/>
              </a:spcAft>
              <a:buNone/>
            </a:pPr>
            <a:r>
              <a:rPr lang="en-US" sz="4000" b="1" dirty="0"/>
              <a:t>Problem Gambling: </a:t>
            </a:r>
            <a:r>
              <a:rPr lang="en-US" dirty="0"/>
              <a:t>Gambling despite negative personal, social, or financial consequences.</a:t>
            </a:r>
            <a:r>
              <a:rPr lang="en-US" baseline="30000" dirty="0"/>
              <a:t>2</a:t>
            </a:r>
            <a:endParaRPr lang="en-US" dirty="0"/>
          </a:p>
          <a:p>
            <a:pPr marL="0" lvl="0" indent="0" defTabSz="1422400">
              <a:spcBef>
                <a:spcPct val="0"/>
              </a:spcBef>
              <a:spcAft>
                <a:spcPct val="35000"/>
              </a:spcAft>
              <a:buNone/>
            </a:pPr>
            <a:r>
              <a:rPr lang="en-US" sz="4000" b="1" dirty="0"/>
              <a:t>Disordered Gambling: </a:t>
            </a:r>
            <a:r>
              <a:rPr lang="en-US" dirty="0"/>
              <a:t>Moderate to severe problem gambling, where 4 or more signs of problem are identified by a medical professional. </a:t>
            </a:r>
          </a:p>
        </p:txBody>
      </p:sp>
    </p:spTree>
    <p:extLst>
      <p:ext uri="{BB962C8B-B14F-4D97-AF65-F5344CB8AC3E}">
        <p14:creationId xmlns:p14="http://schemas.microsoft.com/office/powerpoint/2010/main" val="3116712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529D31-8C92-49E6-9FE3-A0591DA65CF9}"/>
              </a:ext>
            </a:extLst>
          </p:cNvPr>
          <p:cNvPicPr>
            <a:picLocks noChangeAspect="1"/>
          </p:cNvPicPr>
          <p:nvPr/>
        </p:nvPicPr>
        <p:blipFill>
          <a:blip r:embed="rId3"/>
          <a:stretch>
            <a:fillRect/>
          </a:stretch>
        </p:blipFill>
        <p:spPr>
          <a:xfrm>
            <a:off x="9353550" y="0"/>
            <a:ext cx="2838450" cy="2847975"/>
          </a:xfrm>
          <a:prstGeom prst="rect">
            <a:avLst/>
          </a:prstGeom>
        </p:spPr>
      </p:pic>
      <p:sp>
        <p:nvSpPr>
          <p:cNvPr id="2" name="Title 1">
            <a:extLst>
              <a:ext uri="{FF2B5EF4-FFF2-40B4-BE49-F238E27FC236}">
                <a16:creationId xmlns:a16="http://schemas.microsoft.com/office/drawing/2014/main" id="{294493C3-77CB-41C1-8313-6CC1FE695E18}"/>
              </a:ext>
            </a:extLst>
          </p:cNvPr>
          <p:cNvSpPr>
            <a:spLocks noGrp="1"/>
          </p:cNvSpPr>
          <p:nvPr>
            <p:ph type="title"/>
          </p:nvPr>
        </p:nvSpPr>
        <p:spPr>
          <a:xfrm>
            <a:off x="838200" y="334895"/>
            <a:ext cx="10515600" cy="821668"/>
          </a:xfrm>
        </p:spPr>
        <p:txBody>
          <a:bodyPr>
            <a:normAutofit/>
          </a:bodyPr>
          <a:lstStyle/>
          <a:p>
            <a:r>
              <a:rPr lang="en-US" b="1" dirty="0"/>
              <a:t>Gambling isn’t just about money</a:t>
            </a:r>
            <a:endParaRPr lang="en-US" sz="2800" b="1" dirty="0"/>
          </a:p>
        </p:txBody>
      </p:sp>
      <p:sp>
        <p:nvSpPr>
          <p:cNvPr id="3" name="Content Placeholder 2">
            <a:extLst>
              <a:ext uri="{FF2B5EF4-FFF2-40B4-BE49-F238E27FC236}">
                <a16:creationId xmlns:a16="http://schemas.microsoft.com/office/drawing/2014/main" id="{76B3F7A9-9978-48A3-8ED4-473055115195}"/>
              </a:ext>
            </a:extLst>
          </p:cNvPr>
          <p:cNvSpPr>
            <a:spLocks noGrp="1"/>
          </p:cNvSpPr>
          <p:nvPr>
            <p:ph idx="1"/>
          </p:nvPr>
        </p:nvSpPr>
        <p:spPr>
          <a:xfrm>
            <a:off x="838200" y="1660357"/>
            <a:ext cx="10515600" cy="3850225"/>
          </a:xfrm>
        </p:spPr>
        <p:txBody>
          <a:bodyPr>
            <a:normAutofit/>
          </a:bodyPr>
          <a:lstStyle/>
          <a:p>
            <a:pPr marL="0" lvl="0" indent="0" defTabSz="1422400">
              <a:spcBef>
                <a:spcPct val="0"/>
              </a:spcBef>
              <a:spcAft>
                <a:spcPct val="35000"/>
              </a:spcAft>
              <a:buNone/>
            </a:pPr>
            <a:r>
              <a:rPr lang="en-US" sz="4000" b="1" dirty="0"/>
              <a:t>Gambling: </a:t>
            </a:r>
            <a:r>
              <a:rPr lang="en-US" dirty="0"/>
              <a:t>Risking money or something of material value on an event with an uncertain outcome with the hope of winning something of even greater value.</a:t>
            </a:r>
          </a:p>
          <a:p>
            <a:pPr marL="0" lvl="0" indent="0" defTabSz="1422400">
              <a:spcBef>
                <a:spcPct val="0"/>
              </a:spcBef>
              <a:spcAft>
                <a:spcPct val="35000"/>
              </a:spcAft>
              <a:buNone/>
            </a:pPr>
            <a:endParaRPr lang="en-US" dirty="0"/>
          </a:p>
          <a:p>
            <a:pPr marL="0" lvl="0" indent="0" defTabSz="1422400">
              <a:spcBef>
                <a:spcPct val="0"/>
              </a:spcBef>
              <a:buNone/>
            </a:pPr>
            <a:r>
              <a:rPr lang="en-US" sz="4000" b="1" dirty="0"/>
              <a:t>So… Betting a soda on </a:t>
            </a:r>
          </a:p>
          <a:p>
            <a:pPr marL="0" lvl="0" indent="0" defTabSz="1422400">
              <a:spcBef>
                <a:spcPct val="0"/>
              </a:spcBef>
              <a:buNone/>
            </a:pPr>
            <a:r>
              <a:rPr lang="en-US" sz="4000" b="1" dirty="0"/>
              <a:t>a game of basketball is </a:t>
            </a:r>
          </a:p>
          <a:p>
            <a:pPr marL="0" lvl="0" indent="0" defTabSz="1422400">
              <a:spcBef>
                <a:spcPct val="0"/>
              </a:spcBef>
              <a:buNone/>
            </a:pPr>
            <a:r>
              <a:rPr lang="en-US" sz="4000" b="1" dirty="0"/>
              <a:t>considered gambling</a:t>
            </a:r>
            <a:endParaRPr lang="en-US" dirty="0"/>
          </a:p>
          <a:p>
            <a:pPr marL="0" lvl="0" indent="0" defTabSz="1422400">
              <a:spcBef>
                <a:spcPct val="0"/>
              </a:spcBef>
              <a:spcAft>
                <a:spcPct val="35000"/>
              </a:spcAft>
              <a:buNone/>
            </a:pPr>
            <a:endParaRPr lang="en-US" dirty="0"/>
          </a:p>
          <a:p>
            <a:pPr marL="0" lvl="0" indent="0" algn="ctr" defTabSz="1422400">
              <a:spcBef>
                <a:spcPct val="0"/>
              </a:spcBef>
              <a:spcAft>
                <a:spcPct val="35000"/>
              </a:spcAft>
              <a:buNone/>
            </a:pPr>
            <a:endParaRPr lang="en-US" dirty="0"/>
          </a:p>
        </p:txBody>
      </p:sp>
      <p:pic>
        <p:nvPicPr>
          <p:cNvPr id="4" name="Picture 3">
            <a:extLst>
              <a:ext uri="{FF2B5EF4-FFF2-40B4-BE49-F238E27FC236}">
                <a16:creationId xmlns:a16="http://schemas.microsoft.com/office/drawing/2014/main" id="{5CC3F520-DA00-44A2-9710-4F9056470290}"/>
              </a:ext>
            </a:extLst>
          </p:cNvPr>
          <p:cNvPicPr>
            <a:picLocks noChangeAspect="1"/>
          </p:cNvPicPr>
          <p:nvPr/>
        </p:nvPicPr>
        <p:blipFill>
          <a:blip r:embed="rId4"/>
          <a:stretch>
            <a:fillRect/>
          </a:stretch>
        </p:blipFill>
        <p:spPr>
          <a:xfrm>
            <a:off x="6205955" y="3346248"/>
            <a:ext cx="5147845" cy="3334799"/>
          </a:xfrm>
          <a:prstGeom prst="rect">
            <a:avLst/>
          </a:prstGeom>
        </p:spPr>
      </p:pic>
      <p:sp>
        <p:nvSpPr>
          <p:cNvPr id="6" name="TextBox 5">
            <a:extLst>
              <a:ext uri="{FF2B5EF4-FFF2-40B4-BE49-F238E27FC236}">
                <a16:creationId xmlns:a16="http://schemas.microsoft.com/office/drawing/2014/main" id="{EF587D9F-03B3-4630-96FE-F1C0CEB7BE22}"/>
              </a:ext>
            </a:extLst>
          </p:cNvPr>
          <p:cNvSpPr txBox="1"/>
          <p:nvPr/>
        </p:nvSpPr>
        <p:spPr>
          <a:xfrm>
            <a:off x="10647952" y="27118"/>
            <a:ext cx="1507276" cy="307777"/>
          </a:xfrm>
          <a:prstGeom prst="rect">
            <a:avLst/>
          </a:prstGeom>
          <a:noFill/>
        </p:spPr>
        <p:txBody>
          <a:bodyPr wrap="square" rtlCol="0">
            <a:spAutoFit/>
          </a:bodyPr>
          <a:lstStyle/>
          <a:p>
            <a:pPr algn="r"/>
            <a:r>
              <a:rPr lang="en-US" sz="1400" b="1" dirty="0"/>
              <a:t>Gambling Facts</a:t>
            </a:r>
          </a:p>
        </p:txBody>
      </p:sp>
      <p:sp>
        <p:nvSpPr>
          <p:cNvPr id="7" name="TextBox 6">
            <a:extLst>
              <a:ext uri="{FF2B5EF4-FFF2-40B4-BE49-F238E27FC236}">
                <a16:creationId xmlns:a16="http://schemas.microsoft.com/office/drawing/2014/main" id="{6A794506-28DF-4AE6-A7A4-83EF8F37C667}"/>
              </a:ext>
            </a:extLst>
          </p:cNvPr>
          <p:cNvSpPr txBox="1"/>
          <p:nvPr/>
        </p:nvSpPr>
        <p:spPr>
          <a:xfrm>
            <a:off x="11760391" y="1245133"/>
            <a:ext cx="321879" cy="307777"/>
          </a:xfrm>
          <a:prstGeom prst="rect">
            <a:avLst/>
          </a:prstGeom>
          <a:noFill/>
        </p:spPr>
        <p:txBody>
          <a:bodyPr wrap="square" rtlCol="0">
            <a:spAutoFit/>
          </a:bodyPr>
          <a:lstStyle/>
          <a:p>
            <a:r>
              <a:rPr lang="en-US" sz="1400" b="1" dirty="0"/>
              <a:t>1</a:t>
            </a:r>
          </a:p>
        </p:txBody>
      </p:sp>
    </p:spTree>
    <p:extLst>
      <p:ext uri="{BB962C8B-B14F-4D97-AF65-F5344CB8AC3E}">
        <p14:creationId xmlns:p14="http://schemas.microsoft.com/office/powerpoint/2010/main" val="1572748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5C449-D986-4FA3-9C67-1CF96FEDE647}"/>
              </a:ext>
            </a:extLst>
          </p:cNvPr>
          <p:cNvSpPr>
            <a:spLocks noGrp="1"/>
          </p:cNvSpPr>
          <p:nvPr>
            <p:ph type="title"/>
          </p:nvPr>
        </p:nvSpPr>
        <p:spPr>
          <a:xfrm>
            <a:off x="838200" y="71689"/>
            <a:ext cx="10515600" cy="1325563"/>
          </a:xfrm>
        </p:spPr>
        <p:txBody>
          <a:bodyPr/>
          <a:lstStyle/>
          <a:p>
            <a:r>
              <a:rPr lang="en-US" b="1" dirty="0"/>
              <a:t>Gambling is a risky activity.</a:t>
            </a:r>
          </a:p>
        </p:txBody>
      </p:sp>
      <p:sp>
        <p:nvSpPr>
          <p:cNvPr id="3" name="Content Placeholder 2">
            <a:extLst>
              <a:ext uri="{FF2B5EF4-FFF2-40B4-BE49-F238E27FC236}">
                <a16:creationId xmlns:a16="http://schemas.microsoft.com/office/drawing/2014/main" id="{1B1B1B3D-76A4-48B8-AE87-D1BD7E75DD7A}"/>
              </a:ext>
            </a:extLst>
          </p:cNvPr>
          <p:cNvSpPr>
            <a:spLocks noGrp="1"/>
          </p:cNvSpPr>
          <p:nvPr>
            <p:ph idx="1"/>
          </p:nvPr>
        </p:nvSpPr>
        <p:spPr>
          <a:xfrm>
            <a:off x="559468" y="1373188"/>
            <a:ext cx="6557612" cy="4905375"/>
          </a:xfrm>
        </p:spPr>
        <p:txBody>
          <a:bodyPr>
            <a:normAutofit/>
          </a:bodyPr>
          <a:lstStyle/>
          <a:p>
            <a:pPr marL="0" indent="0" algn="ctr">
              <a:buNone/>
            </a:pPr>
            <a:r>
              <a:rPr lang="en-US" sz="4000" u="sng" dirty="0"/>
              <a:t>Oregon Teens:</a:t>
            </a:r>
            <a:endParaRPr lang="en-US" sz="4000" dirty="0"/>
          </a:p>
          <a:p>
            <a:r>
              <a:rPr lang="en-US" dirty="0"/>
              <a:t>Most teenagers don’t gamble </a:t>
            </a:r>
            <a:r>
              <a:rPr lang="en-US" b="1" i="1" dirty="0"/>
              <a:t>regularly</a:t>
            </a:r>
            <a:r>
              <a:rPr lang="en-US" dirty="0"/>
              <a:t>.</a:t>
            </a:r>
          </a:p>
          <a:p>
            <a:r>
              <a:rPr lang="en-US" dirty="0"/>
              <a:t>Teens who do gamble regularly, regardless of if they lose a bunch of money or not, are more likely to experience:</a:t>
            </a:r>
          </a:p>
          <a:p>
            <a:pPr lvl="1"/>
            <a:r>
              <a:rPr lang="en-US" dirty="0"/>
              <a:t>Depression</a:t>
            </a:r>
          </a:p>
          <a:p>
            <a:pPr lvl="1"/>
            <a:r>
              <a:rPr lang="en-US" dirty="0"/>
              <a:t>Suicidal thoughts</a:t>
            </a:r>
          </a:p>
          <a:p>
            <a:pPr lvl="1"/>
            <a:r>
              <a:rPr lang="en-US" dirty="0"/>
              <a:t>Drug and alcohol use</a:t>
            </a:r>
          </a:p>
          <a:p>
            <a:pPr lvl="1"/>
            <a:r>
              <a:rPr lang="en-US" dirty="0"/>
              <a:t>Lower grades</a:t>
            </a:r>
          </a:p>
          <a:p>
            <a:pPr marL="0" indent="0">
              <a:buNone/>
            </a:pPr>
            <a:endParaRPr lang="en-US" dirty="0"/>
          </a:p>
          <a:p>
            <a:pPr marL="0" indent="0">
              <a:buNone/>
            </a:pPr>
            <a:endParaRPr lang="en-US" dirty="0"/>
          </a:p>
          <a:p>
            <a:pPr marL="0" indent="0">
              <a:buNone/>
            </a:pPr>
            <a:endParaRPr lang="en-US" dirty="0"/>
          </a:p>
        </p:txBody>
      </p:sp>
      <p:pic>
        <p:nvPicPr>
          <p:cNvPr id="10" name="Picture 9">
            <a:extLst>
              <a:ext uri="{FF2B5EF4-FFF2-40B4-BE49-F238E27FC236}">
                <a16:creationId xmlns:a16="http://schemas.microsoft.com/office/drawing/2014/main" id="{89926D13-3DED-4AD5-8C16-7BDE0C998087}"/>
              </a:ext>
            </a:extLst>
          </p:cNvPr>
          <p:cNvPicPr>
            <a:picLocks noChangeAspect="1"/>
          </p:cNvPicPr>
          <p:nvPr/>
        </p:nvPicPr>
        <p:blipFill>
          <a:blip r:embed="rId3"/>
          <a:stretch>
            <a:fillRect/>
          </a:stretch>
        </p:blipFill>
        <p:spPr>
          <a:xfrm>
            <a:off x="9353550" y="0"/>
            <a:ext cx="2838450" cy="2847975"/>
          </a:xfrm>
          <a:prstGeom prst="rect">
            <a:avLst/>
          </a:prstGeom>
        </p:spPr>
      </p:pic>
      <p:sp>
        <p:nvSpPr>
          <p:cNvPr id="11" name="TextBox 10">
            <a:extLst>
              <a:ext uri="{FF2B5EF4-FFF2-40B4-BE49-F238E27FC236}">
                <a16:creationId xmlns:a16="http://schemas.microsoft.com/office/drawing/2014/main" id="{FB49C0B7-A32C-4B94-9497-2CB7DBDA758F}"/>
              </a:ext>
            </a:extLst>
          </p:cNvPr>
          <p:cNvSpPr txBox="1"/>
          <p:nvPr/>
        </p:nvSpPr>
        <p:spPr>
          <a:xfrm>
            <a:off x="10647952" y="27118"/>
            <a:ext cx="1507276" cy="307777"/>
          </a:xfrm>
          <a:prstGeom prst="rect">
            <a:avLst/>
          </a:prstGeom>
          <a:noFill/>
        </p:spPr>
        <p:txBody>
          <a:bodyPr wrap="square" rtlCol="0">
            <a:spAutoFit/>
          </a:bodyPr>
          <a:lstStyle/>
          <a:p>
            <a:pPr algn="r"/>
            <a:r>
              <a:rPr lang="en-US" sz="1400" b="1" dirty="0"/>
              <a:t>Gambling Facts</a:t>
            </a:r>
          </a:p>
        </p:txBody>
      </p:sp>
      <p:pic>
        <p:nvPicPr>
          <p:cNvPr id="4" name="Picture 3">
            <a:extLst>
              <a:ext uri="{FF2B5EF4-FFF2-40B4-BE49-F238E27FC236}">
                <a16:creationId xmlns:a16="http://schemas.microsoft.com/office/drawing/2014/main" id="{5157F3F7-1D73-4F7F-885F-FA8EDDD281C8}"/>
              </a:ext>
            </a:extLst>
          </p:cNvPr>
          <p:cNvPicPr>
            <a:picLocks noChangeAspect="1"/>
          </p:cNvPicPr>
          <p:nvPr/>
        </p:nvPicPr>
        <p:blipFill>
          <a:blip r:embed="rId4"/>
          <a:stretch>
            <a:fillRect/>
          </a:stretch>
        </p:blipFill>
        <p:spPr>
          <a:xfrm>
            <a:off x="7526920" y="1435939"/>
            <a:ext cx="3538630" cy="5331747"/>
          </a:xfrm>
          <a:prstGeom prst="rect">
            <a:avLst/>
          </a:prstGeom>
        </p:spPr>
      </p:pic>
      <p:sp>
        <p:nvSpPr>
          <p:cNvPr id="8" name="TextBox 7">
            <a:extLst>
              <a:ext uri="{FF2B5EF4-FFF2-40B4-BE49-F238E27FC236}">
                <a16:creationId xmlns:a16="http://schemas.microsoft.com/office/drawing/2014/main" id="{F6749EF4-3AEE-4BAB-B8DB-31905F561146}"/>
              </a:ext>
            </a:extLst>
          </p:cNvPr>
          <p:cNvSpPr txBox="1"/>
          <p:nvPr/>
        </p:nvSpPr>
        <p:spPr>
          <a:xfrm>
            <a:off x="11760391" y="1245133"/>
            <a:ext cx="321879" cy="307777"/>
          </a:xfrm>
          <a:prstGeom prst="rect">
            <a:avLst/>
          </a:prstGeom>
          <a:noFill/>
        </p:spPr>
        <p:txBody>
          <a:bodyPr wrap="square" rtlCol="0">
            <a:spAutoFit/>
          </a:bodyPr>
          <a:lstStyle/>
          <a:p>
            <a:r>
              <a:rPr lang="en-US" sz="1400" b="1" dirty="0"/>
              <a:t>2</a:t>
            </a:r>
          </a:p>
        </p:txBody>
      </p:sp>
      <p:sp>
        <p:nvSpPr>
          <p:cNvPr id="9" name="TextBox 8">
            <a:extLst>
              <a:ext uri="{FF2B5EF4-FFF2-40B4-BE49-F238E27FC236}">
                <a16:creationId xmlns:a16="http://schemas.microsoft.com/office/drawing/2014/main" id="{55B4B087-A5D5-4DD0-A3DB-37DAE3919DD7}"/>
              </a:ext>
            </a:extLst>
          </p:cNvPr>
          <p:cNvSpPr txBox="1"/>
          <p:nvPr/>
        </p:nvSpPr>
        <p:spPr>
          <a:xfrm>
            <a:off x="5368495" y="1373188"/>
            <a:ext cx="45719" cy="276999"/>
          </a:xfrm>
          <a:prstGeom prst="rect">
            <a:avLst/>
          </a:prstGeom>
          <a:noFill/>
        </p:spPr>
        <p:txBody>
          <a:bodyPr wrap="square" rtlCol="0">
            <a:spAutoFit/>
          </a:bodyPr>
          <a:lstStyle/>
          <a:p>
            <a:r>
              <a:rPr lang="en-US" sz="1200" dirty="0"/>
              <a:t>5</a:t>
            </a:r>
          </a:p>
        </p:txBody>
      </p:sp>
    </p:spTree>
    <p:extLst>
      <p:ext uri="{BB962C8B-B14F-4D97-AF65-F5344CB8AC3E}">
        <p14:creationId xmlns:p14="http://schemas.microsoft.com/office/powerpoint/2010/main" val="235340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anim calcmode="lin" valueType="num">
                                      <p:cBhvr>
                                        <p:cTn id="1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EC428-EDAF-4348-B75C-5014B73635A7}"/>
              </a:ext>
            </a:extLst>
          </p:cNvPr>
          <p:cNvPicPr>
            <a:picLocks noChangeAspect="1"/>
          </p:cNvPicPr>
          <p:nvPr/>
        </p:nvPicPr>
        <p:blipFill>
          <a:blip r:embed="rId3"/>
          <a:stretch>
            <a:fillRect/>
          </a:stretch>
        </p:blipFill>
        <p:spPr>
          <a:xfrm>
            <a:off x="9353550" y="0"/>
            <a:ext cx="2838450" cy="2847975"/>
          </a:xfrm>
          <a:prstGeom prst="rect">
            <a:avLst/>
          </a:prstGeom>
        </p:spPr>
      </p:pic>
      <p:pic>
        <p:nvPicPr>
          <p:cNvPr id="4" name="Picture 3">
            <a:extLst>
              <a:ext uri="{FF2B5EF4-FFF2-40B4-BE49-F238E27FC236}">
                <a16:creationId xmlns:a16="http://schemas.microsoft.com/office/drawing/2014/main" id="{A1B176F5-EBF7-4C3E-B47D-28CC7CA1A348}"/>
              </a:ext>
            </a:extLst>
          </p:cNvPr>
          <p:cNvPicPr>
            <a:picLocks noChangeAspect="1"/>
          </p:cNvPicPr>
          <p:nvPr/>
        </p:nvPicPr>
        <p:blipFill>
          <a:blip r:embed="rId4"/>
          <a:stretch>
            <a:fillRect/>
          </a:stretch>
        </p:blipFill>
        <p:spPr>
          <a:xfrm>
            <a:off x="7400925" y="717096"/>
            <a:ext cx="3371850" cy="6143625"/>
          </a:xfrm>
          <a:prstGeom prst="rect">
            <a:avLst/>
          </a:prstGeom>
        </p:spPr>
      </p:pic>
      <p:sp>
        <p:nvSpPr>
          <p:cNvPr id="40" name="Content Placeholder 2">
            <a:extLst>
              <a:ext uri="{FF2B5EF4-FFF2-40B4-BE49-F238E27FC236}">
                <a16:creationId xmlns:a16="http://schemas.microsoft.com/office/drawing/2014/main" id="{AEA95B8B-E138-4AC8-BB84-454304150E24}"/>
              </a:ext>
            </a:extLst>
          </p:cNvPr>
          <p:cNvSpPr txBox="1">
            <a:spLocks/>
          </p:cNvSpPr>
          <p:nvPr/>
        </p:nvSpPr>
        <p:spPr>
          <a:xfrm>
            <a:off x="602912" y="1370334"/>
            <a:ext cx="6121620" cy="50482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u="sng" dirty="0"/>
              <a:t>Oregon Adults:</a:t>
            </a:r>
          </a:p>
          <a:p>
            <a:r>
              <a:rPr lang="en-US" dirty="0"/>
              <a:t>Most adults who gamble regularly don’t have a problem gambling.</a:t>
            </a:r>
          </a:p>
          <a:p>
            <a:r>
              <a:rPr lang="en-US" dirty="0"/>
              <a:t>8% of adults are estimated to have a low to severe gambling problem: that is </a:t>
            </a:r>
            <a:r>
              <a:rPr lang="en-US" b="1" dirty="0"/>
              <a:t>269,489 people!</a:t>
            </a:r>
          </a:p>
          <a:p>
            <a:r>
              <a:rPr lang="en-US" dirty="0"/>
              <a:t>Adults with a gambling problem are more likely to experience:</a:t>
            </a:r>
          </a:p>
          <a:p>
            <a:pPr lvl="1"/>
            <a:r>
              <a:rPr lang="en-US" dirty="0"/>
              <a:t>Depression</a:t>
            </a:r>
          </a:p>
          <a:p>
            <a:pPr lvl="1"/>
            <a:r>
              <a:rPr lang="en-US" dirty="0"/>
              <a:t>Suicidal thoughts</a:t>
            </a:r>
          </a:p>
          <a:p>
            <a:pPr lvl="1"/>
            <a:r>
              <a:rPr lang="en-US" dirty="0"/>
              <a:t>Drug and alcohol problems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2" name="Title 1">
            <a:extLst>
              <a:ext uri="{FF2B5EF4-FFF2-40B4-BE49-F238E27FC236}">
                <a16:creationId xmlns:a16="http://schemas.microsoft.com/office/drawing/2014/main" id="{1545C449-D986-4FA3-9C67-1CF96FEDE647}"/>
              </a:ext>
            </a:extLst>
          </p:cNvPr>
          <p:cNvSpPr>
            <a:spLocks noGrp="1"/>
          </p:cNvSpPr>
          <p:nvPr>
            <p:ph type="title"/>
          </p:nvPr>
        </p:nvSpPr>
        <p:spPr>
          <a:xfrm>
            <a:off x="838200" y="47625"/>
            <a:ext cx="10515600" cy="1325563"/>
          </a:xfrm>
        </p:spPr>
        <p:txBody>
          <a:bodyPr/>
          <a:lstStyle/>
          <a:p>
            <a:r>
              <a:rPr lang="en-US" b="1" dirty="0"/>
              <a:t>Gambling is a risky activity.</a:t>
            </a:r>
          </a:p>
        </p:txBody>
      </p:sp>
      <p:sp>
        <p:nvSpPr>
          <p:cNvPr id="9" name="TextBox 8">
            <a:extLst>
              <a:ext uri="{FF2B5EF4-FFF2-40B4-BE49-F238E27FC236}">
                <a16:creationId xmlns:a16="http://schemas.microsoft.com/office/drawing/2014/main" id="{AA6F71F6-B202-4238-AE2F-D87732505EB0}"/>
              </a:ext>
            </a:extLst>
          </p:cNvPr>
          <p:cNvSpPr txBox="1"/>
          <p:nvPr/>
        </p:nvSpPr>
        <p:spPr>
          <a:xfrm>
            <a:off x="10647952" y="27118"/>
            <a:ext cx="1507276" cy="307777"/>
          </a:xfrm>
          <a:prstGeom prst="rect">
            <a:avLst/>
          </a:prstGeom>
          <a:noFill/>
        </p:spPr>
        <p:txBody>
          <a:bodyPr wrap="square" rtlCol="0">
            <a:spAutoFit/>
          </a:bodyPr>
          <a:lstStyle/>
          <a:p>
            <a:pPr algn="r"/>
            <a:r>
              <a:rPr lang="en-US" sz="1400" b="1" dirty="0"/>
              <a:t>Gambling Facts</a:t>
            </a:r>
          </a:p>
        </p:txBody>
      </p:sp>
      <p:sp>
        <p:nvSpPr>
          <p:cNvPr id="10" name="TextBox 9">
            <a:extLst>
              <a:ext uri="{FF2B5EF4-FFF2-40B4-BE49-F238E27FC236}">
                <a16:creationId xmlns:a16="http://schemas.microsoft.com/office/drawing/2014/main" id="{E2E39235-99B0-45C6-81FA-D2EB3C7DD010}"/>
              </a:ext>
            </a:extLst>
          </p:cNvPr>
          <p:cNvSpPr txBox="1"/>
          <p:nvPr/>
        </p:nvSpPr>
        <p:spPr>
          <a:xfrm>
            <a:off x="11760391" y="1245133"/>
            <a:ext cx="321879" cy="307777"/>
          </a:xfrm>
          <a:prstGeom prst="rect">
            <a:avLst/>
          </a:prstGeom>
          <a:noFill/>
        </p:spPr>
        <p:txBody>
          <a:bodyPr wrap="square" rtlCol="0">
            <a:spAutoFit/>
          </a:bodyPr>
          <a:lstStyle/>
          <a:p>
            <a:r>
              <a:rPr lang="en-US" sz="1400" b="1" dirty="0"/>
              <a:t>3</a:t>
            </a:r>
          </a:p>
        </p:txBody>
      </p:sp>
      <p:sp>
        <p:nvSpPr>
          <p:cNvPr id="11" name="TextBox 10">
            <a:extLst>
              <a:ext uri="{FF2B5EF4-FFF2-40B4-BE49-F238E27FC236}">
                <a16:creationId xmlns:a16="http://schemas.microsoft.com/office/drawing/2014/main" id="{01B1C9FD-3D52-48E3-A831-09A49870C88F}"/>
              </a:ext>
            </a:extLst>
          </p:cNvPr>
          <p:cNvSpPr txBox="1"/>
          <p:nvPr/>
        </p:nvSpPr>
        <p:spPr>
          <a:xfrm>
            <a:off x="5279595" y="1370334"/>
            <a:ext cx="45719" cy="276999"/>
          </a:xfrm>
          <a:prstGeom prst="rect">
            <a:avLst/>
          </a:prstGeom>
          <a:noFill/>
        </p:spPr>
        <p:txBody>
          <a:bodyPr wrap="square" rtlCol="0">
            <a:spAutoFit/>
          </a:bodyPr>
          <a:lstStyle/>
          <a:p>
            <a:r>
              <a:rPr lang="en-US" sz="1200" dirty="0"/>
              <a:t>2</a:t>
            </a:r>
          </a:p>
        </p:txBody>
      </p:sp>
    </p:spTree>
    <p:extLst>
      <p:ext uri="{BB962C8B-B14F-4D97-AF65-F5344CB8AC3E}">
        <p14:creationId xmlns:p14="http://schemas.microsoft.com/office/powerpoint/2010/main" val="324417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xEl>
                                              <p:pRg st="1" end="1"/>
                                            </p:txEl>
                                          </p:spTgt>
                                        </p:tgtEl>
                                        <p:attrNameLst>
                                          <p:attrName>style.visibility</p:attrName>
                                        </p:attrNameLst>
                                      </p:cBhvr>
                                      <p:to>
                                        <p:strVal val="visible"/>
                                      </p:to>
                                    </p:set>
                                    <p:animEffect transition="in" filter="fade">
                                      <p:cBhvr>
                                        <p:cTn id="7" dur="500"/>
                                        <p:tgtEl>
                                          <p:spTgt spid="4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xEl>
                                              <p:pRg st="2" end="2"/>
                                            </p:txEl>
                                          </p:spTgt>
                                        </p:tgtEl>
                                        <p:attrNameLst>
                                          <p:attrName>style.visibility</p:attrName>
                                        </p:attrNameLst>
                                      </p:cBhvr>
                                      <p:to>
                                        <p:strVal val="visible"/>
                                      </p:to>
                                    </p:set>
                                    <p:animEffect transition="in" filter="fade">
                                      <p:cBhvr>
                                        <p:cTn id="12" dur="500"/>
                                        <p:tgtEl>
                                          <p:spTgt spid="4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xEl>
                                              <p:pRg st="3" end="3"/>
                                            </p:txEl>
                                          </p:spTgt>
                                        </p:tgtEl>
                                        <p:attrNameLst>
                                          <p:attrName>style.visibility</p:attrName>
                                        </p:attrNameLst>
                                      </p:cBhvr>
                                      <p:to>
                                        <p:strVal val="visible"/>
                                      </p:to>
                                    </p:set>
                                    <p:animEffect transition="in" filter="fade">
                                      <p:cBhvr>
                                        <p:cTn id="17" dur="500"/>
                                        <p:tgtEl>
                                          <p:spTgt spid="40">
                                            <p:txEl>
                                              <p:pRg st="3" end="3"/>
                                            </p:txEl>
                                          </p:spTgt>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40">
                                            <p:txEl>
                                              <p:pRg st="4" end="4"/>
                                            </p:txEl>
                                          </p:spTgt>
                                        </p:tgtEl>
                                        <p:attrNameLst>
                                          <p:attrName>style.visibility</p:attrName>
                                        </p:attrNameLst>
                                      </p:cBhvr>
                                      <p:to>
                                        <p:strVal val="visible"/>
                                      </p:to>
                                    </p:set>
                                    <p:animEffect transition="in" filter="fade">
                                      <p:cBhvr>
                                        <p:cTn id="21" dur="1000"/>
                                        <p:tgtEl>
                                          <p:spTgt spid="40">
                                            <p:txEl>
                                              <p:pRg st="4" end="4"/>
                                            </p:txEl>
                                          </p:spTgt>
                                        </p:tgtEl>
                                      </p:cBhvr>
                                    </p:animEffect>
                                    <p:anim calcmode="lin" valueType="num">
                                      <p:cBhvr>
                                        <p:cTn id="22" dur="1000" fill="hold"/>
                                        <p:tgtEl>
                                          <p:spTgt spid="40">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0">
                                            <p:txEl>
                                              <p:pRg st="4" end="4"/>
                                            </p:txEl>
                                          </p:spTgt>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42" presetClass="entr" presetSubtype="0" fill="hold" nodeType="afterEffect">
                                  <p:stCondLst>
                                    <p:cond delay="0"/>
                                  </p:stCondLst>
                                  <p:childTnLst>
                                    <p:set>
                                      <p:cBhvr>
                                        <p:cTn id="26" dur="1" fill="hold">
                                          <p:stCondLst>
                                            <p:cond delay="0"/>
                                          </p:stCondLst>
                                        </p:cTn>
                                        <p:tgtEl>
                                          <p:spTgt spid="40">
                                            <p:txEl>
                                              <p:pRg st="5" end="5"/>
                                            </p:txEl>
                                          </p:spTgt>
                                        </p:tgtEl>
                                        <p:attrNameLst>
                                          <p:attrName>style.visibility</p:attrName>
                                        </p:attrNameLst>
                                      </p:cBhvr>
                                      <p:to>
                                        <p:strVal val="visible"/>
                                      </p:to>
                                    </p:set>
                                    <p:animEffect transition="in" filter="fade">
                                      <p:cBhvr>
                                        <p:cTn id="27" dur="1000"/>
                                        <p:tgtEl>
                                          <p:spTgt spid="40">
                                            <p:txEl>
                                              <p:pRg st="5" end="5"/>
                                            </p:txEl>
                                          </p:spTgt>
                                        </p:tgtEl>
                                      </p:cBhvr>
                                    </p:animEffect>
                                    <p:anim calcmode="lin" valueType="num">
                                      <p:cBhvr>
                                        <p:cTn id="28" dur="1000" fill="hold"/>
                                        <p:tgtEl>
                                          <p:spTgt spid="40">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40">
                                            <p:txEl>
                                              <p:pRg st="5" end="5"/>
                                            </p:txEl>
                                          </p:spTgt>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nodeType="afterEffect">
                                  <p:stCondLst>
                                    <p:cond delay="0"/>
                                  </p:stCondLst>
                                  <p:childTnLst>
                                    <p:set>
                                      <p:cBhvr>
                                        <p:cTn id="32" dur="1" fill="hold">
                                          <p:stCondLst>
                                            <p:cond delay="0"/>
                                          </p:stCondLst>
                                        </p:cTn>
                                        <p:tgtEl>
                                          <p:spTgt spid="40">
                                            <p:txEl>
                                              <p:pRg st="6" end="6"/>
                                            </p:txEl>
                                          </p:spTgt>
                                        </p:tgtEl>
                                        <p:attrNameLst>
                                          <p:attrName>style.visibility</p:attrName>
                                        </p:attrNameLst>
                                      </p:cBhvr>
                                      <p:to>
                                        <p:strVal val="visible"/>
                                      </p:to>
                                    </p:set>
                                    <p:animEffect transition="in" filter="fade">
                                      <p:cBhvr>
                                        <p:cTn id="33" dur="1000"/>
                                        <p:tgtEl>
                                          <p:spTgt spid="40">
                                            <p:txEl>
                                              <p:pRg st="6" end="6"/>
                                            </p:txEl>
                                          </p:spTgt>
                                        </p:tgtEl>
                                      </p:cBhvr>
                                    </p:animEffect>
                                    <p:anim calcmode="lin" valueType="num">
                                      <p:cBhvr>
                                        <p:cTn id="34" dur="1000" fill="hold"/>
                                        <p:tgtEl>
                                          <p:spTgt spid="40">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4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DB0E4B-BCB5-42F8-9935-B0C17F008E8B}"/>
              </a:ext>
            </a:extLst>
          </p:cNvPr>
          <p:cNvPicPr>
            <a:picLocks noChangeAspect="1"/>
          </p:cNvPicPr>
          <p:nvPr/>
        </p:nvPicPr>
        <p:blipFill>
          <a:blip r:embed="rId3"/>
          <a:stretch>
            <a:fillRect/>
          </a:stretch>
        </p:blipFill>
        <p:spPr>
          <a:xfrm>
            <a:off x="9353550" y="0"/>
            <a:ext cx="2838450" cy="2847975"/>
          </a:xfrm>
          <a:prstGeom prst="rect">
            <a:avLst/>
          </a:prstGeom>
        </p:spPr>
      </p:pic>
      <p:sp>
        <p:nvSpPr>
          <p:cNvPr id="6" name="TextBox 5">
            <a:extLst>
              <a:ext uri="{FF2B5EF4-FFF2-40B4-BE49-F238E27FC236}">
                <a16:creationId xmlns:a16="http://schemas.microsoft.com/office/drawing/2014/main" id="{2A00F213-03E3-417E-9AE8-807DCCC5A2DD}"/>
              </a:ext>
            </a:extLst>
          </p:cNvPr>
          <p:cNvSpPr txBox="1"/>
          <p:nvPr/>
        </p:nvSpPr>
        <p:spPr>
          <a:xfrm>
            <a:off x="10647952" y="27118"/>
            <a:ext cx="1507276" cy="307777"/>
          </a:xfrm>
          <a:prstGeom prst="rect">
            <a:avLst/>
          </a:prstGeom>
          <a:noFill/>
        </p:spPr>
        <p:txBody>
          <a:bodyPr wrap="square" rtlCol="0">
            <a:spAutoFit/>
          </a:bodyPr>
          <a:lstStyle/>
          <a:p>
            <a:pPr algn="r"/>
            <a:r>
              <a:rPr lang="en-US" sz="1400" b="1" dirty="0"/>
              <a:t>Gambling Facts</a:t>
            </a:r>
          </a:p>
        </p:txBody>
      </p:sp>
      <p:sp>
        <p:nvSpPr>
          <p:cNvPr id="2" name="Title 1">
            <a:extLst>
              <a:ext uri="{FF2B5EF4-FFF2-40B4-BE49-F238E27FC236}">
                <a16:creationId xmlns:a16="http://schemas.microsoft.com/office/drawing/2014/main" id="{5F968BB6-FC87-4A47-8904-EED48EDD564F}"/>
              </a:ext>
            </a:extLst>
          </p:cNvPr>
          <p:cNvSpPr>
            <a:spLocks noGrp="1"/>
          </p:cNvSpPr>
          <p:nvPr>
            <p:ph type="title"/>
          </p:nvPr>
        </p:nvSpPr>
        <p:spPr>
          <a:xfrm>
            <a:off x="838200" y="-502"/>
            <a:ext cx="10515600" cy="1325563"/>
          </a:xfrm>
        </p:spPr>
        <p:txBody>
          <a:bodyPr/>
          <a:lstStyle/>
          <a:p>
            <a:r>
              <a:rPr lang="en-US" b="1" dirty="0"/>
              <a:t>How Gambling Odds Work</a:t>
            </a:r>
          </a:p>
        </p:txBody>
      </p:sp>
      <p:sp>
        <p:nvSpPr>
          <p:cNvPr id="3" name="Content Placeholder 2">
            <a:extLst>
              <a:ext uri="{FF2B5EF4-FFF2-40B4-BE49-F238E27FC236}">
                <a16:creationId xmlns:a16="http://schemas.microsoft.com/office/drawing/2014/main" id="{94FFC325-59FE-4A17-AF5D-7E0E0DBAC76E}"/>
              </a:ext>
            </a:extLst>
          </p:cNvPr>
          <p:cNvSpPr>
            <a:spLocks noGrp="1"/>
          </p:cNvSpPr>
          <p:nvPr>
            <p:ph idx="1"/>
          </p:nvPr>
        </p:nvSpPr>
        <p:spPr>
          <a:xfrm>
            <a:off x="633481" y="1680430"/>
            <a:ext cx="7330440" cy="4705130"/>
          </a:xfrm>
        </p:spPr>
        <p:txBody>
          <a:bodyPr>
            <a:normAutofit lnSpcReduction="10000"/>
          </a:bodyPr>
          <a:lstStyle/>
          <a:p>
            <a:pPr marL="0" indent="0" algn="ctr">
              <a:buNone/>
            </a:pPr>
            <a:r>
              <a:rPr lang="en-US" b="1" dirty="0"/>
              <a:t>The odds are the same each time a person gambles. Past events do not change future outcomes. </a:t>
            </a:r>
            <a:endParaRPr lang="en-US" dirty="0"/>
          </a:p>
          <a:p>
            <a:pPr marL="457200" lvl="1" indent="0">
              <a:buNone/>
            </a:pPr>
            <a:endParaRPr lang="en-US" dirty="0"/>
          </a:p>
          <a:p>
            <a:pPr marL="0" indent="0" algn="ctr">
              <a:buNone/>
            </a:pPr>
            <a:r>
              <a:rPr lang="en-US" u="sng" dirty="0"/>
              <a:t>Example</a:t>
            </a:r>
            <a:r>
              <a:rPr lang="en-US" dirty="0"/>
              <a:t>: Flipping a coin. A coin flip is a 50-50 chance heads or tails. If it comes up heads 5 times in a row, it still has a 50-50 chance of coming up heads or tails. </a:t>
            </a:r>
          </a:p>
          <a:p>
            <a:pPr marL="0" indent="0" algn="ctr">
              <a:buNone/>
            </a:pPr>
            <a:endParaRPr lang="en-US" b="1" dirty="0">
              <a:solidFill>
                <a:srgbClr val="FF0000"/>
              </a:solidFill>
            </a:endParaRPr>
          </a:p>
          <a:p>
            <a:pPr marL="0" indent="0" algn="ctr">
              <a:buNone/>
            </a:pPr>
            <a:r>
              <a:rPr lang="en-US" b="1" dirty="0">
                <a:solidFill>
                  <a:srgbClr val="FF0000"/>
                </a:solidFill>
              </a:rPr>
              <a:t>People experiencing a problem with gambling may forget this!</a:t>
            </a:r>
          </a:p>
        </p:txBody>
      </p:sp>
      <p:pic>
        <p:nvPicPr>
          <p:cNvPr id="7" name="Picture 6">
            <a:extLst>
              <a:ext uri="{FF2B5EF4-FFF2-40B4-BE49-F238E27FC236}">
                <a16:creationId xmlns:a16="http://schemas.microsoft.com/office/drawing/2014/main" id="{09991E6E-C3D7-41F2-8647-44C6D5FBF7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8640" y="420122"/>
            <a:ext cx="4023360" cy="6285477"/>
          </a:xfrm>
          <a:prstGeom prst="rect">
            <a:avLst/>
          </a:prstGeom>
        </p:spPr>
      </p:pic>
      <p:sp>
        <p:nvSpPr>
          <p:cNvPr id="8" name="TextBox 7">
            <a:extLst>
              <a:ext uri="{FF2B5EF4-FFF2-40B4-BE49-F238E27FC236}">
                <a16:creationId xmlns:a16="http://schemas.microsoft.com/office/drawing/2014/main" id="{2D78BE54-4BF6-49D6-AAB1-8E0C45CF8A48}"/>
              </a:ext>
            </a:extLst>
          </p:cNvPr>
          <p:cNvSpPr txBox="1"/>
          <p:nvPr/>
        </p:nvSpPr>
        <p:spPr>
          <a:xfrm>
            <a:off x="11760391" y="1245133"/>
            <a:ext cx="321879" cy="307777"/>
          </a:xfrm>
          <a:prstGeom prst="rect">
            <a:avLst/>
          </a:prstGeom>
          <a:noFill/>
        </p:spPr>
        <p:txBody>
          <a:bodyPr wrap="square" rtlCol="0">
            <a:spAutoFit/>
          </a:bodyPr>
          <a:lstStyle/>
          <a:p>
            <a:r>
              <a:rPr lang="en-US" sz="1400" b="1" dirty="0"/>
              <a:t>4</a:t>
            </a:r>
          </a:p>
        </p:txBody>
      </p:sp>
    </p:spTree>
    <p:extLst>
      <p:ext uri="{BB962C8B-B14F-4D97-AF65-F5344CB8AC3E}">
        <p14:creationId xmlns:p14="http://schemas.microsoft.com/office/powerpoint/2010/main" val="1161828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DB0E4B-BCB5-42F8-9935-B0C17F008E8B}"/>
              </a:ext>
            </a:extLst>
          </p:cNvPr>
          <p:cNvPicPr>
            <a:picLocks noChangeAspect="1"/>
          </p:cNvPicPr>
          <p:nvPr/>
        </p:nvPicPr>
        <p:blipFill>
          <a:blip r:embed="rId3"/>
          <a:stretch>
            <a:fillRect/>
          </a:stretch>
        </p:blipFill>
        <p:spPr>
          <a:xfrm>
            <a:off x="9353550" y="0"/>
            <a:ext cx="2838450" cy="2847975"/>
          </a:xfrm>
          <a:prstGeom prst="rect">
            <a:avLst/>
          </a:prstGeom>
        </p:spPr>
      </p:pic>
      <p:sp>
        <p:nvSpPr>
          <p:cNvPr id="6" name="TextBox 5">
            <a:extLst>
              <a:ext uri="{FF2B5EF4-FFF2-40B4-BE49-F238E27FC236}">
                <a16:creationId xmlns:a16="http://schemas.microsoft.com/office/drawing/2014/main" id="{2A00F213-03E3-417E-9AE8-807DCCC5A2DD}"/>
              </a:ext>
            </a:extLst>
          </p:cNvPr>
          <p:cNvSpPr txBox="1"/>
          <p:nvPr/>
        </p:nvSpPr>
        <p:spPr>
          <a:xfrm>
            <a:off x="10647952" y="27118"/>
            <a:ext cx="1507276" cy="307777"/>
          </a:xfrm>
          <a:prstGeom prst="rect">
            <a:avLst/>
          </a:prstGeom>
          <a:noFill/>
        </p:spPr>
        <p:txBody>
          <a:bodyPr wrap="square" rtlCol="0">
            <a:spAutoFit/>
          </a:bodyPr>
          <a:lstStyle/>
          <a:p>
            <a:pPr algn="r"/>
            <a:r>
              <a:rPr lang="en-US" sz="1400" b="1" dirty="0"/>
              <a:t>Gambling Facts</a:t>
            </a:r>
          </a:p>
        </p:txBody>
      </p:sp>
      <p:sp>
        <p:nvSpPr>
          <p:cNvPr id="2" name="Title 1">
            <a:extLst>
              <a:ext uri="{FF2B5EF4-FFF2-40B4-BE49-F238E27FC236}">
                <a16:creationId xmlns:a16="http://schemas.microsoft.com/office/drawing/2014/main" id="{5F968BB6-FC87-4A47-8904-EED48EDD564F}"/>
              </a:ext>
            </a:extLst>
          </p:cNvPr>
          <p:cNvSpPr>
            <a:spLocks noGrp="1"/>
          </p:cNvSpPr>
          <p:nvPr>
            <p:ph type="title"/>
          </p:nvPr>
        </p:nvSpPr>
        <p:spPr>
          <a:xfrm>
            <a:off x="838200" y="-502"/>
            <a:ext cx="10515600" cy="1325563"/>
          </a:xfrm>
        </p:spPr>
        <p:txBody>
          <a:bodyPr/>
          <a:lstStyle/>
          <a:p>
            <a:r>
              <a:rPr lang="en-US" b="1" dirty="0"/>
              <a:t>The House Always Wins!</a:t>
            </a:r>
          </a:p>
        </p:txBody>
      </p:sp>
      <p:sp>
        <p:nvSpPr>
          <p:cNvPr id="3" name="Content Placeholder 2">
            <a:extLst>
              <a:ext uri="{FF2B5EF4-FFF2-40B4-BE49-F238E27FC236}">
                <a16:creationId xmlns:a16="http://schemas.microsoft.com/office/drawing/2014/main" id="{94FFC325-59FE-4A17-AF5D-7E0E0DBAC76E}"/>
              </a:ext>
            </a:extLst>
          </p:cNvPr>
          <p:cNvSpPr>
            <a:spLocks noGrp="1"/>
          </p:cNvSpPr>
          <p:nvPr>
            <p:ph idx="1"/>
          </p:nvPr>
        </p:nvSpPr>
        <p:spPr>
          <a:xfrm>
            <a:off x="228600" y="2000470"/>
            <a:ext cx="5334000" cy="4705130"/>
          </a:xfrm>
        </p:spPr>
        <p:txBody>
          <a:bodyPr>
            <a:normAutofit/>
          </a:bodyPr>
          <a:lstStyle/>
          <a:p>
            <a:pPr marL="0" indent="0" algn="ctr">
              <a:buNone/>
            </a:pPr>
            <a:r>
              <a:rPr lang="en-US" b="1" dirty="0"/>
              <a:t>WHY?</a:t>
            </a:r>
          </a:p>
          <a:p>
            <a:pPr marL="0" indent="0">
              <a:buNone/>
            </a:pPr>
            <a:r>
              <a:rPr lang="en-US" u="sng" dirty="0"/>
              <a:t>Statistical Law of Large Numbers</a:t>
            </a:r>
            <a:r>
              <a:rPr lang="en-US" dirty="0"/>
              <a:t>: The more a game of chance is played, the more likely the overall outcome will match the odds. </a:t>
            </a:r>
            <a:r>
              <a:rPr lang="en-US" baseline="30000" dirty="0"/>
              <a:t>20</a:t>
            </a:r>
            <a:endParaRPr lang="en-US" dirty="0"/>
          </a:p>
          <a:p>
            <a:pPr marL="0" indent="0">
              <a:buNone/>
            </a:pPr>
            <a:endParaRPr lang="en-US" dirty="0"/>
          </a:p>
          <a:p>
            <a:pPr marL="0" indent="0" algn="ctr">
              <a:buNone/>
            </a:pPr>
            <a:r>
              <a:rPr lang="en-US" b="1" dirty="0">
                <a:solidFill>
                  <a:srgbClr val="FF0000"/>
                </a:solidFill>
              </a:rPr>
              <a:t>Gambling odds are never in your favor! Statistically, it is impossible to make money gambling in the long run.</a:t>
            </a:r>
          </a:p>
        </p:txBody>
      </p:sp>
      <p:pic>
        <p:nvPicPr>
          <p:cNvPr id="9" name="Picture 8">
            <a:extLst>
              <a:ext uri="{FF2B5EF4-FFF2-40B4-BE49-F238E27FC236}">
                <a16:creationId xmlns:a16="http://schemas.microsoft.com/office/drawing/2014/main" id="{36AABB4B-FDAF-4D42-B6E2-18AC2D05F52E}"/>
              </a:ext>
            </a:extLst>
          </p:cNvPr>
          <p:cNvPicPr>
            <a:picLocks noChangeAspect="1"/>
          </p:cNvPicPr>
          <p:nvPr/>
        </p:nvPicPr>
        <p:blipFill>
          <a:blip r:embed="rId4"/>
          <a:stretch>
            <a:fillRect/>
          </a:stretch>
        </p:blipFill>
        <p:spPr>
          <a:xfrm>
            <a:off x="5879970" y="1900989"/>
            <a:ext cx="5944724" cy="4705130"/>
          </a:xfrm>
          <a:prstGeom prst="rect">
            <a:avLst/>
          </a:prstGeom>
        </p:spPr>
      </p:pic>
      <p:sp>
        <p:nvSpPr>
          <p:cNvPr id="7" name="TextBox 6">
            <a:extLst>
              <a:ext uri="{FF2B5EF4-FFF2-40B4-BE49-F238E27FC236}">
                <a16:creationId xmlns:a16="http://schemas.microsoft.com/office/drawing/2014/main" id="{4FBF5F04-9C1D-4BD0-A78B-29C9E4129B09}"/>
              </a:ext>
            </a:extLst>
          </p:cNvPr>
          <p:cNvSpPr txBox="1"/>
          <p:nvPr/>
        </p:nvSpPr>
        <p:spPr>
          <a:xfrm>
            <a:off x="11760391" y="1245133"/>
            <a:ext cx="321879" cy="307777"/>
          </a:xfrm>
          <a:prstGeom prst="rect">
            <a:avLst/>
          </a:prstGeom>
          <a:noFill/>
        </p:spPr>
        <p:txBody>
          <a:bodyPr wrap="square" rtlCol="0">
            <a:spAutoFit/>
          </a:bodyPr>
          <a:lstStyle/>
          <a:p>
            <a:r>
              <a:rPr lang="en-US" sz="1400" b="1" dirty="0"/>
              <a:t>5</a:t>
            </a:r>
          </a:p>
        </p:txBody>
      </p:sp>
    </p:spTree>
    <p:extLst>
      <p:ext uri="{BB962C8B-B14F-4D97-AF65-F5344CB8AC3E}">
        <p14:creationId xmlns:p14="http://schemas.microsoft.com/office/powerpoint/2010/main" val="1006695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C3F3CF-3333-4ADE-B951-84FD77BD4DDA}"/>
              </a:ext>
            </a:extLst>
          </p:cNvPr>
          <p:cNvPicPr>
            <a:picLocks noChangeAspect="1"/>
          </p:cNvPicPr>
          <p:nvPr/>
        </p:nvPicPr>
        <p:blipFill>
          <a:blip r:embed="rId3"/>
          <a:stretch>
            <a:fillRect/>
          </a:stretch>
        </p:blipFill>
        <p:spPr>
          <a:xfrm>
            <a:off x="9353550" y="0"/>
            <a:ext cx="2838450" cy="2847975"/>
          </a:xfrm>
          <a:prstGeom prst="rect">
            <a:avLst/>
          </a:prstGeom>
        </p:spPr>
      </p:pic>
      <p:sp>
        <p:nvSpPr>
          <p:cNvPr id="2" name="Title 1">
            <a:extLst>
              <a:ext uri="{FF2B5EF4-FFF2-40B4-BE49-F238E27FC236}">
                <a16:creationId xmlns:a16="http://schemas.microsoft.com/office/drawing/2014/main" id="{7BB571FB-CB87-40BD-B808-DBE80CBFFE6E}"/>
              </a:ext>
            </a:extLst>
          </p:cNvPr>
          <p:cNvSpPr>
            <a:spLocks noGrp="1"/>
          </p:cNvSpPr>
          <p:nvPr>
            <p:ph type="title"/>
          </p:nvPr>
        </p:nvSpPr>
        <p:spPr>
          <a:xfrm>
            <a:off x="838200" y="0"/>
            <a:ext cx="10515600" cy="1325563"/>
          </a:xfrm>
        </p:spPr>
        <p:txBody>
          <a:bodyPr/>
          <a:lstStyle/>
          <a:p>
            <a:r>
              <a:rPr lang="en-US" b="1" dirty="0"/>
              <a:t>Powerball Jackpot Simulation</a:t>
            </a:r>
          </a:p>
        </p:txBody>
      </p:sp>
      <p:pic>
        <p:nvPicPr>
          <p:cNvPr id="6" name="Picture 5">
            <a:extLst>
              <a:ext uri="{FF2B5EF4-FFF2-40B4-BE49-F238E27FC236}">
                <a16:creationId xmlns:a16="http://schemas.microsoft.com/office/drawing/2014/main" id="{250ED257-F47D-45F2-B061-11EFF96A6C62}"/>
              </a:ext>
            </a:extLst>
          </p:cNvPr>
          <p:cNvPicPr>
            <a:picLocks noChangeAspect="1"/>
          </p:cNvPicPr>
          <p:nvPr/>
        </p:nvPicPr>
        <p:blipFill>
          <a:blip r:embed="rId4"/>
          <a:stretch>
            <a:fillRect/>
          </a:stretch>
        </p:blipFill>
        <p:spPr>
          <a:xfrm>
            <a:off x="7929562" y="714375"/>
            <a:ext cx="2847975" cy="6143625"/>
          </a:xfrm>
          <a:prstGeom prst="rect">
            <a:avLst/>
          </a:prstGeom>
        </p:spPr>
      </p:pic>
      <p:sp>
        <p:nvSpPr>
          <p:cNvPr id="7" name="TextBox 6">
            <a:extLst>
              <a:ext uri="{FF2B5EF4-FFF2-40B4-BE49-F238E27FC236}">
                <a16:creationId xmlns:a16="http://schemas.microsoft.com/office/drawing/2014/main" id="{1ACFAE24-F561-4D43-AB33-9077D7D330F3}"/>
              </a:ext>
            </a:extLst>
          </p:cNvPr>
          <p:cNvSpPr txBox="1"/>
          <p:nvPr/>
        </p:nvSpPr>
        <p:spPr>
          <a:xfrm>
            <a:off x="10647952" y="27118"/>
            <a:ext cx="1507276" cy="307777"/>
          </a:xfrm>
          <a:prstGeom prst="rect">
            <a:avLst/>
          </a:prstGeom>
          <a:noFill/>
        </p:spPr>
        <p:txBody>
          <a:bodyPr wrap="square" rtlCol="0">
            <a:spAutoFit/>
          </a:bodyPr>
          <a:lstStyle/>
          <a:p>
            <a:pPr algn="r"/>
            <a:r>
              <a:rPr lang="en-US" sz="1400" b="1" dirty="0"/>
              <a:t>Gambling Facts</a:t>
            </a:r>
          </a:p>
        </p:txBody>
      </p:sp>
      <p:sp>
        <p:nvSpPr>
          <p:cNvPr id="3" name="Content Placeholder 2">
            <a:extLst>
              <a:ext uri="{FF2B5EF4-FFF2-40B4-BE49-F238E27FC236}">
                <a16:creationId xmlns:a16="http://schemas.microsoft.com/office/drawing/2014/main" id="{0ECB1872-4A84-4C03-A8AD-8973571BFD7C}"/>
              </a:ext>
            </a:extLst>
          </p:cNvPr>
          <p:cNvSpPr>
            <a:spLocks noGrp="1"/>
          </p:cNvSpPr>
          <p:nvPr>
            <p:ph idx="1"/>
          </p:nvPr>
        </p:nvSpPr>
        <p:spPr>
          <a:xfrm>
            <a:off x="685799" y="1619250"/>
            <a:ext cx="7562850" cy="5049839"/>
          </a:xfrm>
        </p:spPr>
        <p:txBody>
          <a:bodyPr>
            <a:normAutofit/>
          </a:bodyPr>
          <a:lstStyle/>
          <a:p>
            <a:pPr marL="0" indent="0">
              <a:spcBef>
                <a:spcPts val="0"/>
              </a:spcBef>
              <a:spcAft>
                <a:spcPts val="1800"/>
              </a:spcAft>
              <a:buNone/>
            </a:pPr>
            <a:r>
              <a:rPr lang="en-US" sz="3600" u="sng" dirty="0"/>
              <a:t>Class Activity</a:t>
            </a:r>
            <a:r>
              <a:rPr lang="en-US" sz="3600" dirty="0"/>
              <a:t>!</a:t>
            </a:r>
          </a:p>
          <a:p>
            <a:pPr lvl="1"/>
            <a:r>
              <a:rPr lang="en-US" sz="3000" dirty="0"/>
              <a:t>Write down 6 different numbers between 1 &amp; 70. </a:t>
            </a:r>
          </a:p>
          <a:p>
            <a:pPr lvl="1"/>
            <a:r>
              <a:rPr lang="en-US" sz="3000" dirty="0"/>
              <a:t>Stand when all your numbers are written.</a:t>
            </a:r>
          </a:p>
          <a:p>
            <a:pPr marL="0" indent="0">
              <a:buNone/>
            </a:pPr>
            <a:endParaRPr lang="en-US" sz="4800" dirty="0"/>
          </a:p>
          <a:p>
            <a:pPr marL="0" indent="0">
              <a:spcBef>
                <a:spcPts val="0"/>
              </a:spcBef>
              <a:spcAft>
                <a:spcPts val="1800"/>
              </a:spcAft>
              <a:buNone/>
            </a:pPr>
            <a:r>
              <a:rPr lang="en-US" sz="3600" u="sng" dirty="0"/>
              <a:t>Calling Numbers</a:t>
            </a:r>
            <a:r>
              <a:rPr lang="en-US" sz="3600" dirty="0"/>
              <a:t>:</a:t>
            </a:r>
          </a:p>
          <a:p>
            <a:pPr lvl="1"/>
            <a:r>
              <a:rPr lang="en-US" sz="3000" dirty="0"/>
              <a:t>Sit if any of your numbers were not called.</a:t>
            </a:r>
          </a:p>
          <a:p>
            <a:pPr lvl="1"/>
            <a:r>
              <a:rPr lang="en-US" sz="3000" dirty="0"/>
              <a:t>Match all 6 numbers in exact order, you win!</a:t>
            </a:r>
          </a:p>
          <a:p>
            <a:endParaRPr lang="en-US" sz="4000" dirty="0"/>
          </a:p>
        </p:txBody>
      </p:sp>
    </p:spTree>
    <p:extLst>
      <p:ext uri="{BB962C8B-B14F-4D97-AF65-F5344CB8AC3E}">
        <p14:creationId xmlns:p14="http://schemas.microsoft.com/office/powerpoint/2010/main" val="3004083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175CC22-DA49-4D15-B3FA-C5551E40A2D2}"/>
              </a:ext>
            </a:extLst>
          </p:cNvPr>
          <p:cNvGrpSpPr/>
          <p:nvPr/>
        </p:nvGrpSpPr>
        <p:grpSpPr>
          <a:xfrm>
            <a:off x="9353550" y="0"/>
            <a:ext cx="2838450" cy="2847975"/>
            <a:chOff x="9353550" y="0"/>
            <a:chExt cx="2838450" cy="2847975"/>
          </a:xfrm>
        </p:grpSpPr>
        <p:pic>
          <p:nvPicPr>
            <p:cNvPr id="12" name="Picture 11">
              <a:extLst>
                <a:ext uri="{FF2B5EF4-FFF2-40B4-BE49-F238E27FC236}">
                  <a16:creationId xmlns:a16="http://schemas.microsoft.com/office/drawing/2014/main" id="{6BABA043-8A47-4B55-91C2-B29B284961F5}"/>
                </a:ext>
              </a:extLst>
            </p:cNvPr>
            <p:cNvPicPr>
              <a:picLocks noChangeAspect="1"/>
            </p:cNvPicPr>
            <p:nvPr/>
          </p:nvPicPr>
          <p:blipFill>
            <a:blip r:embed="rId3"/>
            <a:stretch>
              <a:fillRect/>
            </a:stretch>
          </p:blipFill>
          <p:spPr>
            <a:xfrm>
              <a:off x="9353550" y="0"/>
              <a:ext cx="2838450" cy="2847975"/>
            </a:xfrm>
            <a:prstGeom prst="rect">
              <a:avLst/>
            </a:prstGeom>
          </p:spPr>
        </p:pic>
        <p:sp>
          <p:nvSpPr>
            <p:cNvPr id="13" name="TextBox 12">
              <a:extLst>
                <a:ext uri="{FF2B5EF4-FFF2-40B4-BE49-F238E27FC236}">
                  <a16:creationId xmlns:a16="http://schemas.microsoft.com/office/drawing/2014/main" id="{79FA5675-4491-412C-8382-B760545CE997}"/>
                </a:ext>
              </a:extLst>
            </p:cNvPr>
            <p:cNvSpPr txBox="1"/>
            <p:nvPr/>
          </p:nvSpPr>
          <p:spPr>
            <a:xfrm>
              <a:off x="10647952" y="27118"/>
              <a:ext cx="1507276" cy="307777"/>
            </a:xfrm>
            <a:prstGeom prst="rect">
              <a:avLst/>
            </a:prstGeom>
            <a:noFill/>
          </p:spPr>
          <p:txBody>
            <a:bodyPr wrap="square" rtlCol="0">
              <a:spAutoFit/>
            </a:bodyPr>
            <a:lstStyle/>
            <a:p>
              <a:pPr algn="r"/>
              <a:r>
                <a:rPr lang="en-US" sz="1400" b="1" dirty="0"/>
                <a:t>Gambling Facts</a:t>
              </a:r>
            </a:p>
          </p:txBody>
        </p:sp>
      </p:grpSp>
      <p:sp>
        <p:nvSpPr>
          <p:cNvPr id="3" name="Content Placeholder 2">
            <a:extLst>
              <a:ext uri="{FF2B5EF4-FFF2-40B4-BE49-F238E27FC236}">
                <a16:creationId xmlns:a16="http://schemas.microsoft.com/office/drawing/2014/main" id="{3F1ABDDE-BB9B-4AE1-AE6E-37AC5913E3CA}"/>
              </a:ext>
            </a:extLst>
          </p:cNvPr>
          <p:cNvSpPr>
            <a:spLocks noGrp="1"/>
          </p:cNvSpPr>
          <p:nvPr>
            <p:ph idx="1"/>
          </p:nvPr>
        </p:nvSpPr>
        <p:spPr>
          <a:xfrm>
            <a:off x="838200" y="1825625"/>
            <a:ext cx="5257800" cy="4667250"/>
          </a:xfrm>
        </p:spPr>
        <p:txBody>
          <a:bodyPr>
            <a:normAutofit lnSpcReduction="10000"/>
          </a:bodyPr>
          <a:lstStyle/>
          <a:p>
            <a:pPr marL="0" indent="0">
              <a:spcBef>
                <a:spcPts val="0"/>
              </a:spcBef>
              <a:buNone/>
            </a:pPr>
            <a:r>
              <a:rPr lang="en-US" dirty="0"/>
              <a:t>Odds of a four leaf clover: </a:t>
            </a:r>
          </a:p>
          <a:p>
            <a:pPr marL="0" indent="0">
              <a:spcBef>
                <a:spcPts val="0"/>
              </a:spcBef>
              <a:buNone/>
            </a:pPr>
            <a:r>
              <a:rPr lang="en-US" dirty="0"/>
              <a:t>1 in 10,000</a:t>
            </a:r>
            <a:r>
              <a:rPr lang="en-US" baseline="30000" dirty="0"/>
              <a:t> 6</a:t>
            </a:r>
            <a:endParaRPr lang="en-US" dirty="0"/>
          </a:p>
          <a:p>
            <a:pPr marL="0" indent="0">
              <a:buNone/>
            </a:pPr>
            <a:r>
              <a:rPr lang="en-US" dirty="0"/>
              <a:t>Odds of being struck by lightning: 1 in 500,000 </a:t>
            </a:r>
            <a:r>
              <a:rPr lang="en-US" baseline="30000" dirty="0"/>
              <a:t>7</a:t>
            </a:r>
            <a:endParaRPr lang="en-US" dirty="0"/>
          </a:p>
          <a:p>
            <a:pPr marL="0" indent="0">
              <a:buNone/>
            </a:pPr>
            <a:r>
              <a:rPr lang="en-US" dirty="0"/>
              <a:t>Odds of any Oregon Adult being picked to win: 1 in 3,368,619 </a:t>
            </a:r>
            <a:r>
              <a:rPr lang="en-US" baseline="30000" dirty="0"/>
              <a:t>8</a:t>
            </a:r>
            <a:endParaRPr lang="en-US" dirty="0"/>
          </a:p>
          <a:p>
            <a:pPr marL="0" indent="0">
              <a:buNone/>
            </a:pPr>
            <a:endParaRPr lang="en-US" dirty="0"/>
          </a:p>
          <a:p>
            <a:pPr marL="0" indent="0" algn="ctr">
              <a:buNone/>
            </a:pPr>
            <a:r>
              <a:rPr lang="en-US" sz="4000" b="1" dirty="0">
                <a:solidFill>
                  <a:srgbClr val="FF0000"/>
                </a:solidFill>
              </a:rPr>
              <a:t>Odds of winning the Powerball Jackpot: </a:t>
            </a:r>
            <a:br>
              <a:rPr lang="en-US" sz="4000" b="1" dirty="0">
                <a:solidFill>
                  <a:srgbClr val="FF0000"/>
                </a:solidFill>
              </a:rPr>
            </a:br>
            <a:r>
              <a:rPr lang="en-US" sz="4000" b="1" dirty="0">
                <a:solidFill>
                  <a:srgbClr val="FF0000"/>
                </a:solidFill>
              </a:rPr>
              <a:t>1 in 292,200,000 </a:t>
            </a:r>
            <a:r>
              <a:rPr lang="en-US" sz="4000" b="1" baseline="30000" dirty="0">
                <a:solidFill>
                  <a:srgbClr val="FF0000"/>
                </a:solidFill>
              </a:rPr>
              <a:t>9</a:t>
            </a:r>
            <a:endParaRPr lang="en-US" sz="4000" b="1" dirty="0">
              <a:solidFill>
                <a:srgbClr val="FF0000"/>
              </a:solidFill>
            </a:endParaRPr>
          </a:p>
        </p:txBody>
      </p:sp>
      <p:pic>
        <p:nvPicPr>
          <p:cNvPr id="5" name="Picture 4">
            <a:extLst>
              <a:ext uri="{FF2B5EF4-FFF2-40B4-BE49-F238E27FC236}">
                <a16:creationId xmlns:a16="http://schemas.microsoft.com/office/drawing/2014/main" id="{BB4D2BDB-9072-4545-B65A-D429B3D7D1EB}"/>
              </a:ext>
            </a:extLst>
          </p:cNvPr>
          <p:cNvPicPr>
            <a:picLocks noChangeAspect="1"/>
          </p:cNvPicPr>
          <p:nvPr/>
        </p:nvPicPr>
        <p:blipFill rotWithShape="1">
          <a:blip r:embed="rId4"/>
          <a:srcRect l="9599" r="24740"/>
          <a:stretch/>
        </p:blipFill>
        <p:spPr>
          <a:xfrm>
            <a:off x="6699738" y="1593543"/>
            <a:ext cx="4898751" cy="4979838"/>
          </a:xfrm>
          <a:prstGeom prst="rect">
            <a:avLst/>
          </a:prstGeom>
        </p:spPr>
      </p:pic>
      <p:sp>
        <p:nvSpPr>
          <p:cNvPr id="6" name="Title 1">
            <a:extLst>
              <a:ext uri="{FF2B5EF4-FFF2-40B4-BE49-F238E27FC236}">
                <a16:creationId xmlns:a16="http://schemas.microsoft.com/office/drawing/2014/main" id="{962CE484-25E7-47BB-8FE5-E40FBB692CDE}"/>
              </a:ext>
            </a:extLst>
          </p:cNvPr>
          <p:cNvSpPr>
            <a:spLocks noGrp="1"/>
          </p:cNvSpPr>
          <p:nvPr>
            <p:ph type="title"/>
          </p:nvPr>
        </p:nvSpPr>
        <p:spPr>
          <a:xfrm>
            <a:off x="838200" y="47625"/>
            <a:ext cx="10515600" cy="1325563"/>
          </a:xfrm>
        </p:spPr>
        <p:txBody>
          <a:bodyPr/>
          <a:lstStyle/>
          <a:p>
            <a:r>
              <a:rPr lang="en-US" b="1" dirty="0"/>
              <a:t>Winning the Powerball Jackpot Grand Prize </a:t>
            </a:r>
          </a:p>
        </p:txBody>
      </p:sp>
      <p:pic>
        <p:nvPicPr>
          <p:cNvPr id="7" name="Picture 6">
            <a:extLst>
              <a:ext uri="{FF2B5EF4-FFF2-40B4-BE49-F238E27FC236}">
                <a16:creationId xmlns:a16="http://schemas.microsoft.com/office/drawing/2014/main" id="{91B5CFD7-2FA6-4F27-BD27-24881F603D9D}"/>
              </a:ext>
            </a:extLst>
          </p:cNvPr>
          <p:cNvPicPr>
            <a:picLocks noChangeAspect="1"/>
          </p:cNvPicPr>
          <p:nvPr/>
        </p:nvPicPr>
        <p:blipFill rotWithShape="1">
          <a:blip r:embed="rId5"/>
          <a:srcRect l="10570" r="21479"/>
          <a:stretch/>
        </p:blipFill>
        <p:spPr>
          <a:xfrm>
            <a:off x="6492303" y="1593543"/>
            <a:ext cx="5150301" cy="4977704"/>
          </a:xfrm>
          <a:prstGeom prst="rect">
            <a:avLst/>
          </a:prstGeom>
        </p:spPr>
      </p:pic>
      <p:pic>
        <p:nvPicPr>
          <p:cNvPr id="8" name="Picture 7">
            <a:extLst>
              <a:ext uri="{FF2B5EF4-FFF2-40B4-BE49-F238E27FC236}">
                <a16:creationId xmlns:a16="http://schemas.microsoft.com/office/drawing/2014/main" id="{68B378E1-D804-494A-B9DE-DFB17A2F40CF}"/>
              </a:ext>
            </a:extLst>
          </p:cNvPr>
          <p:cNvPicPr>
            <a:picLocks noChangeAspect="1"/>
          </p:cNvPicPr>
          <p:nvPr/>
        </p:nvPicPr>
        <p:blipFill rotWithShape="1">
          <a:blip r:embed="rId6"/>
          <a:srcRect l="8163" r="14010"/>
          <a:stretch/>
        </p:blipFill>
        <p:spPr>
          <a:xfrm>
            <a:off x="6492303" y="1595488"/>
            <a:ext cx="5161315" cy="4973813"/>
          </a:xfrm>
          <a:prstGeom prst="rect">
            <a:avLst/>
          </a:prstGeom>
        </p:spPr>
      </p:pic>
      <p:pic>
        <p:nvPicPr>
          <p:cNvPr id="11" name="Picture 10">
            <a:extLst>
              <a:ext uri="{FF2B5EF4-FFF2-40B4-BE49-F238E27FC236}">
                <a16:creationId xmlns:a16="http://schemas.microsoft.com/office/drawing/2014/main" id="{EDADE74C-A2D4-481B-B10A-17077FB344B6}"/>
              </a:ext>
            </a:extLst>
          </p:cNvPr>
          <p:cNvPicPr>
            <a:picLocks noChangeAspect="1"/>
          </p:cNvPicPr>
          <p:nvPr/>
        </p:nvPicPr>
        <p:blipFill>
          <a:blip r:embed="rId7"/>
          <a:stretch>
            <a:fillRect/>
          </a:stretch>
        </p:blipFill>
        <p:spPr>
          <a:xfrm>
            <a:off x="6304772" y="1572566"/>
            <a:ext cx="5348846" cy="5063899"/>
          </a:xfrm>
          <a:prstGeom prst="rect">
            <a:avLst/>
          </a:prstGeom>
        </p:spPr>
      </p:pic>
      <p:sp>
        <p:nvSpPr>
          <p:cNvPr id="15" name="TextBox 14">
            <a:extLst>
              <a:ext uri="{FF2B5EF4-FFF2-40B4-BE49-F238E27FC236}">
                <a16:creationId xmlns:a16="http://schemas.microsoft.com/office/drawing/2014/main" id="{91A45DFB-2363-456F-8F8A-250C5DD7D395}"/>
              </a:ext>
            </a:extLst>
          </p:cNvPr>
          <p:cNvSpPr txBox="1"/>
          <p:nvPr/>
        </p:nvSpPr>
        <p:spPr>
          <a:xfrm>
            <a:off x="11760391" y="1245133"/>
            <a:ext cx="321879" cy="307777"/>
          </a:xfrm>
          <a:prstGeom prst="rect">
            <a:avLst/>
          </a:prstGeom>
          <a:noFill/>
        </p:spPr>
        <p:txBody>
          <a:bodyPr wrap="square" rtlCol="0">
            <a:spAutoFit/>
          </a:bodyPr>
          <a:lstStyle/>
          <a:p>
            <a:r>
              <a:rPr lang="en-US" sz="1400" b="1" dirty="0"/>
              <a:t>6</a:t>
            </a:r>
          </a:p>
        </p:txBody>
      </p:sp>
    </p:spTree>
    <p:extLst>
      <p:ext uri="{BB962C8B-B14F-4D97-AF65-F5344CB8AC3E}">
        <p14:creationId xmlns:p14="http://schemas.microsoft.com/office/powerpoint/2010/main" val="34146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95F221-C603-4FC0-8B7E-1EE35F91D99C}"/>
              </a:ext>
            </a:extLst>
          </p:cNvPr>
          <p:cNvPicPr>
            <a:picLocks noChangeAspect="1"/>
          </p:cNvPicPr>
          <p:nvPr/>
        </p:nvPicPr>
        <p:blipFill>
          <a:blip r:embed="rId3"/>
          <a:stretch>
            <a:fillRect/>
          </a:stretch>
        </p:blipFill>
        <p:spPr>
          <a:xfrm>
            <a:off x="9353550" y="0"/>
            <a:ext cx="2838450" cy="2847975"/>
          </a:xfrm>
          <a:prstGeom prst="rect">
            <a:avLst/>
          </a:prstGeom>
        </p:spPr>
      </p:pic>
      <p:sp>
        <p:nvSpPr>
          <p:cNvPr id="5" name="Title 1">
            <a:extLst>
              <a:ext uri="{FF2B5EF4-FFF2-40B4-BE49-F238E27FC236}">
                <a16:creationId xmlns:a16="http://schemas.microsoft.com/office/drawing/2014/main" id="{53A8E2C5-7082-40A9-B751-8D7B64B590BF}"/>
              </a:ext>
            </a:extLst>
          </p:cNvPr>
          <p:cNvSpPr txBox="1">
            <a:spLocks/>
          </p:cNvSpPr>
          <p:nvPr/>
        </p:nvSpPr>
        <p:spPr>
          <a:xfrm>
            <a:off x="824832" y="73458"/>
            <a:ext cx="86196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b="1" dirty="0">
                <a:solidFill>
                  <a:sysClr val="windowText" lastClr="000000"/>
                </a:solidFill>
                <a:latin typeface="Calibri Light" panose="020F0302020204030204"/>
              </a:rPr>
              <a:t>How much money do adults in Oregon lose by gambling each year?</a:t>
            </a:r>
            <a:endPar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4" name="Content Placeholder 3">
            <a:extLst>
              <a:ext uri="{FF2B5EF4-FFF2-40B4-BE49-F238E27FC236}">
                <a16:creationId xmlns:a16="http://schemas.microsoft.com/office/drawing/2014/main" id="{34AA159A-17EA-4B08-9F91-224FF3B88F7B}"/>
              </a:ext>
            </a:extLst>
          </p:cNvPr>
          <p:cNvSpPr>
            <a:spLocks noGrp="1"/>
          </p:cNvSpPr>
          <p:nvPr>
            <p:ph sz="half" idx="1"/>
          </p:nvPr>
        </p:nvSpPr>
        <p:spPr>
          <a:xfrm>
            <a:off x="241106" y="1787857"/>
            <a:ext cx="5384800" cy="4926842"/>
          </a:xfrm>
        </p:spPr>
        <p:txBody>
          <a:bodyPr/>
          <a:lstStyle/>
          <a:p>
            <a:pPr marL="136525" indent="0" algn="ctr">
              <a:buNone/>
            </a:pPr>
            <a:r>
              <a:rPr lang="en-US" sz="2200" dirty="0">
                <a:solidFill>
                  <a:schemeClr val="bg1"/>
                </a:solidFill>
                <a:latin typeface="Calibri" panose="020F0502020204030204" pitchFamily="34" charset="0"/>
                <a:cs typeface="Calibri" panose="020F0502020204030204" pitchFamily="34" charset="0"/>
              </a:rPr>
              <a:t>2020 revenue from the Oregon Lottery:</a:t>
            </a:r>
            <a:r>
              <a:rPr lang="en-US" sz="2200" baseline="30000" dirty="0">
                <a:solidFill>
                  <a:schemeClr val="bg1"/>
                </a:solidFill>
                <a:latin typeface="Calibri" panose="020F0502020204030204" pitchFamily="34" charset="0"/>
                <a:cs typeface="Calibri" panose="020F0502020204030204" pitchFamily="34" charset="0"/>
              </a:rPr>
              <a:t>10</a:t>
            </a:r>
            <a:r>
              <a:rPr lang="en-US" sz="2200" dirty="0">
                <a:solidFill>
                  <a:schemeClr val="bg1"/>
                </a:solidFill>
                <a:latin typeface="Calibri" panose="020F0502020204030204" pitchFamily="34" charset="0"/>
                <a:cs typeface="Calibri" panose="020F0502020204030204" pitchFamily="34" charset="0"/>
              </a:rPr>
              <a:t> </a:t>
            </a:r>
          </a:p>
          <a:p>
            <a:pPr marL="136525" indent="0" algn="ctr">
              <a:buNone/>
            </a:pPr>
            <a:r>
              <a:rPr lang="en-US" sz="4800" baseline="30000" dirty="0">
                <a:solidFill>
                  <a:schemeClr val="bg1"/>
                </a:solidFill>
                <a:latin typeface="Calibri" panose="020F0502020204030204" pitchFamily="34" charset="0"/>
                <a:cs typeface="Calibri" panose="020F0502020204030204" pitchFamily="34" charset="0"/>
              </a:rPr>
              <a:t>$</a:t>
            </a:r>
            <a:r>
              <a:rPr lang="en-US" sz="4800" dirty="0">
                <a:solidFill>
                  <a:schemeClr val="bg1"/>
                </a:solidFill>
                <a:latin typeface="Calibri" panose="020F0502020204030204" pitchFamily="34" charset="0"/>
                <a:cs typeface="Calibri" panose="020F0502020204030204" pitchFamily="34" charset="0"/>
              </a:rPr>
              <a:t>1.14 billion</a:t>
            </a:r>
          </a:p>
          <a:p>
            <a:pPr marL="136525" indent="0" algn="ctr">
              <a:buNone/>
            </a:pPr>
            <a:endParaRPr lang="en-US" sz="2200" dirty="0">
              <a:solidFill>
                <a:schemeClr val="bg1"/>
              </a:solidFill>
              <a:latin typeface="Calibri" panose="020F0502020204030204" pitchFamily="34" charset="0"/>
              <a:cs typeface="Calibri" panose="020F0502020204030204" pitchFamily="34" charset="0"/>
            </a:endParaRPr>
          </a:p>
          <a:p>
            <a:pPr marL="136525" indent="0" algn="ctr">
              <a:buNone/>
            </a:pPr>
            <a:r>
              <a:rPr lang="en-US" sz="2200" dirty="0">
                <a:solidFill>
                  <a:schemeClr val="bg1"/>
                </a:solidFill>
                <a:latin typeface="Calibri" panose="020F0502020204030204" pitchFamily="34" charset="0"/>
                <a:cs typeface="Calibri" panose="020F0502020204030204" pitchFamily="34" charset="0"/>
              </a:rPr>
              <a:t>2017 gaming revenue from nine Oregon Tribal Casinos:</a:t>
            </a:r>
            <a:r>
              <a:rPr lang="en-US" sz="2200" baseline="30000" dirty="0">
                <a:solidFill>
                  <a:schemeClr val="bg1"/>
                </a:solidFill>
                <a:latin typeface="Calibri" panose="020F0502020204030204" pitchFamily="34" charset="0"/>
                <a:cs typeface="Calibri" panose="020F0502020204030204" pitchFamily="34" charset="0"/>
              </a:rPr>
              <a:t>11</a:t>
            </a:r>
            <a:endParaRPr lang="en-US" sz="2200" dirty="0">
              <a:solidFill>
                <a:schemeClr val="bg1"/>
              </a:solidFill>
              <a:latin typeface="Calibri" panose="020F0502020204030204" pitchFamily="34" charset="0"/>
              <a:cs typeface="Calibri" panose="020F0502020204030204" pitchFamily="34" charset="0"/>
            </a:endParaRPr>
          </a:p>
          <a:p>
            <a:pPr marL="136525" indent="0" algn="ctr">
              <a:buNone/>
            </a:pPr>
            <a:r>
              <a:rPr lang="en-US" sz="4800" baseline="30000" dirty="0">
                <a:solidFill>
                  <a:schemeClr val="bg1"/>
                </a:solidFill>
                <a:latin typeface="Calibri" panose="020F0502020204030204" pitchFamily="34" charset="0"/>
                <a:cs typeface="Calibri" panose="020F0502020204030204" pitchFamily="34" charset="0"/>
              </a:rPr>
              <a:t>$</a:t>
            </a:r>
            <a:r>
              <a:rPr lang="en-US" sz="4800" dirty="0">
                <a:solidFill>
                  <a:schemeClr val="bg1"/>
                </a:solidFill>
                <a:latin typeface="Calibri" panose="020F0502020204030204" pitchFamily="34" charset="0"/>
                <a:cs typeface="Calibri" panose="020F0502020204030204" pitchFamily="34" charset="0"/>
              </a:rPr>
              <a:t>499 million</a:t>
            </a:r>
          </a:p>
          <a:p>
            <a:pPr marL="136525" indent="0" algn="ctr">
              <a:buNone/>
            </a:pPr>
            <a:endParaRPr lang="en-US" sz="2200" dirty="0">
              <a:solidFill>
                <a:schemeClr val="bg1"/>
              </a:solidFill>
              <a:latin typeface="Calibri" panose="020F0502020204030204" pitchFamily="34" charset="0"/>
              <a:cs typeface="Calibri" panose="020F0502020204030204" pitchFamily="34" charset="0"/>
            </a:endParaRPr>
          </a:p>
          <a:p>
            <a:pPr marL="136525" indent="0" algn="ctr">
              <a:buNone/>
            </a:pPr>
            <a:r>
              <a:rPr lang="en-US" sz="2200" dirty="0">
                <a:solidFill>
                  <a:schemeClr val="bg1"/>
                </a:solidFill>
                <a:latin typeface="Calibri" panose="020F0502020204030204" pitchFamily="34" charset="0"/>
                <a:cs typeface="Calibri" panose="020F0502020204030204" pitchFamily="34" charset="0"/>
              </a:rPr>
              <a:t>Money from other gambling activities: </a:t>
            </a:r>
            <a:r>
              <a:rPr lang="en-US" sz="4800" baseline="30000" dirty="0">
                <a:solidFill>
                  <a:schemeClr val="bg1"/>
                </a:solidFill>
                <a:latin typeface="Calibri" panose="020F0502020204030204" pitchFamily="34" charset="0"/>
                <a:cs typeface="Calibri" panose="020F0502020204030204" pitchFamily="34" charset="0"/>
              </a:rPr>
              <a:t>Unknown</a:t>
            </a:r>
            <a:endParaRPr lang="en-US" sz="4800" dirty="0">
              <a:solidFill>
                <a:schemeClr val="bg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CB0B97F-23CD-463F-93DE-7822FCA4915C}"/>
              </a:ext>
            </a:extLst>
          </p:cNvPr>
          <p:cNvSpPr txBox="1"/>
          <p:nvPr/>
        </p:nvSpPr>
        <p:spPr>
          <a:xfrm>
            <a:off x="10647952" y="27118"/>
            <a:ext cx="1507276" cy="307777"/>
          </a:xfrm>
          <a:prstGeom prst="rect">
            <a:avLst/>
          </a:prstGeom>
          <a:noFill/>
        </p:spPr>
        <p:txBody>
          <a:bodyPr wrap="square" rtlCol="0">
            <a:spAutoFit/>
          </a:bodyPr>
          <a:lstStyle/>
          <a:p>
            <a:pPr algn="r"/>
            <a:r>
              <a:rPr lang="en-US" sz="1400" b="1" dirty="0">
                <a:solidFill>
                  <a:schemeClr val="bg1"/>
                </a:solidFill>
                <a:latin typeface="Calibri" panose="020F0502020204030204" pitchFamily="34" charset="0"/>
                <a:cs typeface="Calibri" panose="020F0502020204030204" pitchFamily="34" charset="0"/>
              </a:rPr>
              <a:t>Gambling Facts</a:t>
            </a:r>
          </a:p>
        </p:txBody>
      </p:sp>
      <p:pic>
        <p:nvPicPr>
          <p:cNvPr id="2" name="Picture 1">
            <a:extLst>
              <a:ext uri="{FF2B5EF4-FFF2-40B4-BE49-F238E27FC236}">
                <a16:creationId xmlns:a16="http://schemas.microsoft.com/office/drawing/2014/main" id="{F5E35A71-B891-4C66-8904-34D108335A6C}"/>
              </a:ext>
            </a:extLst>
          </p:cNvPr>
          <p:cNvPicPr>
            <a:picLocks noChangeAspect="1"/>
          </p:cNvPicPr>
          <p:nvPr/>
        </p:nvPicPr>
        <p:blipFill>
          <a:blip r:embed="rId4"/>
          <a:stretch>
            <a:fillRect/>
          </a:stretch>
        </p:blipFill>
        <p:spPr>
          <a:xfrm rot="1727065" flipH="1">
            <a:off x="10723561" y="4117441"/>
            <a:ext cx="977406" cy="993902"/>
          </a:xfrm>
          <a:prstGeom prst="rect">
            <a:avLst/>
          </a:prstGeom>
        </p:spPr>
      </p:pic>
      <p:pic>
        <p:nvPicPr>
          <p:cNvPr id="17" name="Picture 16">
            <a:extLst>
              <a:ext uri="{FF2B5EF4-FFF2-40B4-BE49-F238E27FC236}">
                <a16:creationId xmlns:a16="http://schemas.microsoft.com/office/drawing/2014/main" id="{1D5CF5A8-DB3B-47CB-986B-AD3D96553F57}"/>
              </a:ext>
            </a:extLst>
          </p:cNvPr>
          <p:cNvPicPr>
            <a:picLocks noChangeAspect="1"/>
          </p:cNvPicPr>
          <p:nvPr/>
        </p:nvPicPr>
        <p:blipFill>
          <a:blip r:embed="rId4"/>
          <a:stretch>
            <a:fillRect/>
          </a:stretch>
        </p:blipFill>
        <p:spPr>
          <a:xfrm rot="20287880">
            <a:off x="6228750" y="4104499"/>
            <a:ext cx="999347" cy="1016213"/>
          </a:xfrm>
          <a:prstGeom prst="rect">
            <a:avLst/>
          </a:prstGeom>
        </p:spPr>
      </p:pic>
      <p:sp>
        <p:nvSpPr>
          <p:cNvPr id="7" name="Content Placeholder 6">
            <a:extLst>
              <a:ext uri="{FF2B5EF4-FFF2-40B4-BE49-F238E27FC236}">
                <a16:creationId xmlns:a16="http://schemas.microsoft.com/office/drawing/2014/main" id="{CA353340-AB5C-4BD1-A723-AE9F7A0CC610}"/>
              </a:ext>
            </a:extLst>
          </p:cNvPr>
          <p:cNvSpPr>
            <a:spLocks noGrp="1"/>
          </p:cNvSpPr>
          <p:nvPr>
            <p:ph sz="half" idx="2"/>
          </p:nvPr>
        </p:nvSpPr>
        <p:spPr>
          <a:xfrm>
            <a:off x="6197600" y="2300517"/>
            <a:ext cx="5384800" cy="3759148"/>
          </a:xfrm>
        </p:spPr>
        <p:txBody>
          <a:bodyPr/>
          <a:lstStyle/>
          <a:p>
            <a:pPr marL="136525" indent="0" algn="ctr">
              <a:buNone/>
            </a:pPr>
            <a:r>
              <a:rPr lang="en-US" dirty="0">
                <a:solidFill>
                  <a:schemeClr val="bg1"/>
                </a:solidFill>
                <a:latin typeface="Calibri" panose="020F0502020204030204" pitchFamily="34" charset="0"/>
                <a:cs typeface="Calibri" panose="020F0502020204030204" pitchFamily="34" charset="0"/>
              </a:rPr>
              <a:t>In Oregon, the average person in treatment for problem gambling owes gambling related debts of:</a:t>
            </a:r>
            <a:r>
              <a:rPr lang="en-US" baseline="30000" dirty="0">
                <a:solidFill>
                  <a:schemeClr val="bg1"/>
                </a:solidFill>
                <a:latin typeface="Calibri" panose="020F0502020204030204" pitchFamily="34" charset="0"/>
                <a:cs typeface="Calibri" panose="020F0502020204030204" pitchFamily="34" charset="0"/>
              </a:rPr>
              <a:t>2</a:t>
            </a:r>
            <a:endParaRPr lang="en-US" dirty="0">
              <a:solidFill>
                <a:schemeClr val="bg1"/>
              </a:solidFill>
              <a:latin typeface="Calibri" panose="020F0502020204030204" pitchFamily="34" charset="0"/>
              <a:cs typeface="Calibri" panose="020F0502020204030204" pitchFamily="34" charset="0"/>
            </a:endParaRPr>
          </a:p>
          <a:p>
            <a:pPr marL="136525" indent="0" algn="ctr">
              <a:buNone/>
            </a:pPr>
            <a:r>
              <a:rPr lang="en-US" sz="9600" baseline="30000" dirty="0">
                <a:solidFill>
                  <a:srgbClr val="C00000"/>
                </a:solidFill>
                <a:latin typeface="Calibri" panose="020F0502020204030204" pitchFamily="34" charset="0"/>
                <a:cs typeface="Calibri" panose="020F0502020204030204" pitchFamily="34" charset="0"/>
              </a:rPr>
              <a:t>$</a:t>
            </a:r>
            <a:r>
              <a:rPr lang="en-US" sz="9600" dirty="0">
                <a:solidFill>
                  <a:srgbClr val="C00000"/>
                </a:solidFill>
                <a:latin typeface="Calibri" panose="020F0502020204030204" pitchFamily="34" charset="0"/>
                <a:cs typeface="Calibri" panose="020F0502020204030204" pitchFamily="34" charset="0"/>
              </a:rPr>
              <a:t>23,375</a:t>
            </a:r>
          </a:p>
        </p:txBody>
      </p:sp>
      <p:sp>
        <p:nvSpPr>
          <p:cNvPr id="12" name="TextBox 11">
            <a:extLst>
              <a:ext uri="{FF2B5EF4-FFF2-40B4-BE49-F238E27FC236}">
                <a16:creationId xmlns:a16="http://schemas.microsoft.com/office/drawing/2014/main" id="{CA92C1B1-A44A-414F-9BCE-F3C29544773D}"/>
              </a:ext>
            </a:extLst>
          </p:cNvPr>
          <p:cNvSpPr txBox="1"/>
          <p:nvPr/>
        </p:nvSpPr>
        <p:spPr>
          <a:xfrm>
            <a:off x="11760391" y="1245133"/>
            <a:ext cx="321879"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7</a:t>
            </a:r>
          </a:p>
        </p:txBody>
      </p:sp>
    </p:spTree>
    <p:extLst>
      <p:ext uri="{BB962C8B-B14F-4D97-AF65-F5344CB8AC3E}">
        <p14:creationId xmlns:p14="http://schemas.microsoft.com/office/powerpoint/2010/main" val="402849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500"/>
                                        <p:tgtEl>
                                          <p:spTgt spid="4">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fade">
                                      <p:cBhvr>
                                        <p:cTn id="3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DF4F40E-129B-4668-9DF8-BB63D4F4C7EF}"/>
              </a:ext>
            </a:extLst>
          </p:cNvPr>
          <p:cNvPicPr>
            <a:picLocks noChangeAspect="1"/>
          </p:cNvPicPr>
          <p:nvPr/>
        </p:nvPicPr>
        <p:blipFill>
          <a:blip r:embed="rId3"/>
          <a:stretch>
            <a:fillRect/>
          </a:stretch>
        </p:blipFill>
        <p:spPr>
          <a:xfrm>
            <a:off x="9353550" y="0"/>
            <a:ext cx="2838450" cy="2847975"/>
          </a:xfrm>
          <a:prstGeom prst="rect">
            <a:avLst/>
          </a:prstGeom>
        </p:spPr>
      </p:pic>
      <p:sp>
        <p:nvSpPr>
          <p:cNvPr id="3" name="Content Placeholder 2">
            <a:extLst>
              <a:ext uri="{FF2B5EF4-FFF2-40B4-BE49-F238E27FC236}">
                <a16:creationId xmlns:a16="http://schemas.microsoft.com/office/drawing/2014/main" id="{7F03102D-6A92-47DD-9896-E795D1361134}"/>
              </a:ext>
            </a:extLst>
          </p:cNvPr>
          <p:cNvSpPr>
            <a:spLocks noGrp="1"/>
          </p:cNvSpPr>
          <p:nvPr>
            <p:ph sz="half" idx="1"/>
          </p:nvPr>
        </p:nvSpPr>
        <p:spPr>
          <a:xfrm>
            <a:off x="1100058" y="1990164"/>
            <a:ext cx="4945888" cy="5043487"/>
          </a:xfrm>
        </p:spPr>
        <p:txBody>
          <a:bodyPr/>
          <a:lstStyle/>
          <a:p>
            <a:pPr marL="136525" indent="0">
              <a:spcAft>
                <a:spcPts val="4200"/>
              </a:spcAft>
              <a:buClrTx/>
              <a:buNone/>
            </a:pPr>
            <a:r>
              <a:rPr lang="en-US" dirty="0">
                <a:solidFill>
                  <a:schemeClr val="bg1"/>
                </a:solidFill>
              </a:rPr>
              <a:t>Increasing time/money spent</a:t>
            </a:r>
          </a:p>
          <a:p>
            <a:pPr marL="136525" indent="0">
              <a:spcAft>
                <a:spcPts val="3600"/>
              </a:spcAft>
              <a:buClrTx/>
              <a:buNone/>
            </a:pPr>
            <a:r>
              <a:rPr lang="en-US" dirty="0">
                <a:solidFill>
                  <a:schemeClr val="bg1"/>
                </a:solidFill>
              </a:rPr>
              <a:t>Escaping problems (stress, anxiety, depression, etc.)</a:t>
            </a:r>
          </a:p>
          <a:p>
            <a:pPr marL="136525" indent="0">
              <a:spcAft>
                <a:spcPts val="4200"/>
              </a:spcAft>
              <a:buClrTx/>
              <a:buNone/>
            </a:pPr>
            <a:r>
              <a:rPr lang="en-US" dirty="0">
                <a:solidFill>
                  <a:schemeClr val="bg1"/>
                </a:solidFill>
              </a:rPr>
              <a:t>Withdrawal (irritable or sick when stopped)</a:t>
            </a:r>
          </a:p>
          <a:p>
            <a:pPr marL="136525" indent="0">
              <a:spcAft>
                <a:spcPts val="4200"/>
              </a:spcAft>
              <a:buClrTx/>
              <a:buNone/>
            </a:pPr>
            <a:r>
              <a:rPr lang="en-US" dirty="0">
                <a:solidFill>
                  <a:schemeClr val="bg1"/>
                </a:solidFill>
              </a:rPr>
              <a:t>Cravings (think about it a lot)</a:t>
            </a:r>
          </a:p>
          <a:p>
            <a:pPr>
              <a:spcAft>
                <a:spcPts val="4200"/>
              </a:spcAft>
              <a:buClrTx/>
              <a:buFont typeface="Arial" panose="020B0604020202020204" pitchFamily="34" charset="0"/>
              <a:buChar char="•"/>
            </a:pPr>
            <a:endParaRPr lang="en-US" dirty="0">
              <a:solidFill>
                <a:schemeClr val="bg1"/>
              </a:solidFill>
            </a:endParaRPr>
          </a:p>
        </p:txBody>
      </p:sp>
      <p:sp>
        <p:nvSpPr>
          <p:cNvPr id="5" name="Title 1">
            <a:extLst>
              <a:ext uri="{FF2B5EF4-FFF2-40B4-BE49-F238E27FC236}">
                <a16:creationId xmlns:a16="http://schemas.microsoft.com/office/drawing/2014/main" id="{53A8E2C5-7082-40A9-B751-8D7B64B590BF}"/>
              </a:ext>
            </a:extLst>
          </p:cNvPr>
          <p:cNvSpPr txBox="1">
            <a:spLocks/>
          </p:cNvSpPr>
          <p:nvPr/>
        </p:nvSpPr>
        <p:spPr>
          <a:xfrm>
            <a:off x="257175" y="98424"/>
            <a:ext cx="1050879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Signs of a problem: </a:t>
            </a:r>
            <a:r>
              <a:rPr lang="en-US" sz="2600" dirty="0">
                <a:solidFill>
                  <a:sysClr val="windowText" lastClr="000000"/>
                </a:solidFill>
                <a:latin typeface="Calibri Light" panose="020F0302020204030204"/>
              </a:rPr>
              <a:t>For both </a:t>
            </a:r>
            <a:r>
              <a:rPr kumimoji="0" lang="en-US" sz="260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Gambling &amp; Alcohol</a:t>
            </a:r>
            <a:r>
              <a:rPr kumimoji="0" lang="en-US" sz="2600" i="0" u="none" strike="noStrike" kern="1200" cap="none" spc="0" normalizeH="0" baseline="30000" noProof="0" dirty="0">
                <a:ln>
                  <a:noFill/>
                </a:ln>
                <a:solidFill>
                  <a:sysClr val="windowText" lastClr="000000"/>
                </a:solidFill>
                <a:effectLst/>
                <a:uLnTx/>
                <a:uFillTx/>
                <a:latin typeface="Calibri Light" panose="020F0302020204030204"/>
                <a:ea typeface="+mj-ea"/>
                <a:cs typeface="+mj-cs"/>
              </a:rPr>
              <a:t>12, 13</a:t>
            </a:r>
            <a:endParaRPr kumimoji="0" lang="en-US" sz="260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9" name="Content Placeholder 8">
            <a:extLst>
              <a:ext uri="{FF2B5EF4-FFF2-40B4-BE49-F238E27FC236}">
                <a16:creationId xmlns:a16="http://schemas.microsoft.com/office/drawing/2014/main" id="{D5033A20-BFC2-46CE-84E1-402CDC5A607F}"/>
              </a:ext>
            </a:extLst>
          </p:cNvPr>
          <p:cNvSpPr>
            <a:spLocks noGrp="1"/>
          </p:cNvSpPr>
          <p:nvPr>
            <p:ph sz="half" idx="2"/>
          </p:nvPr>
        </p:nvSpPr>
        <p:spPr>
          <a:xfrm>
            <a:off x="7315200" y="1990164"/>
            <a:ext cx="4858868" cy="5043487"/>
          </a:xfrm>
        </p:spPr>
        <p:txBody>
          <a:bodyPr/>
          <a:lstStyle/>
          <a:p>
            <a:pPr marL="136525" indent="0">
              <a:spcAft>
                <a:spcPts val="4200"/>
              </a:spcAft>
              <a:buClrTx/>
              <a:buNone/>
            </a:pPr>
            <a:r>
              <a:rPr lang="en-US" dirty="0">
                <a:solidFill>
                  <a:schemeClr val="bg1"/>
                </a:solidFill>
              </a:rPr>
              <a:t>Increases risky behaviors</a:t>
            </a:r>
          </a:p>
          <a:p>
            <a:pPr marL="136525" indent="0">
              <a:spcAft>
                <a:spcPts val="3600"/>
              </a:spcAft>
              <a:buClrTx/>
              <a:buNone/>
            </a:pPr>
            <a:r>
              <a:rPr lang="en-US" dirty="0">
                <a:solidFill>
                  <a:schemeClr val="bg1"/>
                </a:solidFill>
              </a:rPr>
              <a:t>Less desire to engage in other activities or interests</a:t>
            </a:r>
          </a:p>
          <a:p>
            <a:pPr marL="136525" indent="0">
              <a:spcAft>
                <a:spcPts val="4200"/>
              </a:spcAft>
              <a:buClrTx/>
              <a:buNone/>
            </a:pPr>
            <a:r>
              <a:rPr lang="en-US" dirty="0">
                <a:solidFill>
                  <a:schemeClr val="bg1"/>
                </a:solidFill>
              </a:rPr>
              <a:t>Creates problems with loved ones, work, or school</a:t>
            </a:r>
          </a:p>
          <a:p>
            <a:pPr marL="136525" indent="0">
              <a:spcAft>
                <a:spcPts val="4200"/>
              </a:spcAft>
              <a:buClrTx/>
              <a:buNone/>
            </a:pPr>
            <a:r>
              <a:rPr lang="en-US" dirty="0">
                <a:solidFill>
                  <a:schemeClr val="bg1"/>
                </a:solidFill>
              </a:rPr>
              <a:t>Unsuccessful attempts to stop</a:t>
            </a:r>
          </a:p>
          <a:p>
            <a:pPr>
              <a:spcAft>
                <a:spcPts val="4200"/>
              </a:spcAft>
              <a:buClrTx/>
              <a:buFont typeface="Arial" panose="020B0604020202020204" pitchFamily="34" charset="0"/>
              <a:buChar char="•"/>
            </a:pPr>
            <a:endParaRPr lang="en-US" dirty="0">
              <a:solidFill>
                <a:schemeClr val="bg1"/>
              </a:solidFill>
            </a:endParaRPr>
          </a:p>
          <a:p>
            <a:pPr>
              <a:spcAft>
                <a:spcPts val="4200"/>
              </a:spcAft>
            </a:pPr>
            <a:endParaRPr lang="en-US" dirty="0"/>
          </a:p>
        </p:txBody>
      </p:sp>
      <p:pic>
        <p:nvPicPr>
          <p:cNvPr id="11" name="Picture 10">
            <a:extLst>
              <a:ext uri="{FF2B5EF4-FFF2-40B4-BE49-F238E27FC236}">
                <a16:creationId xmlns:a16="http://schemas.microsoft.com/office/drawing/2014/main" id="{5203B1F9-7722-4EF8-8A74-C6F4F8EE1F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238" y="3052480"/>
            <a:ext cx="874059" cy="874059"/>
          </a:xfrm>
          <a:prstGeom prst="rect">
            <a:avLst/>
          </a:prstGeom>
        </p:spPr>
      </p:pic>
      <p:pic>
        <p:nvPicPr>
          <p:cNvPr id="13" name="Picture 12">
            <a:extLst>
              <a:ext uri="{FF2B5EF4-FFF2-40B4-BE49-F238E27FC236}">
                <a16:creationId xmlns:a16="http://schemas.microsoft.com/office/drawing/2014/main" id="{F24DA536-3A62-4CC8-9904-15A9CFBA3A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473" y="5531812"/>
            <a:ext cx="877824" cy="877824"/>
          </a:xfrm>
          <a:prstGeom prst="rect">
            <a:avLst/>
          </a:prstGeom>
        </p:spPr>
      </p:pic>
      <p:pic>
        <p:nvPicPr>
          <p:cNvPr id="15" name="Picture 14">
            <a:extLst>
              <a:ext uri="{FF2B5EF4-FFF2-40B4-BE49-F238E27FC236}">
                <a16:creationId xmlns:a16="http://schemas.microsoft.com/office/drawing/2014/main" id="{AA6C0150-6AB6-4A1D-86D8-A6EB79201F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234" y="3048715"/>
            <a:ext cx="877824" cy="877824"/>
          </a:xfrm>
          <a:prstGeom prst="rect">
            <a:avLst/>
          </a:prstGeom>
        </p:spPr>
      </p:pic>
      <p:pic>
        <p:nvPicPr>
          <p:cNvPr id="17" name="Picture 16">
            <a:extLst>
              <a:ext uri="{FF2B5EF4-FFF2-40B4-BE49-F238E27FC236}">
                <a16:creationId xmlns:a16="http://schemas.microsoft.com/office/drawing/2014/main" id="{C0E824DF-B309-4A6F-9ACA-468BD1794B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2234" y="5531812"/>
            <a:ext cx="877824" cy="877824"/>
          </a:xfrm>
          <a:prstGeom prst="rect">
            <a:avLst/>
          </a:prstGeom>
        </p:spPr>
      </p:pic>
      <p:pic>
        <p:nvPicPr>
          <p:cNvPr id="19" name="Picture 18">
            <a:extLst>
              <a:ext uri="{FF2B5EF4-FFF2-40B4-BE49-F238E27FC236}">
                <a16:creationId xmlns:a16="http://schemas.microsoft.com/office/drawing/2014/main" id="{F1BF41D2-A071-4D26-8B60-75CD03DA6F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8473" y="4292146"/>
            <a:ext cx="877824" cy="877824"/>
          </a:xfrm>
          <a:prstGeom prst="rect">
            <a:avLst/>
          </a:prstGeom>
        </p:spPr>
      </p:pic>
      <p:pic>
        <p:nvPicPr>
          <p:cNvPr id="21" name="Picture 20">
            <a:extLst>
              <a:ext uri="{FF2B5EF4-FFF2-40B4-BE49-F238E27FC236}">
                <a16:creationId xmlns:a16="http://schemas.microsoft.com/office/drawing/2014/main" id="{7515BC3D-2860-4919-B731-86D74F8AD5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234" y="1809049"/>
            <a:ext cx="877824" cy="877824"/>
          </a:xfrm>
          <a:prstGeom prst="rect">
            <a:avLst/>
          </a:prstGeom>
        </p:spPr>
      </p:pic>
      <p:pic>
        <p:nvPicPr>
          <p:cNvPr id="23" name="Picture 22">
            <a:extLst>
              <a:ext uri="{FF2B5EF4-FFF2-40B4-BE49-F238E27FC236}">
                <a16:creationId xmlns:a16="http://schemas.microsoft.com/office/drawing/2014/main" id="{B7D6620F-567A-48B2-A350-0D3527D0E0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2234" y="4292146"/>
            <a:ext cx="877824" cy="877824"/>
          </a:xfrm>
          <a:prstGeom prst="rect">
            <a:avLst/>
          </a:prstGeom>
        </p:spPr>
      </p:pic>
      <p:pic>
        <p:nvPicPr>
          <p:cNvPr id="25" name="Picture 24">
            <a:extLst>
              <a:ext uri="{FF2B5EF4-FFF2-40B4-BE49-F238E27FC236}">
                <a16:creationId xmlns:a16="http://schemas.microsoft.com/office/drawing/2014/main" id="{AEEA04B5-1BCC-45F7-9C7B-90F5DC7B6E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48473" y="1809049"/>
            <a:ext cx="877824" cy="877824"/>
          </a:xfrm>
          <a:prstGeom prst="rect">
            <a:avLst/>
          </a:prstGeom>
        </p:spPr>
      </p:pic>
      <p:sp>
        <p:nvSpPr>
          <p:cNvPr id="16" name="TextBox 15">
            <a:extLst>
              <a:ext uri="{FF2B5EF4-FFF2-40B4-BE49-F238E27FC236}">
                <a16:creationId xmlns:a16="http://schemas.microsoft.com/office/drawing/2014/main" id="{18AB0337-1EDA-4616-8DC4-7C1FAD13869A}"/>
              </a:ext>
            </a:extLst>
          </p:cNvPr>
          <p:cNvSpPr txBox="1"/>
          <p:nvPr/>
        </p:nvSpPr>
        <p:spPr>
          <a:xfrm>
            <a:off x="10647952" y="27118"/>
            <a:ext cx="1507276" cy="307777"/>
          </a:xfrm>
          <a:prstGeom prst="rect">
            <a:avLst/>
          </a:prstGeom>
          <a:noFill/>
        </p:spPr>
        <p:txBody>
          <a:bodyPr wrap="square" rtlCol="0">
            <a:spAutoFit/>
          </a:bodyPr>
          <a:lstStyle/>
          <a:p>
            <a:pPr algn="r"/>
            <a:r>
              <a:rPr lang="en-US" sz="1400" b="1" dirty="0">
                <a:solidFill>
                  <a:schemeClr val="bg1"/>
                </a:solidFill>
                <a:latin typeface="Calibri" panose="020F0502020204030204" pitchFamily="34" charset="0"/>
                <a:cs typeface="Calibri" panose="020F0502020204030204" pitchFamily="34" charset="0"/>
              </a:rPr>
              <a:t>Gambling Facts</a:t>
            </a:r>
          </a:p>
        </p:txBody>
      </p:sp>
    </p:spTree>
    <p:extLst>
      <p:ext uri="{BB962C8B-B14F-4D97-AF65-F5344CB8AC3E}">
        <p14:creationId xmlns:p14="http://schemas.microsoft.com/office/powerpoint/2010/main" val="38050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1000"/>
                                        <p:tgtEl>
                                          <p:spTgt spid="3">
                                            <p:txEl>
                                              <p:pRg st="3" end="3"/>
                                            </p:txEl>
                                          </p:spTgt>
                                        </p:tgtEl>
                                      </p:cBhvr>
                                    </p:animEffect>
                                    <p:anim calcmode="lin" valueType="num">
                                      <p:cBhvr>
                                        <p:cTn id="4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Effect transition="in" filter="fade">
                                      <p:cBhvr>
                                        <p:cTn id="55" dur="1000"/>
                                        <p:tgtEl>
                                          <p:spTgt spid="9">
                                            <p:txEl>
                                              <p:pRg st="0" end="0"/>
                                            </p:txEl>
                                          </p:spTgt>
                                        </p:tgtEl>
                                      </p:cBhvr>
                                    </p:animEffect>
                                    <p:anim calcmode="lin" valueType="num">
                                      <p:cBhvr>
                                        <p:cTn id="5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9">
                                            <p:txEl>
                                              <p:pRg st="0" end="0"/>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anim calcmode="lin" valueType="num">
                                      <p:cBhvr>
                                        <p:cTn id="61" dur="1000" fill="hold"/>
                                        <p:tgtEl>
                                          <p:spTgt spid="25"/>
                                        </p:tgtEl>
                                        <p:attrNameLst>
                                          <p:attrName>ppt_x</p:attrName>
                                        </p:attrNameLst>
                                      </p:cBhvr>
                                      <p:tavLst>
                                        <p:tav tm="0">
                                          <p:val>
                                            <p:strVal val="#ppt_x"/>
                                          </p:val>
                                        </p:tav>
                                        <p:tav tm="100000">
                                          <p:val>
                                            <p:strVal val="#ppt_x"/>
                                          </p:val>
                                        </p:tav>
                                      </p:tavLst>
                                    </p:anim>
                                    <p:anim calcmode="lin" valueType="num">
                                      <p:cBhvr>
                                        <p:cTn id="6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9">
                                            <p:txEl>
                                              <p:pRg st="1" end="1"/>
                                            </p:txEl>
                                          </p:spTgt>
                                        </p:tgtEl>
                                        <p:attrNameLst>
                                          <p:attrName>style.visibility</p:attrName>
                                        </p:attrNameLst>
                                      </p:cBhvr>
                                      <p:to>
                                        <p:strVal val="visible"/>
                                      </p:to>
                                    </p:set>
                                    <p:animEffect transition="in" filter="fade">
                                      <p:cBhvr>
                                        <p:cTn id="67" dur="1000"/>
                                        <p:tgtEl>
                                          <p:spTgt spid="9">
                                            <p:txEl>
                                              <p:pRg st="1" end="1"/>
                                            </p:txEl>
                                          </p:spTgt>
                                        </p:tgtEl>
                                      </p:cBhvr>
                                    </p:animEffect>
                                    <p:anim calcmode="lin" valueType="num">
                                      <p:cBhvr>
                                        <p:cTn id="6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69" dur="1000" fill="hold"/>
                                        <p:tgtEl>
                                          <p:spTgt spid="9">
                                            <p:txEl>
                                              <p:pRg st="1" end="1"/>
                                            </p:txEl>
                                          </p:spTgt>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1000"/>
                                        <p:tgtEl>
                                          <p:spTgt spid="11"/>
                                        </p:tgtEl>
                                      </p:cBhvr>
                                    </p:animEffect>
                                    <p:anim calcmode="lin" valueType="num">
                                      <p:cBhvr>
                                        <p:cTn id="73" dur="1000" fill="hold"/>
                                        <p:tgtEl>
                                          <p:spTgt spid="11"/>
                                        </p:tgtEl>
                                        <p:attrNameLst>
                                          <p:attrName>ppt_x</p:attrName>
                                        </p:attrNameLst>
                                      </p:cBhvr>
                                      <p:tavLst>
                                        <p:tav tm="0">
                                          <p:val>
                                            <p:strVal val="#ppt_x"/>
                                          </p:val>
                                        </p:tav>
                                        <p:tav tm="100000">
                                          <p:val>
                                            <p:strVal val="#ppt_x"/>
                                          </p:val>
                                        </p:tav>
                                      </p:tavLst>
                                    </p:anim>
                                    <p:anim calcmode="lin" valueType="num">
                                      <p:cBhvr>
                                        <p:cTn id="7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9">
                                            <p:txEl>
                                              <p:pRg st="2" end="2"/>
                                            </p:txEl>
                                          </p:spTgt>
                                        </p:tgtEl>
                                        <p:attrNameLst>
                                          <p:attrName>style.visibility</p:attrName>
                                        </p:attrNameLst>
                                      </p:cBhvr>
                                      <p:to>
                                        <p:strVal val="visible"/>
                                      </p:to>
                                    </p:set>
                                    <p:animEffect transition="in" filter="fade">
                                      <p:cBhvr>
                                        <p:cTn id="79" dur="1000"/>
                                        <p:tgtEl>
                                          <p:spTgt spid="9">
                                            <p:txEl>
                                              <p:pRg st="2" end="2"/>
                                            </p:txEl>
                                          </p:spTgt>
                                        </p:tgtEl>
                                      </p:cBhvr>
                                    </p:animEffect>
                                    <p:anim calcmode="lin" valueType="num">
                                      <p:cBhvr>
                                        <p:cTn id="8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81" dur="1000" fill="hold"/>
                                        <p:tgtEl>
                                          <p:spTgt spid="9">
                                            <p:txEl>
                                              <p:pRg st="2" end="2"/>
                                            </p:txEl>
                                          </p:spTgt>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1000"/>
                                        <p:tgtEl>
                                          <p:spTgt spid="19"/>
                                        </p:tgtEl>
                                      </p:cBhvr>
                                    </p:animEffect>
                                    <p:anim calcmode="lin" valueType="num">
                                      <p:cBhvr>
                                        <p:cTn id="85" dur="1000" fill="hold"/>
                                        <p:tgtEl>
                                          <p:spTgt spid="19"/>
                                        </p:tgtEl>
                                        <p:attrNameLst>
                                          <p:attrName>ppt_x</p:attrName>
                                        </p:attrNameLst>
                                      </p:cBhvr>
                                      <p:tavLst>
                                        <p:tav tm="0">
                                          <p:val>
                                            <p:strVal val="#ppt_x"/>
                                          </p:val>
                                        </p:tav>
                                        <p:tav tm="100000">
                                          <p:val>
                                            <p:strVal val="#ppt_x"/>
                                          </p:val>
                                        </p:tav>
                                      </p:tavLst>
                                    </p:anim>
                                    <p:anim calcmode="lin" valueType="num">
                                      <p:cBhvr>
                                        <p:cTn id="8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9">
                                            <p:txEl>
                                              <p:pRg st="3" end="3"/>
                                            </p:txEl>
                                          </p:spTgt>
                                        </p:tgtEl>
                                        <p:attrNameLst>
                                          <p:attrName>style.visibility</p:attrName>
                                        </p:attrNameLst>
                                      </p:cBhvr>
                                      <p:to>
                                        <p:strVal val="visible"/>
                                      </p:to>
                                    </p:set>
                                    <p:animEffect transition="in" filter="fade">
                                      <p:cBhvr>
                                        <p:cTn id="91" dur="1000"/>
                                        <p:tgtEl>
                                          <p:spTgt spid="9">
                                            <p:txEl>
                                              <p:pRg st="3" end="3"/>
                                            </p:txEl>
                                          </p:spTgt>
                                        </p:tgtEl>
                                      </p:cBhvr>
                                    </p:animEffect>
                                    <p:anim calcmode="lin" valueType="num">
                                      <p:cBhvr>
                                        <p:cTn id="9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93" dur="1000" fill="hold"/>
                                        <p:tgtEl>
                                          <p:spTgt spid="9">
                                            <p:txEl>
                                              <p:pRg st="3" end="3"/>
                                            </p:txEl>
                                          </p:spTgt>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1000"/>
                                        <p:tgtEl>
                                          <p:spTgt spid="13"/>
                                        </p:tgtEl>
                                      </p:cBhvr>
                                    </p:animEffect>
                                    <p:anim calcmode="lin" valueType="num">
                                      <p:cBhvr>
                                        <p:cTn id="97" dur="1000" fill="hold"/>
                                        <p:tgtEl>
                                          <p:spTgt spid="13"/>
                                        </p:tgtEl>
                                        <p:attrNameLst>
                                          <p:attrName>ppt_x</p:attrName>
                                        </p:attrNameLst>
                                      </p:cBhvr>
                                      <p:tavLst>
                                        <p:tav tm="0">
                                          <p:val>
                                            <p:strVal val="#ppt_x"/>
                                          </p:val>
                                        </p:tav>
                                        <p:tav tm="100000">
                                          <p:val>
                                            <p:strVal val="#ppt_x"/>
                                          </p:val>
                                        </p:tav>
                                      </p:tavLst>
                                    </p:anim>
                                    <p:anim calcmode="lin" valueType="num">
                                      <p:cBhvr>
                                        <p:cTn id="9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7B0147-DEAD-459C-89D7-7550EA3060F7}"/>
              </a:ext>
            </a:extLst>
          </p:cNvPr>
          <p:cNvPicPr>
            <a:picLocks noChangeAspect="1"/>
          </p:cNvPicPr>
          <p:nvPr/>
        </p:nvPicPr>
        <p:blipFill>
          <a:blip r:embed="rId3"/>
          <a:stretch>
            <a:fillRect/>
          </a:stretch>
        </p:blipFill>
        <p:spPr>
          <a:xfrm>
            <a:off x="9356036" y="0"/>
            <a:ext cx="2838450" cy="2847975"/>
          </a:xfrm>
          <a:prstGeom prst="rect">
            <a:avLst/>
          </a:prstGeom>
        </p:spPr>
      </p:pic>
      <p:sp>
        <p:nvSpPr>
          <p:cNvPr id="9" name="TextBox 8">
            <a:extLst>
              <a:ext uri="{FF2B5EF4-FFF2-40B4-BE49-F238E27FC236}">
                <a16:creationId xmlns:a16="http://schemas.microsoft.com/office/drawing/2014/main" id="{57031D14-E78F-4475-9AE0-1BFD317C278E}"/>
              </a:ext>
            </a:extLst>
          </p:cNvPr>
          <p:cNvSpPr txBox="1"/>
          <p:nvPr/>
        </p:nvSpPr>
        <p:spPr>
          <a:xfrm>
            <a:off x="10647952" y="27118"/>
            <a:ext cx="1507276" cy="307777"/>
          </a:xfrm>
          <a:prstGeom prst="rect">
            <a:avLst/>
          </a:prstGeom>
          <a:noFill/>
        </p:spPr>
        <p:txBody>
          <a:bodyPr wrap="square" rtlCol="0">
            <a:spAutoFit/>
          </a:bodyPr>
          <a:lstStyle/>
          <a:p>
            <a:pPr algn="r"/>
            <a:r>
              <a:rPr lang="en-US" sz="1400" b="1" dirty="0">
                <a:latin typeface="Calibri" panose="020F0502020204030204" pitchFamily="34" charset="0"/>
                <a:cs typeface="Calibri" panose="020F0502020204030204" pitchFamily="34" charset="0"/>
              </a:rPr>
              <a:t>Gambling Facts</a:t>
            </a:r>
          </a:p>
        </p:txBody>
      </p:sp>
      <p:sp>
        <p:nvSpPr>
          <p:cNvPr id="3" name="Content Placeholder 2">
            <a:extLst>
              <a:ext uri="{FF2B5EF4-FFF2-40B4-BE49-F238E27FC236}">
                <a16:creationId xmlns:a16="http://schemas.microsoft.com/office/drawing/2014/main" id="{6F03731E-E873-4A26-9441-EA03720CE5AE}"/>
              </a:ext>
            </a:extLst>
          </p:cNvPr>
          <p:cNvSpPr>
            <a:spLocks noGrp="1"/>
          </p:cNvSpPr>
          <p:nvPr>
            <p:ph idx="1"/>
          </p:nvPr>
        </p:nvSpPr>
        <p:spPr>
          <a:xfrm>
            <a:off x="1976717" y="2095499"/>
            <a:ext cx="7047539" cy="4486272"/>
          </a:xfrm>
        </p:spPr>
        <p:txBody>
          <a:bodyPr>
            <a:normAutofit/>
          </a:bodyPr>
          <a:lstStyle/>
          <a:p>
            <a:pPr marL="0" indent="0">
              <a:spcAft>
                <a:spcPts val="3000"/>
              </a:spcAft>
              <a:buNone/>
            </a:pPr>
            <a:r>
              <a:rPr lang="en-US" dirty="0"/>
              <a:t>of Oregonians in treatment for problem gambling say video gambling is their main form of gambling.</a:t>
            </a:r>
            <a:r>
              <a:rPr lang="en-US" baseline="30000" dirty="0"/>
              <a:t>2</a:t>
            </a:r>
            <a:r>
              <a:rPr lang="en-US" dirty="0"/>
              <a:t> </a:t>
            </a:r>
          </a:p>
          <a:p>
            <a:pPr marL="0" indent="0">
              <a:buNone/>
            </a:pPr>
            <a:r>
              <a:rPr lang="en-US" dirty="0"/>
              <a:t>locations have video gambling across</a:t>
            </a:r>
          </a:p>
          <a:p>
            <a:pPr marL="0" indent="0">
              <a:spcBef>
                <a:spcPts val="0"/>
              </a:spcBef>
              <a:spcAft>
                <a:spcPts val="3000"/>
              </a:spcAft>
              <a:buNone/>
            </a:pPr>
            <a:r>
              <a:rPr lang="en-US" dirty="0"/>
              <a:t>Oregon.</a:t>
            </a:r>
            <a:r>
              <a:rPr lang="en-US" baseline="30000" dirty="0"/>
              <a:t>14</a:t>
            </a:r>
            <a:endParaRPr lang="en-US" dirty="0"/>
          </a:p>
          <a:p>
            <a:pPr marL="0" indent="0">
              <a:spcAft>
                <a:spcPts val="3000"/>
              </a:spcAft>
              <a:buNone/>
            </a:pPr>
            <a:r>
              <a:rPr lang="en-US" dirty="0"/>
              <a:t>of the money made from casinos and the Oregon Lottery comes from video gambling machines (slots, video poker, video lottery).</a:t>
            </a:r>
            <a:r>
              <a:rPr lang="en-US" baseline="30000" dirty="0"/>
              <a:t>10,11</a:t>
            </a:r>
            <a:endParaRPr lang="en-US" dirty="0"/>
          </a:p>
        </p:txBody>
      </p:sp>
      <p:sp>
        <p:nvSpPr>
          <p:cNvPr id="6" name="Content Placeholder 2">
            <a:extLst>
              <a:ext uri="{FF2B5EF4-FFF2-40B4-BE49-F238E27FC236}">
                <a16:creationId xmlns:a16="http://schemas.microsoft.com/office/drawing/2014/main" id="{F28EB810-C263-4017-80B7-BA313E0251EE}"/>
              </a:ext>
            </a:extLst>
          </p:cNvPr>
          <p:cNvSpPr txBox="1">
            <a:spLocks/>
          </p:cNvSpPr>
          <p:nvPr/>
        </p:nvSpPr>
        <p:spPr>
          <a:xfrm>
            <a:off x="188259" y="2191871"/>
            <a:ext cx="1788459" cy="39850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3000"/>
              </a:spcAft>
              <a:buNone/>
            </a:pPr>
            <a:r>
              <a:rPr lang="en-US" sz="8800" spc="-300" dirty="0">
                <a:solidFill>
                  <a:srgbClr val="FF0000"/>
                </a:solidFill>
              </a:rPr>
              <a:t>70</a:t>
            </a:r>
            <a:r>
              <a:rPr lang="en-US" sz="4800" spc="-300" dirty="0">
                <a:solidFill>
                  <a:srgbClr val="FF0000"/>
                </a:solidFill>
              </a:rPr>
              <a:t>%</a:t>
            </a:r>
          </a:p>
          <a:p>
            <a:pPr marL="0" indent="0" algn="ctr">
              <a:spcAft>
                <a:spcPts val="4200"/>
              </a:spcAft>
              <a:buNone/>
            </a:pPr>
            <a:r>
              <a:rPr lang="en-US" sz="5400" spc="-300" dirty="0">
                <a:solidFill>
                  <a:srgbClr val="FF0000"/>
                </a:solidFill>
              </a:rPr>
              <a:t>2,000</a:t>
            </a:r>
          </a:p>
          <a:p>
            <a:pPr marL="0" indent="0" algn="ctr">
              <a:spcAft>
                <a:spcPts val="3000"/>
              </a:spcAft>
              <a:buNone/>
            </a:pPr>
            <a:r>
              <a:rPr lang="en-US" sz="5400" spc="-300" dirty="0">
                <a:solidFill>
                  <a:srgbClr val="FF0000"/>
                </a:solidFill>
              </a:rPr>
              <a:t>MOST</a:t>
            </a:r>
          </a:p>
        </p:txBody>
      </p:sp>
      <p:pic>
        <p:nvPicPr>
          <p:cNvPr id="8" name="Picture 7">
            <a:extLst>
              <a:ext uri="{FF2B5EF4-FFF2-40B4-BE49-F238E27FC236}">
                <a16:creationId xmlns:a16="http://schemas.microsoft.com/office/drawing/2014/main" id="{5DA96F6C-1F65-43DF-9385-306E82037D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961189" y="2988868"/>
            <a:ext cx="4987748" cy="2198054"/>
          </a:xfrm>
          <a:prstGeom prst="rect">
            <a:avLst/>
          </a:prstGeom>
        </p:spPr>
      </p:pic>
      <p:sp>
        <p:nvSpPr>
          <p:cNvPr id="2" name="Title 1">
            <a:extLst>
              <a:ext uri="{FF2B5EF4-FFF2-40B4-BE49-F238E27FC236}">
                <a16:creationId xmlns:a16="http://schemas.microsoft.com/office/drawing/2014/main" id="{900A77BB-9C9C-41CB-A3CF-1259ABDBD829}"/>
              </a:ext>
            </a:extLst>
          </p:cNvPr>
          <p:cNvSpPr>
            <a:spLocks noGrp="1"/>
          </p:cNvSpPr>
          <p:nvPr>
            <p:ph type="title"/>
          </p:nvPr>
        </p:nvSpPr>
        <p:spPr/>
        <p:txBody>
          <a:bodyPr/>
          <a:lstStyle/>
          <a:p>
            <a:r>
              <a:rPr lang="en-US" b="1" dirty="0"/>
              <a:t>Video gambling: </a:t>
            </a:r>
            <a:r>
              <a:rPr lang="en-US" sz="2800" dirty="0"/>
              <a:t>one of the most addictive types of gambling.</a:t>
            </a:r>
          </a:p>
        </p:txBody>
      </p:sp>
      <p:sp>
        <p:nvSpPr>
          <p:cNvPr id="11" name="TextBox 10">
            <a:extLst>
              <a:ext uri="{FF2B5EF4-FFF2-40B4-BE49-F238E27FC236}">
                <a16:creationId xmlns:a16="http://schemas.microsoft.com/office/drawing/2014/main" id="{260AA993-6864-4E53-802E-C34E06EC4EAF}"/>
              </a:ext>
            </a:extLst>
          </p:cNvPr>
          <p:cNvSpPr txBox="1"/>
          <p:nvPr/>
        </p:nvSpPr>
        <p:spPr>
          <a:xfrm>
            <a:off x="11760391" y="1245133"/>
            <a:ext cx="321879" cy="307777"/>
          </a:xfrm>
          <a:prstGeom prst="rect">
            <a:avLst/>
          </a:prstGeom>
          <a:noFill/>
        </p:spPr>
        <p:txBody>
          <a:bodyPr wrap="square" rtlCol="0">
            <a:spAutoFit/>
          </a:bodyPr>
          <a:lstStyle/>
          <a:p>
            <a:r>
              <a:rPr lang="en-US" sz="1400" b="1" dirty="0"/>
              <a:t>8</a:t>
            </a:r>
          </a:p>
        </p:txBody>
      </p:sp>
    </p:spTree>
    <p:extLst>
      <p:ext uri="{BB962C8B-B14F-4D97-AF65-F5344CB8AC3E}">
        <p14:creationId xmlns:p14="http://schemas.microsoft.com/office/powerpoint/2010/main" val="2281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FE6CB-66A4-4961-A4A1-C9357816F479}"/>
              </a:ext>
            </a:extLst>
          </p:cNvPr>
          <p:cNvSpPr>
            <a:spLocks noGrp="1"/>
          </p:cNvSpPr>
          <p:nvPr>
            <p:ph type="title"/>
          </p:nvPr>
        </p:nvSpPr>
        <p:spPr>
          <a:xfrm>
            <a:off x="838200" y="205677"/>
            <a:ext cx="10515600" cy="950719"/>
          </a:xfrm>
        </p:spPr>
        <p:txBody>
          <a:bodyPr/>
          <a:lstStyle/>
          <a:p>
            <a:pPr algn="ctr"/>
            <a:r>
              <a:rPr lang="en-US" b="1" dirty="0"/>
              <a:t>Addictions &amp; the Brain</a:t>
            </a:r>
          </a:p>
        </p:txBody>
      </p:sp>
      <p:pic>
        <p:nvPicPr>
          <p:cNvPr id="5" name="Picture 4">
            <a:extLst>
              <a:ext uri="{FF2B5EF4-FFF2-40B4-BE49-F238E27FC236}">
                <a16:creationId xmlns:a16="http://schemas.microsoft.com/office/drawing/2014/main" id="{C37268E0-4E48-41BF-88C4-87CA7BDBB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1288742"/>
            <a:ext cx="5029200" cy="5029200"/>
          </a:xfrm>
          <a:prstGeom prst="rect">
            <a:avLst/>
          </a:prstGeom>
        </p:spPr>
      </p:pic>
      <p:pic>
        <p:nvPicPr>
          <p:cNvPr id="4" name="Picture 3">
            <a:extLst>
              <a:ext uri="{FF2B5EF4-FFF2-40B4-BE49-F238E27FC236}">
                <a16:creationId xmlns:a16="http://schemas.microsoft.com/office/drawing/2014/main" id="{79ECE1A3-A34A-4396-B68A-DE9AE78DC8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9172" y="5988777"/>
            <a:ext cx="1603766" cy="618788"/>
          </a:xfrm>
          <a:prstGeom prst="rect">
            <a:avLst/>
          </a:prstGeom>
        </p:spPr>
      </p:pic>
      <p:sp>
        <p:nvSpPr>
          <p:cNvPr id="6" name="TextBox 5">
            <a:extLst>
              <a:ext uri="{FF2B5EF4-FFF2-40B4-BE49-F238E27FC236}">
                <a16:creationId xmlns:a16="http://schemas.microsoft.com/office/drawing/2014/main" id="{93209A7E-2D04-4E05-9137-DDDACA96B2CE}"/>
              </a:ext>
            </a:extLst>
          </p:cNvPr>
          <p:cNvSpPr txBox="1"/>
          <p:nvPr/>
        </p:nvSpPr>
        <p:spPr>
          <a:xfrm>
            <a:off x="10393202" y="5742556"/>
            <a:ext cx="817853" cy="246221"/>
          </a:xfrm>
          <a:prstGeom prst="rect">
            <a:avLst/>
          </a:prstGeom>
          <a:noFill/>
        </p:spPr>
        <p:txBody>
          <a:bodyPr wrap="none" rtlCol="0">
            <a:spAutoFit/>
          </a:bodyPr>
          <a:lstStyle/>
          <a:p>
            <a:r>
              <a:rPr lang="en-US" sz="1000" dirty="0"/>
              <a:t>Prepared by</a:t>
            </a:r>
          </a:p>
        </p:txBody>
      </p:sp>
      <p:sp>
        <p:nvSpPr>
          <p:cNvPr id="7" name="Rectangle 6">
            <a:extLst>
              <a:ext uri="{FF2B5EF4-FFF2-40B4-BE49-F238E27FC236}">
                <a16:creationId xmlns:a16="http://schemas.microsoft.com/office/drawing/2014/main" id="{7189436B-659B-41B7-8228-7322714A108A}"/>
              </a:ext>
            </a:extLst>
          </p:cNvPr>
          <p:cNvSpPr/>
          <p:nvPr/>
        </p:nvSpPr>
        <p:spPr>
          <a:xfrm>
            <a:off x="10324130" y="6597765"/>
            <a:ext cx="1822935" cy="215444"/>
          </a:xfrm>
          <a:prstGeom prst="rect">
            <a:avLst/>
          </a:prstGeom>
        </p:spPr>
        <p:txBody>
          <a:bodyPr wrap="none">
            <a:spAutoFit/>
          </a:bodyPr>
          <a:lstStyle/>
          <a:p>
            <a:r>
              <a:rPr lang="en-US" sz="800" dirty="0"/>
              <a:t>Problem Gambling Prevention Program</a:t>
            </a:r>
          </a:p>
        </p:txBody>
      </p:sp>
    </p:spTree>
    <p:extLst>
      <p:ext uri="{BB962C8B-B14F-4D97-AF65-F5344CB8AC3E}">
        <p14:creationId xmlns:p14="http://schemas.microsoft.com/office/powerpoint/2010/main" val="1600010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FE6CB-66A4-4961-A4A1-C9357816F479}"/>
              </a:ext>
            </a:extLst>
          </p:cNvPr>
          <p:cNvSpPr>
            <a:spLocks noGrp="1"/>
          </p:cNvSpPr>
          <p:nvPr>
            <p:ph type="title"/>
          </p:nvPr>
        </p:nvSpPr>
        <p:spPr>
          <a:xfrm>
            <a:off x="838200" y="205677"/>
            <a:ext cx="10515600" cy="950719"/>
          </a:xfrm>
        </p:spPr>
        <p:txBody>
          <a:bodyPr/>
          <a:lstStyle/>
          <a:p>
            <a:pPr algn="ctr"/>
            <a:r>
              <a:rPr lang="en-US" b="1" dirty="0"/>
              <a:t>Industry tactics</a:t>
            </a:r>
          </a:p>
        </p:txBody>
      </p:sp>
      <p:pic>
        <p:nvPicPr>
          <p:cNvPr id="5" name="Picture 4">
            <a:extLst>
              <a:ext uri="{FF2B5EF4-FFF2-40B4-BE49-F238E27FC236}">
                <a16:creationId xmlns:a16="http://schemas.microsoft.com/office/drawing/2014/main" id="{C37268E0-4E48-41BF-88C4-87CA7BDBB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1288742"/>
            <a:ext cx="5029200" cy="5029200"/>
          </a:xfrm>
          <a:prstGeom prst="rect">
            <a:avLst/>
          </a:prstGeom>
        </p:spPr>
      </p:pic>
      <p:pic>
        <p:nvPicPr>
          <p:cNvPr id="7" name="Picture 6">
            <a:extLst>
              <a:ext uri="{FF2B5EF4-FFF2-40B4-BE49-F238E27FC236}">
                <a16:creationId xmlns:a16="http://schemas.microsoft.com/office/drawing/2014/main" id="{2325B4F8-B5BC-44D9-A4BE-277BE9AB1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1288742"/>
            <a:ext cx="5029200" cy="5029200"/>
          </a:xfrm>
          <a:prstGeom prst="rect">
            <a:avLst/>
          </a:prstGeom>
        </p:spPr>
      </p:pic>
      <p:pic>
        <p:nvPicPr>
          <p:cNvPr id="6" name="Picture 5">
            <a:extLst>
              <a:ext uri="{FF2B5EF4-FFF2-40B4-BE49-F238E27FC236}">
                <a16:creationId xmlns:a16="http://schemas.microsoft.com/office/drawing/2014/main" id="{90469A10-0740-4C2E-9F1C-AD6E29FE0F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9172" y="5988777"/>
            <a:ext cx="1603766" cy="618788"/>
          </a:xfrm>
          <a:prstGeom prst="rect">
            <a:avLst/>
          </a:prstGeom>
        </p:spPr>
      </p:pic>
      <p:sp>
        <p:nvSpPr>
          <p:cNvPr id="8" name="TextBox 7">
            <a:extLst>
              <a:ext uri="{FF2B5EF4-FFF2-40B4-BE49-F238E27FC236}">
                <a16:creationId xmlns:a16="http://schemas.microsoft.com/office/drawing/2014/main" id="{0B282766-94C1-47FD-B552-E38DBB5D1489}"/>
              </a:ext>
            </a:extLst>
          </p:cNvPr>
          <p:cNvSpPr txBox="1"/>
          <p:nvPr/>
        </p:nvSpPr>
        <p:spPr>
          <a:xfrm>
            <a:off x="10393202" y="5742556"/>
            <a:ext cx="817853" cy="246221"/>
          </a:xfrm>
          <a:prstGeom prst="rect">
            <a:avLst/>
          </a:prstGeom>
          <a:noFill/>
        </p:spPr>
        <p:txBody>
          <a:bodyPr wrap="none" rtlCol="0">
            <a:spAutoFit/>
          </a:bodyPr>
          <a:lstStyle/>
          <a:p>
            <a:r>
              <a:rPr lang="en-US" sz="1000" dirty="0"/>
              <a:t>Prepared by</a:t>
            </a:r>
          </a:p>
        </p:txBody>
      </p:sp>
      <p:sp>
        <p:nvSpPr>
          <p:cNvPr id="9" name="Rectangle 8">
            <a:extLst>
              <a:ext uri="{FF2B5EF4-FFF2-40B4-BE49-F238E27FC236}">
                <a16:creationId xmlns:a16="http://schemas.microsoft.com/office/drawing/2014/main" id="{B2521892-CF5D-4C93-A531-8213511ADEA7}"/>
              </a:ext>
            </a:extLst>
          </p:cNvPr>
          <p:cNvSpPr/>
          <p:nvPr/>
        </p:nvSpPr>
        <p:spPr>
          <a:xfrm>
            <a:off x="10324130" y="6597765"/>
            <a:ext cx="1822935" cy="215444"/>
          </a:xfrm>
          <a:prstGeom prst="rect">
            <a:avLst/>
          </a:prstGeom>
        </p:spPr>
        <p:txBody>
          <a:bodyPr wrap="none">
            <a:spAutoFit/>
          </a:bodyPr>
          <a:lstStyle/>
          <a:p>
            <a:r>
              <a:rPr lang="en-US" sz="800" dirty="0"/>
              <a:t>Problem Gambling Prevention Program</a:t>
            </a:r>
          </a:p>
        </p:txBody>
      </p:sp>
    </p:spTree>
    <p:extLst>
      <p:ext uri="{BB962C8B-B14F-4D97-AF65-F5344CB8AC3E}">
        <p14:creationId xmlns:p14="http://schemas.microsoft.com/office/powerpoint/2010/main" val="893215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2F1C4B-3633-47E1-BADB-04E789264278}"/>
              </a:ext>
            </a:extLst>
          </p:cNvPr>
          <p:cNvPicPr>
            <a:picLocks noChangeAspect="1"/>
          </p:cNvPicPr>
          <p:nvPr/>
        </p:nvPicPr>
        <p:blipFill>
          <a:blip r:embed="rId3"/>
          <a:stretch>
            <a:fillRect/>
          </a:stretch>
        </p:blipFill>
        <p:spPr>
          <a:xfrm>
            <a:off x="9406834" y="0"/>
            <a:ext cx="2800350" cy="2628900"/>
          </a:xfrm>
          <a:prstGeom prst="rect">
            <a:avLst/>
          </a:prstGeom>
        </p:spPr>
      </p:pic>
      <p:sp>
        <p:nvSpPr>
          <p:cNvPr id="34" name="Content Placeholder 2">
            <a:extLst>
              <a:ext uri="{FF2B5EF4-FFF2-40B4-BE49-F238E27FC236}">
                <a16:creationId xmlns:a16="http://schemas.microsoft.com/office/drawing/2014/main" id="{6FAB3711-6546-46A4-A5E2-7A420D974986}"/>
              </a:ext>
            </a:extLst>
          </p:cNvPr>
          <p:cNvSpPr txBox="1">
            <a:spLocks/>
          </p:cNvSpPr>
          <p:nvPr/>
        </p:nvSpPr>
        <p:spPr>
          <a:xfrm>
            <a:off x="8797705" y="2163571"/>
            <a:ext cx="3258399" cy="27371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sz="2400" dirty="0"/>
              <a:t>Tons of games</a:t>
            </a:r>
          </a:p>
          <a:p>
            <a:pPr>
              <a:spcBef>
                <a:spcPts val="0"/>
              </a:spcBef>
              <a:spcAft>
                <a:spcPts val="1200"/>
              </a:spcAft>
            </a:pPr>
            <a:r>
              <a:rPr lang="en-US" sz="2400" dirty="0"/>
              <a:t>Lose track of time</a:t>
            </a:r>
          </a:p>
          <a:p>
            <a:pPr>
              <a:spcBef>
                <a:spcPts val="0"/>
              </a:spcBef>
              <a:spcAft>
                <a:spcPts val="1200"/>
              </a:spcAft>
            </a:pPr>
            <a:r>
              <a:rPr lang="en-US" sz="2400" dirty="0"/>
              <a:t>Spending more money to increase reward</a:t>
            </a:r>
          </a:p>
          <a:p>
            <a:pPr>
              <a:spcBef>
                <a:spcPts val="0"/>
              </a:spcBef>
              <a:spcAft>
                <a:spcPts val="1200"/>
              </a:spcAft>
            </a:pPr>
            <a:r>
              <a:rPr lang="en-US" sz="2400" dirty="0"/>
              <a:t>On a comfortable device</a:t>
            </a:r>
          </a:p>
        </p:txBody>
      </p:sp>
      <p:sp>
        <p:nvSpPr>
          <p:cNvPr id="33" name="Content Placeholder 2">
            <a:extLst>
              <a:ext uri="{FF2B5EF4-FFF2-40B4-BE49-F238E27FC236}">
                <a16:creationId xmlns:a16="http://schemas.microsoft.com/office/drawing/2014/main" id="{30743569-7C89-4593-B40B-220572FC80B1}"/>
              </a:ext>
            </a:extLst>
          </p:cNvPr>
          <p:cNvSpPr txBox="1">
            <a:spLocks/>
          </p:cNvSpPr>
          <p:nvPr/>
        </p:nvSpPr>
        <p:spPr>
          <a:xfrm>
            <a:off x="297757" y="2163571"/>
            <a:ext cx="2911443" cy="27371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sz="2400" dirty="0"/>
              <a:t>Flashy graphics, lights, sounds</a:t>
            </a:r>
          </a:p>
          <a:p>
            <a:pPr>
              <a:spcBef>
                <a:spcPts val="0"/>
              </a:spcBef>
              <a:spcAft>
                <a:spcPts val="1200"/>
              </a:spcAft>
            </a:pPr>
            <a:r>
              <a:rPr lang="en-US" sz="2400" dirty="0"/>
              <a:t>Faster play</a:t>
            </a:r>
          </a:p>
          <a:p>
            <a:pPr>
              <a:spcBef>
                <a:spcPts val="0"/>
              </a:spcBef>
              <a:spcAft>
                <a:spcPts val="1200"/>
              </a:spcAft>
            </a:pPr>
            <a:r>
              <a:rPr lang="en-US" sz="2400" dirty="0"/>
              <a:t>Play with credits</a:t>
            </a:r>
          </a:p>
          <a:p>
            <a:pPr>
              <a:spcBef>
                <a:spcPts val="0"/>
              </a:spcBef>
              <a:spcAft>
                <a:spcPts val="1200"/>
              </a:spcAft>
            </a:pPr>
            <a:r>
              <a:rPr lang="en-US" sz="2400" dirty="0"/>
              <a:t>Gambling in video games</a:t>
            </a:r>
          </a:p>
        </p:txBody>
      </p:sp>
      <p:pic>
        <p:nvPicPr>
          <p:cNvPr id="13" name="Picture 12">
            <a:extLst>
              <a:ext uri="{FF2B5EF4-FFF2-40B4-BE49-F238E27FC236}">
                <a16:creationId xmlns:a16="http://schemas.microsoft.com/office/drawing/2014/main" id="{57BF4439-1C8E-4057-B4D1-20EF46D4993B}"/>
              </a:ext>
            </a:extLst>
          </p:cNvPr>
          <p:cNvPicPr>
            <a:picLocks noChangeAspect="1"/>
          </p:cNvPicPr>
          <p:nvPr/>
        </p:nvPicPr>
        <p:blipFill>
          <a:blip r:embed="rId4"/>
          <a:stretch>
            <a:fillRect/>
          </a:stretch>
        </p:blipFill>
        <p:spPr>
          <a:xfrm>
            <a:off x="103098" y="5078394"/>
            <a:ext cx="3388583" cy="1671222"/>
          </a:xfrm>
          <a:prstGeom prst="rect">
            <a:avLst/>
          </a:prstGeom>
        </p:spPr>
      </p:pic>
      <p:sp>
        <p:nvSpPr>
          <p:cNvPr id="2" name="Title 1">
            <a:extLst>
              <a:ext uri="{FF2B5EF4-FFF2-40B4-BE49-F238E27FC236}">
                <a16:creationId xmlns:a16="http://schemas.microsoft.com/office/drawing/2014/main" id="{110FDF96-E5B2-4CF7-AE49-CE0CD39AF27D}"/>
              </a:ext>
            </a:extLst>
          </p:cNvPr>
          <p:cNvSpPr>
            <a:spLocks noGrp="1"/>
          </p:cNvSpPr>
          <p:nvPr>
            <p:ph type="title"/>
          </p:nvPr>
        </p:nvSpPr>
        <p:spPr>
          <a:xfrm>
            <a:off x="1186543" y="882397"/>
            <a:ext cx="9372600" cy="948622"/>
          </a:xfrm>
        </p:spPr>
        <p:txBody>
          <a:bodyPr>
            <a:normAutofit/>
          </a:bodyPr>
          <a:lstStyle/>
          <a:p>
            <a:r>
              <a:rPr lang="en-US" sz="2800" b="1" u="sng" dirty="0">
                <a:solidFill>
                  <a:srgbClr val="FF0000"/>
                </a:solidFill>
              </a:rPr>
              <a:t>Discussion</a:t>
            </a:r>
            <a:r>
              <a:rPr lang="en-US" sz="2800" b="1" dirty="0">
                <a:solidFill>
                  <a:srgbClr val="FF0000"/>
                </a:solidFill>
              </a:rPr>
              <a:t>: </a:t>
            </a:r>
            <a:r>
              <a:rPr lang="en-US" sz="2000" dirty="0">
                <a:solidFill>
                  <a:srgbClr val="FF0000"/>
                </a:solidFill>
              </a:rPr>
              <a:t>What are some similarities between video gambling and video games (on a phone or console) to get people to use their products more?</a:t>
            </a:r>
          </a:p>
        </p:txBody>
      </p:sp>
      <p:pic>
        <p:nvPicPr>
          <p:cNvPr id="4" name="Picture 3">
            <a:extLst>
              <a:ext uri="{FF2B5EF4-FFF2-40B4-BE49-F238E27FC236}">
                <a16:creationId xmlns:a16="http://schemas.microsoft.com/office/drawing/2014/main" id="{05D09527-0AAF-40FA-B5A2-C08BBBF15DA9}"/>
              </a:ext>
            </a:extLst>
          </p:cNvPr>
          <p:cNvPicPr>
            <a:picLocks noChangeAspect="1"/>
          </p:cNvPicPr>
          <p:nvPr/>
        </p:nvPicPr>
        <p:blipFill>
          <a:blip r:embed="rId5" cstate="print"/>
          <a:stretch>
            <a:fillRect/>
          </a:stretch>
        </p:blipFill>
        <p:spPr>
          <a:xfrm>
            <a:off x="3491681" y="1803251"/>
            <a:ext cx="2538811" cy="4943165"/>
          </a:xfrm>
          <a:prstGeom prst="rect">
            <a:avLst/>
          </a:prstGeom>
          <a:ln w="38100">
            <a:noFill/>
          </a:ln>
        </p:spPr>
      </p:pic>
      <p:cxnSp>
        <p:nvCxnSpPr>
          <p:cNvPr id="9" name="Straight Arrow Connector 8">
            <a:extLst>
              <a:ext uri="{FF2B5EF4-FFF2-40B4-BE49-F238E27FC236}">
                <a16:creationId xmlns:a16="http://schemas.microsoft.com/office/drawing/2014/main" id="{7EA6F937-BD0A-40D4-B98D-99AF4ABB1613}"/>
              </a:ext>
            </a:extLst>
          </p:cNvPr>
          <p:cNvCxnSpPr>
            <a:cxnSpLocks/>
          </p:cNvCxnSpPr>
          <p:nvPr/>
        </p:nvCxnSpPr>
        <p:spPr>
          <a:xfrm>
            <a:off x="2808189" y="3720405"/>
            <a:ext cx="1392686" cy="5925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7DECD96-5347-42AB-83F4-ADAE709DCE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000363" y="3157353"/>
            <a:ext cx="4943165" cy="2178408"/>
          </a:xfrm>
          <a:prstGeom prst="rect">
            <a:avLst/>
          </a:prstGeom>
        </p:spPr>
      </p:pic>
      <p:pic>
        <p:nvPicPr>
          <p:cNvPr id="10" name="Picture 8" descr="File:Nuvola armless chair.svg">
            <a:extLst>
              <a:ext uri="{FF2B5EF4-FFF2-40B4-BE49-F238E27FC236}">
                <a16:creationId xmlns:a16="http://schemas.microsoft.com/office/drawing/2014/main" id="{7EFE58CE-F31D-4C17-84C7-5268A1A8BF62}"/>
              </a:ext>
            </a:extLst>
          </p:cNvPr>
          <p:cNvPicPr>
            <a:picLocks noChangeAspect="1" noChangeArrowheads="1"/>
          </p:cNvPicPr>
          <p:nvPr/>
        </p:nvPicPr>
        <p:blipFill>
          <a:blip r:embed="rId7" cstate="print"/>
          <a:srcRect/>
          <a:stretch>
            <a:fillRect/>
          </a:stretch>
        </p:blipFill>
        <p:spPr bwMode="auto">
          <a:xfrm>
            <a:off x="8661809" y="4628153"/>
            <a:ext cx="1239734" cy="2121716"/>
          </a:xfrm>
          <a:prstGeom prst="rect">
            <a:avLst/>
          </a:prstGeom>
          <a:noFill/>
        </p:spPr>
      </p:pic>
      <p:cxnSp>
        <p:nvCxnSpPr>
          <p:cNvPr id="16" name="Straight Arrow Connector 15">
            <a:extLst>
              <a:ext uri="{FF2B5EF4-FFF2-40B4-BE49-F238E27FC236}">
                <a16:creationId xmlns:a16="http://schemas.microsoft.com/office/drawing/2014/main" id="{C7E59EF7-BAFD-4D44-ADC7-167A1E91549F}"/>
              </a:ext>
            </a:extLst>
          </p:cNvPr>
          <p:cNvCxnSpPr>
            <a:cxnSpLocks/>
          </p:cNvCxnSpPr>
          <p:nvPr/>
        </p:nvCxnSpPr>
        <p:spPr>
          <a:xfrm flipH="1">
            <a:off x="9703899" y="4628153"/>
            <a:ext cx="741427" cy="7921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1BD24975-B45F-452F-90E2-B0286CC78A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22758" y="5668268"/>
            <a:ext cx="1290279" cy="863882"/>
          </a:xfrm>
          <a:prstGeom prst="rect">
            <a:avLst/>
          </a:prstGeom>
        </p:spPr>
      </p:pic>
      <p:cxnSp>
        <p:nvCxnSpPr>
          <p:cNvPr id="20" name="Straight Arrow Connector 19">
            <a:extLst>
              <a:ext uri="{FF2B5EF4-FFF2-40B4-BE49-F238E27FC236}">
                <a16:creationId xmlns:a16="http://schemas.microsoft.com/office/drawing/2014/main" id="{B37DF196-0EB7-420F-8768-87F2E8B50469}"/>
              </a:ext>
            </a:extLst>
          </p:cNvPr>
          <p:cNvCxnSpPr>
            <a:cxnSpLocks/>
          </p:cNvCxnSpPr>
          <p:nvPr/>
        </p:nvCxnSpPr>
        <p:spPr>
          <a:xfrm>
            <a:off x="10445326" y="4628153"/>
            <a:ext cx="922571" cy="7392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FA389F5-8A95-44C6-B39B-F03F7933A9DE}"/>
              </a:ext>
            </a:extLst>
          </p:cNvPr>
          <p:cNvCxnSpPr>
            <a:cxnSpLocks/>
          </p:cNvCxnSpPr>
          <p:nvPr/>
        </p:nvCxnSpPr>
        <p:spPr>
          <a:xfrm flipH="1">
            <a:off x="8030361" y="3720405"/>
            <a:ext cx="908349" cy="137335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83D1EF18-624E-4DC9-B86C-E33FE61EA2F8}"/>
              </a:ext>
            </a:extLst>
          </p:cNvPr>
          <p:cNvSpPr/>
          <p:nvPr/>
        </p:nvSpPr>
        <p:spPr>
          <a:xfrm>
            <a:off x="4092606" y="5703075"/>
            <a:ext cx="661164" cy="59616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40B7232-5412-41CC-906D-6392D6F272C5}"/>
              </a:ext>
            </a:extLst>
          </p:cNvPr>
          <p:cNvSpPr/>
          <p:nvPr/>
        </p:nvSpPr>
        <p:spPr>
          <a:xfrm>
            <a:off x="6420940" y="4949508"/>
            <a:ext cx="617746" cy="56175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8CC377F-FB08-49D8-8929-E09D0E020A5E}"/>
              </a:ext>
            </a:extLst>
          </p:cNvPr>
          <p:cNvSpPr/>
          <p:nvPr/>
        </p:nvSpPr>
        <p:spPr>
          <a:xfrm>
            <a:off x="1849879" y="5367404"/>
            <a:ext cx="1204405" cy="106332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3A198962-EBBD-41C3-84C2-6C8DCB9FAA12}"/>
              </a:ext>
            </a:extLst>
          </p:cNvPr>
          <p:cNvSpPr txBox="1"/>
          <p:nvPr/>
        </p:nvSpPr>
        <p:spPr>
          <a:xfrm>
            <a:off x="10647952" y="27118"/>
            <a:ext cx="1507276" cy="307777"/>
          </a:xfrm>
          <a:prstGeom prst="rect">
            <a:avLst/>
          </a:prstGeom>
          <a:noFill/>
        </p:spPr>
        <p:txBody>
          <a:bodyPr wrap="square" rtlCol="0">
            <a:spAutoFit/>
          </a:bodyPr>
          <a:lstStyle/>
          <a:p>
            <a:pPr algn="r"/>
            <a:r>
              <a:rPr lang="en-US" sz="1400" b="1" dirty="0">
                <a:latin typeface="Calibri" panose="020F0502020204030204" pitchFamily="34" charset="0"/>
                <a:cs typeface="Calibri" panose="020F0502020204030204" pitchFamily="34" charset="0"/>
              </a:rPr>
              <a:t>Industry Tactics</a:t>
            </a:r>
          </a:p>
        </p:txBody>
      </p:sp>
      <p:sp>
        <p:nvSpPr>
          <p:cNvPr id="26" name="Title 1">
            <a:extLst>
              <a:ext uri="{FF2B5EF4-FFF2-40B4-BE49-F238E27FC236}">
                <a16:creationId xmlns:a16="http://schemas.microsoft.com/office/drawing/2014/main" id="{A482552A-7B67-42BE-916A-08BD3D66526E}"/>
              </a:ext>
            </a:extLst>
          </p:cNvPr>
          <p:cNvSpPr txBox="1">
            <a:spLocks/>
          </p:cNvSpPr>
          <p:nvPr/>
        </p:nvSpPr>
        <p:spPr>
          <a:xfrm>
            <a:off x="309283" y="-83645"/>
            <a:ext cx="11779623" cy="15354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Appealing Products: </a:t>
            </a:r>
            <a:r>
              <a:rPr lang="en-US" sz="2800" b="1" dirty="0"/>
              <a:t>Gambling &amp; Gaming</a:t>
            </a:r>
          </a:p>
        </p:txBody>
      </p:sp>
      <p:grpSp>
        <p:nvGrpSpPr>
          <p:cNvPr id="41" name="Group 40">
            <a:extLst>
              <a:ext uri="{FF2B5EF4-FFF2-40B4-BE49-F238E27FC236}">
                <a16:creationId xmlns:a16="http://schemas.microsoft.com/office/drawing/2014/main" id="{5553026A-4857-4F7E-9BE9-1F0C9BD37948}"/>
              </a:ext>
            </a:extLst>
          </p:cNvPr>
          <p:cNvGrpSpPr>
            <a:grpSpLocks noChangeAspect="1"/>
          </p:cNvGrpSpPr>
          <p:nvPr/>
        </p:nvGrpSpPr>
        <p:grpSpPr>
          <a:xfrm>
            <a:off x="500743" y="1059262"/>
            <a:ext cx="685800" cy="685800"/>
            <a:chOff x="6643284" y="103565"/>
            <a:chExt cx="914400" cy="914400"/>
          </a:xfrm>
        </p:grpSpPr>
        <p:sp>
          <p:nvSpPr>
            <p:cNvPr id="42" name="Rectangle: Rounded Corners 41">
              <a:extLst>
                <a:ext uri="{FF2B5EF4-FFF2-40B4-BE49-F238E27FC236}">
                  <a16:creationId xmlns:a16="http://schemas.microsoft.com/office/drawing/2014/main" id="{367F3A55-D402-4789-BBF1-47A8BE70AC74}"/>
                </a:ext>
              </a:extLst>
            </p:cNvPr>
            <p:cNvSpPr/>
            <p:nvPr/>
          </p:nvSpPr>
          <p:spPr>
            <a:xfrm>
              <a:off x="6643284" y="103565"/>
              <a:ext cx="914400" cy="914400"/>
            </a:xfrm>
            <a:prstGeom prst="roundRect">
              <a:avLst/>
            </a:prstGeom>
            <a:solidFill>
              <a:srgbClr val="FDEF0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43" name="Graphic 42" descr="Magnifying glass">
              <a:extLst>
                <a:ext uri="{FF2B5EF4-FFF2-40B4-BE49-F238E27FC236}">
                  <a16:creationId xmlns:a16="http://schemas.microsoft.com/office/drawing/2014/main" id="{3F890703-8CBC-4C5C-B31E-9B850EE944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43284" y="103565"/>
              <a:ext cx="914400" cy="914400"/>
            </a:xfrm>
            <a:prstGeom prst="rect">
              <a:avLst/>
            </a:prstGeom>
          </p:spPr>
        </p:pic>
      </p:grpSp>
      <p:sp>
        <p:nvSpPr>
          <p:cNvPr id="44" name="TextBox 43">
            <a:extLst>
              <a:ext uri="{FF2B5EF4-FFF2-40B4-BE49-F238E27FC236}">
                <a16:creationId xmlns:a16="http://schemas.microsoft.com/office/drawing/2014/main" id="{D8319907-4439-45A8-9A7B-B881AE665332}"/>
              </a:ext>
            </a:extLst>
          </p:cNvPr>
          <p:cNvSpPr txBox="1"/>
          <p:nvPr/>
        </p:nvSpPr>
        <p:spPr>
          <a:xfrm>
            <a:off x="11760391" y="1245133"/>
            <a:ext cx="321879" cy="307777"/>
          </a:xfrm>
          <a:prstGeom prst="rect">
            <a:avLst/>
          </a:prstGeom>
          <a:noFill/>
        </p:spPr>
        <p:txBody>
          <a:bodyPr wrap="square" rtlCol="0">
            <a:spAutoFit/>
          </a:bodyPr>
          <a:lstStyle/>
          <a:p>
            <a:r>
              <a:rPr lang="en-US" sz="1400" b="1" dirty="0"/>
              <a:t>1</a:t>
            </a:r>
          </a:p>
        </p:txBody>
      </p:sp>
    </p:spTree>
    <p:extLst>
      <p:ext uri="{BB962C8B-B14F-4D97-AF65-F5344CB8AC3E}">
        <p14:creationId xmlns:p14="http://schemas.microsoft.com/office/powerpoint/2010/main" val="177670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fade">
                                      <p:cBhvr>
                                        <p:cTn id="7" dur="5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Effect transition="in" filter="fade">
                                      <p:cBhvr>
                                        <p:cTn id="12" dur="500"/>
                                        <p:tgtEl>
                                          <p:spTgt spid="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xEl>
                                              <p:pRg st="2" end="2"/>
                                            </p:txEl>
                                          </p:spTgt>
                                        </p:tgtEl>
                                        <p:attrNameLst>
                                          <p:attrName>style.visibility</p:attrName>
                                        </p:attrNameLst>
                                      </p:cBhvr>
                                      <p:to>
                                        <p:strVal val="visible"/>
                                      </p:to>
                                    </p:set>
                                    <p:animEffect transition="in" filter="fade">
                                      <p:cBhvr>
                                        <p:cTn id="17" dur="500"/>
                                        <p:tgtEl>
                                          <p:spTgt spid="3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500"/>
                            </p:stCondLst>
                            <p:childTnLst>
                              <p:par>
                                <p:cTn id="22" presetID="26"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80">
                                          <p:stCondLst>
                                            <p:cond delay="0"/>
                                          </p:stCondLst>
                                        </p:cTn>
                                        <p:tgtEl>
                                          <p:spTgt spid="14"/>
                                        </p:tgtEl>
                                      </p:cBhvr>
                                    </p:animEffect>
                                    <p:anim calcmode="lin" valueType="num">
                                      <p:cBhvr>
                                        <p:cTn id="2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0" dur="26">
                                          <p:stCondLst>
                                            <p:cond delay="650"/>
                                          </p:stCondLst>
                                        </p:cTn>
                                        <p:tgtEl>
                                          <p:spTgt spid="14"/>
                                        </p:tgtEl>
                                      </p:cBhvr>
                                      <p:to x="100000" y="60000"/>
                                    </p:animScale>
                                    <p:animScale>
                                      <p:cBhvr>
                                        <p:cTn id="31" dur="166" decel="50000">
                                          <p:stCondLst>
                                            <p:cond delay="676"/>
                                          </p:stCondLst>
                                        </p:cTn>
                                        <p:tgtEl>
                                          <p:spTgt spid="14"/>
                                        </p:tgtEl>
                                      </p:cBhvr>
                                      <p:to x="100000" y="100000"/>
                                    </p:animScale>
                                    <p:animScale>
                                      <p:cBhvr>
                                        <p:cTn id="32" dur="26">
                                          <p:stCondLst>
                                            <p:cond delay="1312"/>
                                          </p:stCondLst>
                                        </p:cTn>
                                        <p:tgtEl>
                                          <p:spTgt spid="14"/>
                                        </p:tgtEl>
                                      </p:cBhvr>
                                      <p:to x="100000" y="80000"/>
                                    </p:animScale>
                                    <p:animScale>
                                      <p:cBhvr>
                                        <p:cTn id="33" dur="166" decel="50000">
                                          <p:stCondLst>
                                            <p:cond delay="1338"/>
                                          </p:stCondLst>
                                        </p:cTn>
                                        <p:tgtEl>
                                          <p:spTgt spid="14"/>
                                        </p:tgtEl>
                                      </p:cBhvr>
                                      <p:to x="100000" y="100000"/>
                                    </p:animScale>
                                    <p:animScale>
                                      <p:cBhvr>
                                        <p:cTn id="34" dur="26">
                                          <p:stCondLst>
                                            <p:cond delay="1642"/>
                                          </p:stCondLst>
                                        </p:cTn>
                                        <p:tgtEl>
                                          <p:spTgt spid="14"/>
                                        </p:tgtEl>
                                      </p:cBhvr>
                                      <p:to x="100000" y="90000"/>
                                    </p:animScale>
                                    <p:animScale>
                                      <p:cBhvr>
                                        <p:cTn id="35" dur="166" decel="50000">
                                          <p:stCondLst>
                                            <p:cond delay="1668"/>
                                          </p:stCondLst>
                                        </p:cTn>
                                        <p:tgtEl>
                                          <p:spTgt spid="14"/>
                                        </p:tgtEl>
                                      </p:cBhvr>
                                      <p:to x="100000" y="100000"/>
                                    </p:animScale>
                                    <p:animScale>
                                      <p:cBhvr>
                                        <p:cTn id="36" dur="26">
                                          <p:stCondLst>
                                            <p:cond delay="1808"/>
                                          </p:stCondLst>
                                        </p:cTn>
                                        <p:tgtEl>
                                          <p:spTgt spid="14"/>
                                        </p:tgtEl>
                                      </p:cBhvr>
                                      <p:to x="100000" y="95000"/>
                                    </p:animScale>
                                    <p:animScale>
                                      <p:cBhvr>
                                        <p:cTn id="37" dur="166" decel="50000">
                                          <p:stCondLst>
                                            <p:cond delay="1834"/>
                                          </p:stCondLst>
                                        </p:cTn>
                                        <p:tgtEl>
                                          <p:spTgt spid="14"/>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
                                            <p:txEl>
                                              <p:pRg st="3" end="3"/>
                                            </p:txEl>
                                          </p:spTgt>
                                        </p:tgtEl>
                                        <p:attrNameLst>
                                          <p:attrName>style.visibility</p:attrName>
                                        </p:attrNameLst>
                                      </p:cBhvr>
                                      <p:to>
                                        <p:strVal val="visible"/>
                                      </p:to>
                                    </p:set>
                                    <p:animEffect transition="in" filter="fade">
                                      <p:cBhvr>
                                        <p:cTn id="42" dur="500"/>
                                        <p:tgtEl>
                                          <p:spTgt spid="3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4">
                                            <p:txEl>
                                              <p:pRg st="0" end="0"/>
                                            </p:txEl>
                                          </p:spTgt>
                                        </p:tgtEl>
                                        <p:attrNameLst>
                                          <p:attrName>style.visibility</p:attrName>
                                        </p:attrNameLst>
                                      </p:cBhvr>
                                      <p:to>
                                        <p:strVal val="visible"/>
                                      </p:to>
                                    </p:set>
                                    <p:animEffect transition="in" filter="fade">
                                      <p:cBhvr>
                                        <p:cTn id="47" dur="500"/>
                                        <p:tgtEl>
                                          <p:spTgt spid="3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4">
                                            <p:txEl>
                                              <p:pRg st="1" end="1"/>
                                            </p:txEl>
                                          </p:spTgt>
                                        </p:tgtEl>
                                        <p:attrNameLst>
                                          <p:attrName>style.visibility</p:attrName>
                                        </p:attrNameLst>
                                      </p:cBhvr>
                                      <p:to>
                                        <p:strVal val="visible"/>
                                      </p:to>
                                    </p:set>
                                    <p:animEffect transition="in" filter="fade">
                                      <p:cBhvr>
                                        <p:cTn id="52" dur="500"/>
                                        <p:tgtEl>
                                          <p:spTgt spid="34">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4">
                                            <p:txEl>
                                              <p:pRg st="2" end="2"/>
                                            </p:txEl>
                                          </p:spTgt>
                                        </p:tgtEl>
                                        <p:attrNameLst>
                                          <p:attrName>style.visibility</p:attrName>
                                        </p:attrNameLst>
                                      </p:cBhvr>
                                      <p:to>
                                        <p:strVal val="visible"/>
                                      </p:to>
                                    </p:set>
                                    <p:animEffect transition="in" filter="fade">
                                      <p:cBhvr>
                                        <p:cTn id="57" dur="500"/>
                                        <p:tgtEl>
                                          <p:spTgt spid="34">
                                            <p:txEl>
                                              <p:pRg st="2" end="2"/>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par>
                          <p:cTn id="61" fill="hold">
                            <p:stCondLst>
                              <p:cond delay="500"/>
                            </p:stCondLst>
                            <p:childTnLst>
                              <p:par>
                                <p:cTn id="62" presetID="26" presetClass="entr" presetSubtype="0" fill="hold" grpId="0" nodeType="after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down)">
                                      <p:cBhvr>
                                        <p:cTn id="64" dur="580">
                                          <p:stCondLst>
                                            <p:cond delay="0"/>
                                          </p:stCondLst>
                                        </p:cTn>
                                        <p:tgtEl>
                                          <p:spTgt spid="32"/>
                                        </p:tgtEl>
                                      </p:cBhvr>
                                    </p:animEffect>
                                    <p:anim calcmode="lin" valueType="num">
                                      <p:cBhvr>
                                        <p:cTn id="65"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70" dur="26">
                                          <p:stCondLst>
                                            <p:cond delay="650"/>
                                          </p:stCondLst>
                                        </p:cTn>
                                        <p:tgtEl>
                                          <p:spTgt spid="32"/>
                                        </p:tgtEl>
                                      </p:cBhvr>
                                      <p:to x="100000" y="60000"/>
                                    </p:animScale>
                                    <p:animScale>
                                      <p:cBhvr>
                                        <p:cTn id="71" dur="166" decel="50000">
                                          <p:stCondLst>
                                            <p:cond delay="676"/>
                                          </p:stCondLst>
                                        </p:cTn>
                                        <p:tgtEl>
                                          <p:spTgt spid="32"/>
                                        </p:tgtEl>
                                      </p:cBhvr>
                                      <p:to x="100000" y="100000"/>
                                    </p:animScale>
                                    <p:animScale>
                                      <p:cBhvr>
                                        <p:cTn id="72" dur="26">
                                          <p:stCondLst>
                                            <p:cond delay="1312"/>
                                          </p:stCondLst>
                                        </p:cTn>
                                        <p:tgtEl>
                                          <p:spTgt spid="32"/>
                                        </p:tgtEl>
                                      </p:cBhvr>
                                      <p:to x="100000" y="80000"/>
                                    </p:animScale>
                                    <p:animScale>
                                      <p:cBhvr>
                                        <p:cTn id="73" dur="166" decel="50000">
                                          <p:stCondLst>
                                            <p:cond delay="1338"/>
                                          </p:stCondLst>
                                        </p:cTn>
                                        <p:tgtEl>
                                          <p:spTgt spid="32"/>
                                        </p:tgtEl>
                                      </p:cBhvr>
                                      <p:to x="100000" y="100000"/>
                                    </p:animScale>
                                    <p:animScale>
                                      <p:cBhvr>
                                        <p:cTn id="74" dur="26">
                                          <p:stCondLst>
                                            <p:cond delay="1642"/>
                                          </p:stCondLst>
                                        </p:cTn>
                                        <p:tgtEl>
                                          <p:spTgt spid="32"/>
                                        </p:tgtEl>
                                      </p:cBhvr>
                                      <p:to x="100000" y="90000"/>
                                    </p:animScale>
                                    <p:animScale>
                                      <p:cBhvr>
                                        <p:cTn id="75" dur="166" decel="50000">
                                          <p:stCondLst>
                                            <p:cond delay="1668"/>
                                          </p:stCondLst>
                                        </p:cTn>
                                        <p:tgtEl>
                                          <p:spTgt spid="32"/>
                                        </p:tgtEl>
                                      </p:cBhvr>
                                      <p:to x="100000" y="100000"/>
                                    </p:animScale>
                                    <p:animScale>
                                      <p:cBhvr>
                                        <p:cTn id="76" dur="26">
                                          <p:stCondLst>
                                            <p:cond delay="1808"/>
                                          </p:stCondLst>
                                        </p:cTn>
                                        <p:tgtEl>
                                          <p:spTgt spid="32"/>
                                        </p:tgtEl>
                                      </p:cBhvr>
                                      <p:to x="100000" y="95000"/>
                                    </p:animScale>
                                    <p:animScale>
                                      <p:cBhvr>
                                        <p:cTn id="77" dur="166" decel="50000">
                                          <p:stCondLst>
                                            <p:cond delay="1834"/>
                                          </p:stCondLst>
                                        </p:cTn>
                                        <p:tgtEl>
                                          <p:spTgt spid="32"/>
                                        </p:tgtEl>
                                      </p:cBhvr>
                                      <p:to x="100000" y="100000"/>
                                    </p:animScale>
                                  </p:childTnLst>
                                </p:cTn>
                              </p:par>
                            </p:childTnLst>
                          </p:cTn>
                        </p:par>
                        <p:par>
                          <p:cTn id="78" fill="hold">
                            <p:stCondLst>
                              <p:cond delay="2500"/>
                            </p:stCondLst>
                            <p:childTnLst>
                              <p:par>
                                <p:cTn id="79" presetID="26" presetClass="entr" presetSubtype="0" fill="hold" grpId="0" nodeType="after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wipe(down)">
                                      <p:cBhvr>
                                        <p:cTn id="81" dur="580">
                                          <p:stCondLst>
                                            <p:cond delay="0"/>
                                          </p:stCondLst>
                                        </p:cTn>
                                        <p:tgtEl>
                                          <p:spTgt spid="40"/>
                                        </p:tgtEl>
                                      </p:cBhvr>
                                    </p:animEffect>
                                    <p:anim calcmode="lin" valueType="num">
                                      <p:cBhvr>
                                        <p:cTn id="82"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87" dur="26">
                                          <p:stCondLst>
                                            <p:cond delay="650"/>
                                          </p:stCondLst>
                                        </p:cTn>
                                        <p:tgtEl>
                                          <p:spTgt spid="40"/>
                                        </p:tgtEl>
                                      </p:cBhvr>
                                      <p:to x="100000" y="60000"/>
                                    </p:animScale>
                                    <p:animScale>
                                      <p:cBhvr>
                                        <p:cTn id="88" dur="166" decel="50000">
                                          <p:stCondLst>
                                            <p:cond delay="676"/>
                                          </p:stCondLst>
                                        </p:cTn>
                                        <p:tgtEl>
                                          <p:spTgt spid="40"/>
                                        </p:tgtEl>
                                      </p:cBhvr>
                                      <p:to x="100000" y="100000"/>
                                    </p:animScale>
                                    <p:animScale>
                                      <p:cBhvr>
                                        <p:cTn id="89" dur="26">
                                          <p:stCondLst>
                                            <p:cond delay="1312"/>
                                          </p:stCondLst>
                                        </p:cTn>
                                        <p:tgtEl>
                                          <p:spTgt spid="40"/>
                                        </p:tgtEl>
                                      </p:cBhvr>
                                      <p:to x="100000" y="80000"/>
                                    </p:animScale>
                                    <p:animScale>
                                      <p:cBhvr>
                                        <p:cTn id="90" dur="166" decel="50000">
                                          <p:stCondLst>
                                            <p:cond delay="1338"/>
                                          </p:stCondLst>
                                        </p:cTn>
                                        <p:tgtEl>
                                          <p:spTgt spid="40"/>
                                        </p:tgtEl>
                                      </p:cBhvr>
                                      <p:to x="100000" y="100000"/>
                                    </p:animScale>
                                    <p:animScale>
                                      <p:cBhvr>
                                        <p:cTn id="91" dur="26">
                                          <p:stCondLst>
                                            <p:cond delay="1642"/>
                                          </p:stCondLst>
                                        </p:cTn>
                                        <p:tgtEl>
                                          <p:spTgt spid="40"/>
                                        </p:tgtEl>
                                      </p:cBhvr>
                                      <p:to x="100000" y="90000"/>
                                    </p:animScale>
                                    <p:animScale>
                                      <p:cBhvr>
                                        <p:cTn id="92" dur="166" decel="50000">
                                          <p:stCondLst>
                                            <p:cond delay="1668"/>
                                          </p:stCondLst>
                                        </p:cTn>
                                        <p:tgtEl>
                                          <p:spTgt spid="40"/>
                                        </p:tgtEl>
                                      </p:cBhvr>
                                      <p:to x="100000" y="100000"/>
                                    </p:animScale>
                                    <p:animScale>
                                      <p:cBhvr>
                                        <p:cTn id="93" dur="26">
                                          <p:stCondLst>
                                            <p:cond delay="1808"/>
                                          </p:stCondLst>
                                        </p:cTn>
                                        <p:tgtEl>
                                          <p:spTgt spid="40"/>
                                        </p:tgtEl>
                                      </p:cBhvr>
                                      <p:to x="100000" y="95000"/>
                                    </p:animScale>
                                    <p:animScale>
                                      <p:cBhvr>
                                        <p:cTn id="94" dur="166" decel="50000">
                                          <p:stCondLst>
                                            <p:cond delay="1834"/>
                                          </p:stCondLst>
                                        </p:cTn>
                                        <p:tgtEl>
                                          <p:spTgt spid="40"/>
                                        </p:tgtEl>
                                      </p:cBhvr>
                                      <p:to x="100000" y="100000"/>
                                    </p:animScale>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4">
                                            <p:txEl>
                                              <p:pRg st="3" end="3"/>
                                            </p:txEl>
                                          </p:spTgt>
                                        </p:tgtEl>
                                        <p:attrNameLst>
                                          <p:attrName>style.visibility</p:attrName>
                                        </p:attrNameLst>
                                      </p:cBhvr>
                                      <p:to>
                                        <p:strVal val="visible"/>
                                      </p:to>
                                    </p:set>
                                    <p:animEffect transition="in" filter="fade">
                                      <p:cBhvr>
                                        <p:cTn id="99" dur="500"/>
                                        <p:tgtEl>
                                          <p:spTgt spid="34">
                                            <p:txEl>
                                              <p:pRg st="3" end="3"/>
                                            </p:txEl>
                                          </p:spTgt>
                                        </p:tgtEl>
                                      </p:cBhvr>
                                    </p:animEffect>
                                  </p:childTnLst>
                                </p:cTn>
                              </p:par>
                              <p:par>
                                <p:cTn id="100" presetID="10" presetClass="entr" presetSubtype="0" fill="hold" nodeType="with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fade">
                                      <p:cBhvr>
                                        <p:cTn id="102" dur="500"/>
                                        <p:tgtEl>
                                          <p:spTgt spid="16"/>
                                        </p:tgtEl>
                                      </p:cBhvr>
                                    </p:animEffect>
                                  </p:childTnLst>
                                </p:cTn>
                              </p:par>
                              <p:par>
                                <p:cTn id="103" presetID="10" presetClass="entr" presetSubtype="0" fill="hold" nodeType="with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fade">
                                      <p:cBhvr>
                                        <p:cTn id="10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4" grpId="0" animBg="1"/>
      <p:bldP spid="40"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2F1C4B-3633-47E1-BADB-04E789264278}"/>
              </a:ext>
            </a:extLst>
          </p:cNvPr>
          <p:cNvPicPr>
            <a:picLocks noChangeAspect="1"/>
          </p:cNvPicPr>
          <p:nvPr/>
        </p:nvPicPr>
        <p:blipFill>
          <a:blip r:embed="rId3"/>
          <a:stretch>
            <a:fillRect/>
          </a:stretch>
        </p:blipFill>
        <p:spPr>
          <a:xfrm>
            <a:off x="9391650" y="0"/>
            <a:ext cx="2800350" cy="2628900"/>
          </a:xfrm>
          <a:prstGeom prst="rect">
            <a:avLst/>
          </a:prstGeom>
        </p:spPr>
      </p:pic>
      <p:sp>
        <p:nvSpPr>
          <p:cNvPr id="2" name="Title 1">
            <a:extLst>
              <a:ext uri="{FF2B5EF4-FFF2-40B4-BE49-F238E27FC236}">
                <a16:creationId xmlns:a16="http://schemas.microsoft.com/office/drawing/2014/main" id="{110FDF96-E5B2-4CF7-AE49-CE0CD39AF27D}"/>
              </a:ext>
            </a:extLst>
          </p:cNvPr>
          <p:cNvSpPr>
            <a:spLocks noGrp="1"/>
          </p:cNvSpPr>
          <p:nvPr>
            <p:ph type="title"/>
          </p:nvPr>
        </p:nvSpPr>
        <p:spPr>
          <a:xfrm>
            <a:off x="309283" y="-83645"/>
            <a:ext cx="10228939" cy="1535491"/>
          </a:xfrm>
        </p:spPr>
        <p:txBody>
          <a:bodyPr>
            <a:normAutofit/>
          </a:bodyPr>
          <a:lstStyle/>
          <a:p>
            <a:r>
              <a:rPr lang="en-US" b="1" dirty="0"/>
              <a:t>Appealing Casinos: </a:t>
            </a:r>
            <a:r>
              <a:rPr lang="en-US" sz="2800" b="1" dirty="0"/>
              <a:t>Keeping People Gambling</a:t>
            </a:r>
          </a:p>
        </p:txBody>
      </p:sp>
      <p:sp>
        <p:nvSpPr>
          <p:cNvPr id="31" name="TextBox 30">
            <a:extLst>
              <a:ext uri="{FF2B5EF4-FFF2-40B4-BE49-F238E27FC236}">
                <a16:creationId xmlns:a16="http://schemas.microsoft.com/office/drawing/2014/main" id="{3A198962-EBBD-41C3-84C2-6C8DCB9FAA12}"/>
              </a:ext>
            </a:extLst>
          </p:cNvPr>
          <p:cNvSpPr txBox="1"/>
          <p:nvPr/>
        </p:nvSpPr>
        <p:spPr>
          <a:xfrm>
            <a:off x="10647952" y="27118"/>
            <a:ext cx="1507276" cy="307777"/>
          </a:xfrm>
          <a:prstGeom prst="rect">
            <a:avLst/>
          </a:prstGeom>
          <a:noFill/>
        </p:spPr>
        <p:txBody>
          <a:bodyPr wrap="square" rtlCol="0">
            <a:spAutoFit/>
          </a:bodyPr>
          <a:lstStyle/>
          <a:p>
            <a:pPr algn="r"/>
            <a:r>
              <a:rPr lang="en-US" sz="1400" b="1" dirty="0">
                <a:latin typeface="Calibri" panose="020F0502020204030204" pitchFamily="34" charset="0"/>
                <a:cs typeface="Calibri" panose="020F0502020204030204" pitchFamily="34" charset="0"/>
              </a:rPr>
              <a:t>Industry Tactics</a:t>
            </a:r>
          </a:p>
        </p:txBody>
      </p:sp>
      <p:pic>
        <p:nvPicPr>
          <p:cNvPr id="33" name="Picture 32">
            <a:hlinkClick r:id="rId4"/>
            <a:extLst>
              <a:ext uri="{FF2B5EF4-FFF2-40B4-BE49-F238E27FC236}">
                <a16:creationId xmlns:a16="http://schemas.microsoft.com/office/drawing/2014/main" id="{28872363-42F1-4523-A901-0DF0C234F5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2600" y="1314450"/>
            <a:ext cx="8686800" cy="4832797"/>
          </a:xfrm>
          <a:prstGeom prst="rect">
            <a:avLst/>
          </a:prstGeom>
        </p:spPr>
      </p:pic>
      <p:sp>
        <p:nvSpPr>
          <p:cNvPr id="34" name="Title 1">
            <a:extLst>
              <a:ext uri="{FF2B5EF4-FFF2-40B4-BE49-F238E27FC236}">
                <a16:creationId xmlns:a16="http://schemas.microsoft.com/office/drawing/2014/main" id="{2A6174F7-D577-4B62-A02E-306030D8B86B}"/>
              </a:ext>
            </a:extLst>
          </p:cNvPr>
          <p:cNvSpPr txBox="1">
            <a:spLocks/>
          </p:cNvSpPr>
          <p:nvPr/>
        </p:nvSpPr>
        <p:spPr>
          <a:xfrm>
            <a:off x="3048000" y="6248400"/>
            <a:ext cx="6096000" cy="609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defRPr/>
            </a:pPr>
            <a:r>
              <a:rPr lang="en-US" sz="1200" kern="0" dirty="0">
                <a:latin typeface="Calibri"/>
                <a:ea typeface="+mn-ea"/>
                <a:cs typeface="+mn-cs"/>
              </a:rPr>
              <a:t>Discovery News: </a:t>
            </a:r>
            <a:r>
              <a:rPr lang="en-US" sz="1200" kern="0" dirty="0">
                <a:latin typeface="Calibri"/>
                <a:ea typeface="+mn-ea"/>
                <a:cs typeface="+mn-cs"/>
                <a:hlinkClick r:id="rId4"/>
              </a:rPr>
              <a:t>www.youtube.com/watch?v=9THLOo7WWoQ</a:t>
            </a:r>
            <a:endParaRPr lang="en-US" sz="1200" dirty="0"/>
          </a:p>
        </p:txBody>
      </p:sp>
    </p:spTree>
    <p:extLst>
      <p:ext uri="{BB962C8B-B14F-4D97-AF65-F5344CB8AC3E}">
        <p14:creationId xmlns:p14="http://schemas.microsoft.com/office/powerpoint/2010/main" val="2132938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2F1C4B-3633-47E1-BADB-04E789264278}"/>
              </a:ext>
            </a:extLst>
          </p:cNvPr>
          <p:cNvPicPr>
            <a:picLocks noChangeAspect="1"/>
          </p:cNvPicPr>
          <p:nvPr/>
        </p:nvPicPr>
        <p:blipFill>
          <a:blip r:embed="rId3"/>
          <a:stretch>
            <a:fillRect/>
          </a:stretch>
        </p:blipFill>
        <p:spPr>
          <a:xfrm>
            <a:off x="9391650" y="0"/>
            <a:ext cx="2800350" cy="2628900"/>
          </a:xfrm>
          <a:prstGeom prst="rect">
            <a:avLst/>
          </a:prstGeom>
        </p:spPr>
      </p:pic>
      <p:sp>
        <p:nvSpPr>
          <p:cNvPr id="2" name="Title 1">
            <a:extLst>
              <a:ext uri="{FF2B5EF4-FFF2-40B4-BE49-F238E27FC236}">
                <a16:creationId xmlns:a16="http://schemas.microsoft.com/office/drawing/2014/main" id="{110FDF96-E5B2-4CF7-AE49-CE0CD39AF27D}"/>
              </a:ext>
            </a:extLst>
          </p:cNvPr>
          <p:cNvSpPr>
            <a:spLocks noGrp="1"/>
          </p:cNvSpPr>
          <p:nvPr>
            <p:ph type="title"/>
          </p:nvPr>
        </p:nvSpPr>
        <p:spPr>
          <a:xfrm>
            <a:off x="309283" y="-83645"/>
            <a:ext cx="11779623" cy="1535491"/>
          </a:xfrm>
        </p:spPr>
        <p:txBody>
          <a:bodyPr>
            <a:normAutofit/>
          </a:bodyPr>
          <a:lstStyle/>
          <a:p>
            <a:r>
              <a:rPr lang="en-US" sz="4000" b="1" dirty="0"/>
              <a:t>Appealing Advertisements: </a:t>
            </a:r>
            <a:r>
              <a:rPr lang="en-US" sz="2800" b="1" dirty="0"/>
              <a:t>Tobacco, Alcohol, &amp; Gambling</a:t>
            </a:r>
          </a:p>
        </p:txBody>
      </p:sp>
      <p:sp>
        <p:nvSpPr>
          <p:cNvPr id="31" name="TextBox 30">
            <a:extLst>
              <a:ext uri="{FF2B5EF4-FFF2-40B4-BE49-F238E27FC236}">
                <a16:creationId xmlns:a16="http://schemas.microsoft.com/office/drawing/2014/main" id="{3A198962-EBBD-41C3-84C2-6C8DCB9FAA12}"/>
              </a:ext>
            </a:extLst>
          </p:cNvPr>
          <p:cNvSpPr txBox="1"/>
          <p:nvPr/>
        </p:nvSpPr>
        <p:spPr>
          <a:xfrm>
            <a:off x="10647952" y="27118"/>
            <a:ext cx="1507276" cy="307777"/>
          </a:xfrm>
          <a:prstGeom prst="rect">
            <a:avLst/>
          </a:prstGeom>
          <a:noFill/>
        </p:spPr>
        <p:txBody>
          <a:bodyPr wrap="square" rtlCol="0">
            <a:spAutoFit/>
          </a:bodyPr>
          <a:lstStyle/>
          <a:p>
            <a:pPr algn="r"/>
            <a:r>
              <a:rPr lang="en-US" sz="1400" b="1" dirty="0">
                <a:latin typeface="Calibri" panose="020F0502020204030204" pitchFamily="34" charset="0"/>
                <a:cs typeface="Calibri" panose="020F0502020204030204" pitchFamily="34" charset="0"/>
              </a:rPr>
              <a:t>Industry Tactics</a:t>
            </a:r>
          </a:p>
        </p:txBody>
      </p:sp>
      <p:sp>
        <p:nvSpPr>
          <p:cNvPr id="26" name="Content Placeholder 2">
            <a:extLst>
              <a:ext uri="{FF2B5EF4-FFF2-40B4-BE49-F238E27FC236}">
                <a16:creationId xmlns:a16="http://schemas.microsoft.com/office/drawing/2014/main" id="{E45B2F35-E75C-4317-B26D-6CFB573CAC52}"/>
              </a:ext>
            </a:extLst>
          </p:cNvPr>
          <p:cNvSpPr>
            <a:spLocks noGrp="1"/>
          </p:cNvSpPr>
          <p:nvPr>
            <p:ph idx="1"/>
          </p:nvPr>
        </p:nvSpPr>
        <p:spPr>
          <a:xfrm>
            <a:off x="309283" y="1095375"/>
            <a:ext cx="11345688" cy="835025"/>
          </a:xfrm>
        </p:spPr>
        <p:txBody>
          <a:bodyPr>
            <a:normAutofit/>
          </a:bodyPr>
          <a:lstStyle/>
          <a:p>
            <a:pPr marL="0" indent="0">
              <a:spcBef>
                <a:spcPts val="0"/>
              </a:spcBef>
              <a:buNone/>
            </a:pPr>
            <a:r>
              <a:rPr lang="en-US" b="1" u="sng" dirty="0">
                <a:solidFill>
                  <a:srgbClr val="FF0000"/>
                </a:solidFill>
              </a:rPr>
              <a:t>Discussion</a:t>
            </a:r>
            <a:r>
              <a:rPr lang="en-US" b="1" dirty="0">
                <a:solidFill>
                  <a:srgbClr val="FF0000"/>
                </a:solidFill>
              </a:rPr>
              <a:t>: What is the purpose of advertising in general? </a:t>
            </a:r>
          </a:p>
        </p:txBody>
      </p:sp>
      <p:sp>
        <p:nvSpPr>
          <p:cNvPr id="6" name="Content Placeholder 2">
            <a:extLst>
              <a:ext uri="{FF2B5EF4-FFF2-40B4-BE49-F238E27FC236}">
                <a16:creationId xmlns:a16="http://schemas.microsoft.com/office/drawing/2014/main" id="{A072D207-B45D-4664-9212-8D99A1A9D9E0}"/>
              </a:ext>
            </a:extLst>
          </p:cNvPr>
          <p:cNvSpPr txBox="1">
            <a:spLocks/>
          </p:cNvSpPr>
          <p:nvPr/>
        </p:nvSpPr>
        <p:spPr>
          <a:xfrm>
            <a:off x="297757" y="2212326"/>
            <a:ext cx="5844774" cy="4319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US" sz="2400" dirty="0"/>
              <a:t>Advertisers try to convince individuals that using their product will make their life better or more enjoyable. </a:t>
            </a:r>
          </a:p>
          <a:p>
            <a:pPr>
              <a:spcBef>
                <a:spcPts val="0"/>
              </a:spcBef>
              <a:spcAft>
                <a:spcPts val="1200"/>
              </a:spcAft>
            </a:pPr>
            <a:r>
              <a:rPr lang="en-US" sz="2400" dirty="0"/>
              <a:t>Actors are often young, healthy people, celebrities, or cartoon mascots. </a:t>
            </a:r>
          </a:p>
          <a:p>
            <a:pPr>
              <a:spcBef>
                <a:spcPts val="0"/>
              </a:spcBef>
              <a:spcAft>
                <a:spcPts val="1200"/>
              </a:spcAft>
            </a:pPr>
            <a:r>
              <a:rPr lang="en-US" sz="2400" dirty="0"/>
              <a:t>Ads may not tell you the risks of the product, or downplay the risks or potential harms.</a:t>
            </a:r>
          </a:p>
          <a:p>
            <a:pPr>
              <a:spcBef>
                <a:spcPts val="0"/>
              </a:spcBef>
              <a:spcAft>
                <a:spcPts val="1200"/>
              </a:spcAft>
            </a:pPr>
            <a:r>
              <a:rPr lang="en-US" sz="2400" dirty="0"/>
              <a:t>Smoking, drinking, and gambling are learned habits. The industry tries to get people to acquire and maintain that habit.</a:t>
            </a:r>
          </a:p>
        </p:txBody>
      </p:sp>
      <p:pic>
        <p:nvPicPr>
          <p:cNvPr id="5" name="Picture 4">
            <a:extLst>
              <a:ext uri="{FF2B5EF4-FFF2-40B4-BE49-F238E27FC236}">
                <a16:creationId xmlns:a16="http://schemas.microsoft.com/office/drawing/2014/main" id="{607C35FA-64A0-45AD-929D-CE1CFC74E733}"/>
              </a:ext>
            </a:extLst>
          </p:cNvPr>
          <p:cNvPicPr>
            <a:picLocks noChangeAspect="1"/>
          </p:cNvPicPr>
          <p:nvPr/>
        </p:nvPicPr>
        <p:blipFill rotWithShape="1">
          <a:blip r:embed="rId4">
            <a:extLst>
              <a:ext uri="{28A0092B-C50C-407E-A947-70E740481C1C}">
                <a14:useLocalDpi xmlns:a14="http://schemas.microsoft.com/office/drawing/2010/main" val="0"/>
              </a:ext>
            </a:extLst>
          </a:blip>
          <a:srcRect l="22585" t="48068"/>
          <a:stretch/>
        </p:blipFill>
        <p:spPr>
          <a:xfrm>
            <a:off x="6199094" y="2298701"/>
            <a:ext cx="5844152" cy="3920405"/>
          </a:xfrm>
          <a:prstGeom prst="rect">
            <a:avLst/>
          </a:prstGeom>
        </p:spPr>
      </p:pic>
      <p:pic>
        <p:nvPicPr>
          <p:cNvPr id="11" name="Picture 10">
            <a:extLst>
              <a:ext uri="{FF2B5EF4-FFF2-40B4-BE49-F238E27FC236}">
                <a16:creationId xmlns:a16="http://schemas.microsoft.com/office/drawing/2014/main" id="{C892AE1F-E1CD-47A0-857A-37FAEB588B63}"/>
              </a:ext>
            </a:extLst>
          </p:cNvPr>
          <p:cNvPicPr>
            <a:picLocks noChangeAspect="1"/>
          </p:cNvPicPr>
          <p:nvPr/>
        </p:nvPicPr>
        <p:blipFill rotWithShape="1">
          <a:blip r:embed="rId4">
            <a:extLst>
              <a:ext uri="{28A0092B-C50C-407E-A947-70E740481C1C}">
                <a14:useLocalDpi xmlns:a14="http://schemas.microsoft.com/office/drawing/2010/main" val="0"/>
              </a:ext>
            </a:extLst>
          </a:blip>
          <a:srcRect l="61812" t="1002" b="51932"/>
          <a:stretch/>
        </p:blipFill>
        <p:spPr>
          <a:xfrm>
            <a:off x="5800406" y="4559299"/>
            <a:ext cx="1865084" cy="2298701"/>
          </a:xfrm>
          <a:prstGeom prst="rect">
            <a:avLst/>
          </a:prstGeom>
        </p:spPr>
      </p:pic>
      <p:sp>
        <p:nvSpPr>
          <p:cNvPr id="9" name="TextBox 8">
            <a:extLst>
              <a:ext uri="{FF2B5EF4-FFF2-40B4-BE49-F238E27FC236}">
                <a16:creationId xmlns:a16="http://schemas.microsoft.com/office/drawing/2014/main" id="{B365326B-B255-4332-A60C-B60A1F7EDEA1}"/>
              </a:ext>
            </a:extLst>
          </p:cNvPr>
          <p:cNvSpPr txBox="1"/>
          <p:nvPr/>
        </p:nvSpPr>
        <p:spPr>
          <a:xfrm>
            <a:off x="11760391" y="1245133"/>
            <a:ext cx="321879" cy="307777"/>
          </a:xfrm>
          <a:prstGeom prst="rect">
            <a:avLst/>
          </a:prstGeom>
          <a:noFill/>
        </p:spPr>
        <p:txBody>
          <a:bodyPr wrap="square" rtlCol="0">
            <a:spAutoFit/>
          </a:bodyPr>
          <a:lstStyle/>
          <a:p>
            <a:r>
              <a:rPr lang="en-US" sz="1400" b="1" dirty="0"/>
              <a:t>2</a:t>
            </a:r>
          </a:p>
        </p:txBody>
      </p:sp>
    </p:spTree>
    <p:extLst>
      <p:ext uri="{BB962C8B-B14F-4D97-AF65-F5344CB8AC3E}">
        <p14:creationId xmlns:p14="http://schemas.microsoft.com/office/powerpoint/2010/main" val="418319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4008BC-A65F-4F3A-9797-31ABBCD45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1" y="1288743"/>
            <a:ext cx="5029199" cy="5029199"/>
          </a:xfrm>
          <a:prstGeom prst="rect">
            <a:avLst/>
          </a:prstGeom>
        </p:spPr>
      </p:pic>
      <p:sp>
        <p:nvSpPr>
          <p:cNvPr id="2" name="Title 1">
            <a:extLst>
              <a:ext uri="{FF2B5EF4-FFF2-40B4-BE49-F238E27FC236}">
                <a16:creationId xmlns:a16="http://schemas.microsoft.com/office/drawing/2014/main" id="{2C3FE6CB-66A4-4961-A4A1-C9357816F479}"/>
              </a:ext>
            </a:extLst>
          </p:cNvPr>
          <p:cNvSpPr>
            <a:spLocks noGrp="1"/>
          </p:cNvSpPr>
          <p:nvPr>
            <p:ph type="title"/>
          </p:nvPr>
        </p:nvSpPr>
        <p:spPr>
          <a:xfrm>
            <a:off x="838200" y="205677"/>
            <a:ext cx="10515600" cy="950719"/>
          </a:xfrm>
        </p:spPr>
        <p:txBody>
          <a:bodyPr/>
          <a:lstStyle/>
          <a:p>
            <a:pPr algn="ctr"/>
            <a:r>
              <a:rPr lang="en-US" b="1" dirty="0"/>
              <a:t>Getting Help</a:t>
            </a:r>
          </a:p>
        </p:txBody>
      </p:sp>
      <p:pic>
        <p:nvPicPr>
          <p:cNvPr id="4" name="Picture 3">
            <a:extLst>
              <a:ext uri="{FF2B5EF4-FFF2-40B4-BE49-F238E27FC236}">
                <a16:creationId xmlns:a16="http://schemas.microsoft.com/office/drawing/2014/main" id="{A5B5A562-BC2F-4994-869D-4CD4345EE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9172" y="5988777"/>
            <a:ext cx="1603766" cy="618788"/>
          </a:xfrm>
          <a:prstGeom prst="rect">
            <a:avLst/>
          </a:prstGeom>
        </p:spPr>
      </p:pic>
      <p:sp>
        <p:nvSpPr>
          <p:cNvPr id="7" name="TextBox 6">
            <a:extLst>
              <a:ext uri="{FF2B5EF4-FFF2-40B4-BE49-F238E27FC236}">
                <a16:creationId xmlns:a16="http://schemas.microsoft.com/office/drawing/2014/main" id="{D2D386E9-92F3-45A7-8E91-D218D6AF01F0}"/>
              </a:ext>
            </a:extLst>
          </p:cNvPr>
          <p:cNvSpPr txBox="1"/>
          <p:nvPr/>
        </p:nvSpPr>
        <p:spPr>
          <a:xfrm>
            <a:off x="10393202" y="5742556"/>
            <a:ext cx="817853" cy="246221"/>
          </a:xfrm>
          <a:prstGeom prst="rect">
            <a:avLst/>
          </a:prstGeom>
          <a:noFill/>
        </p:spPr>
        <p:txBody>
          <a:bodyPr wrap="none" rtlCol="0">
            <a:spAutoFit/>
          </a:bodyPr>
          <a:lstStyle/>
          <a:p>
            <a:r>
              <a:rPr lang="en-US" sz="1000" dirty="0"/>
              <a:t>Prepared by</a:t>
            </a:r>
          </a:p>
        </p:txBody>
      </p:sp>
      <p:sp>
        <p:nvSpPr>
          <p:cNvPr id="5" name="Rectangle 4">
            <a:extLst>
              <a:ext uri="{FF2B5EF4-FFF2-40B4-BE49-F238E27FC236}">
                <a16:creationId xmlns:a16="http://schemas.microsoft.com/office/drawing/2014/main" id="{233975A4-9912-4D96-AACF-F474FAC5323B}"/>
              </a:ext>
            </a:extLst>
          </p:cNvPr>
          <p:cNvSpPr/>
          <p:nvPr/>
        </p:nvSpPr>
        <p:spPr>
          <a:xfrm>
            <a:off x="10324130" y="6597765"/>
            <a:ext cx="1822935" cy="215444"/>
          </a:xfrm>
          <a:prstGeom prst="rect">
            <a:avLst/>
          </a:prstGeom>
        </p:spPr>
        <p:txBody>
          <a:bodyPr wrap="none">
            <a:spAutoFit/>
          </a:bodyPr>
          <a:lstStyle/>
          <a:p>
            <a:r>
              <a:rPr lang="en-US" sz="800" dirty="0"/>
              <a:t>Problem Gambling Prevention Program</a:t>
            </a:r>
          </a:p>
        </p:txBody>
      </p:sp>
    </p:spTree>
    <p:extLst>
      <p:ext uri="{BB962C8B-B14F-4D97-AF65-F5344CB8AC3E}">
        <p14:creationId xmlns:p14="http://schemas.microsoft.com/office/powerpoint/2010/main" val="2528498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4874E6-988D-4BB7-8AEA-F7DA3214A67C}"/>
              </a:ext>
            </a:extLst>
          </p:cNvPr>
          <p:cNvPicPr>
            <a:picLocks noChangeAspect="1"/>
          </p:cNvPicPr>
          <p:nvPr/>
        </p:nvPicPr>
        <p:blipFill>
          <a:blip r:embed="rId3"/>
          <a:stretch>
            <a:fillRect/>
          </a:stretch>
        </p:blipFill>
        <p:spPr>
          <a:xfrm>
            <a:off x="9353550" y="0"/>
            <a:ext cx="2838450" cy="2733675"/>
          </a:xfrm>
          <a:prstGeom prst="rect">
            <a:avLst/>
          </a:prstGeom>
        </p:spPr>
      </p:pic>
      <p:sp>
        <p:nvSpPr>
          <p:cNvPr id="6" name="TextBox 5">
            <a:extLst>
              <a:ext uri="{FF2B5EF4-FFF2-40B4-BE49-F238E27FC236}">
                <a16:creationId xmlns:a16="http://schemas.microsoft.com/office/drawing/2014/main" id="{BB8ACFA2-8C6B-4154-B836-FAE039EBA677}"/>
              </a:ext>
            </a:extLst>
          </p:cNvPr>
          <p:cNvSpPr txBox="1"/>
          <p:nvPr/>
        </p:nvSpPr>
        <p:spPr>
          <a:xfrm>
            <a:off x="10647952" y="27118"/>
            <a:ext cx="1507276" cy="307777"/>
          </a:xfrm>
          <a:prstGeom prst="rect">
            <a:avLst/>
          </a:prstGeom>
          <a:noFill/>
        </p:spPr>
        <p:txBody>
          <a:bodyPr wrap="square" rtlCol="0">
            <a:spAutoFit/>
          </a:bodyPr>
          <a:lstStyle/>
          <a:p>
            <a:pPr algn="r"/>
            <a:r>
              <a:rPr lang="en-US" sz="1400" b="1" dirty="0">
                <a:latin typeface="Calibri" panose="020F0502020204030204" pitchFamily="34" charset="0"/>
                <a:cs typeface="Calibri" panose="020F0502020204030204" pitchFamily="34" charset="0"/>
              </a:rPr>
              <a:t>Getting Help</a:t>
            </a:r>
          </a:p>
        </p:txBody>
      </p:sp>
      <p:sp>
        <p:nvSpPr>
          <p:cNvPr id="2" name="Title 1">
            <a:extLst>
              <a:ext uri="{FF2B5EF4-FFF2-40B4-BE49-F238E27FC236}">
                <a16:creationId xmlns:a16="http://schemas.microsoft.com/office/drawing/2014/main" id="{1B34E79C-9311-481C-BE49-9C97FF922FC2}"/>
              </a:ext>
            </a:extLst>
          </p:cNvPr>
          <p:cNvSpPr>
            <a:spLocks noGrp="1"/>
          </p:cNvSpPr>
          <p:nvPr>
            <p:ph type="title"/>
          </p:nvPr>
        </p:nvSpPr>
        <p:spPr>
          <a:xfrm>
            <a:off x="838200" y="365125"/>
            <a:ext cx="6354170" cy="1325563"/>
          </a:xfrm>
        </p:spPr>
        <p:txBody>
          <a:bodyPr/>
          <a:lstStyle/>
          <a:p>
            <a:r>
              <a:rPr lang="en-US" b="1" dirty="0"/>
              <a:t>How to Prevent Addictions and Misuse Disorders</a:t>
            </a:r>
          </a:p>
        </p:txBody>
      </p:sp>
      <p:sp>
        <p:nvSpPr>
          <p:cNvPr id="3" name="Content Placeholder 2">
            <a:extLst>
              <a:ext uri="{FF2B5EF4-FFF2-40B4-BE49-F238E27FC236}">
                <a16:creationId xmlns:a16="http://schemas.microsoft.com/office/drawing/2014/main" id="{295B5D9A-654C-4F8F-B0AD-AB0611452A1A}"/>
              </a:ext>
            </a:extLst>
          </p:cNvPr>
          <p:cNvSpPr>
            <a:spLocks noGrp="1"/>
          </p:cNvSpPr>
          <p:nvPr>
            <p:ph idx="1"/>
          </p:nvPr>
        </p:nvSpPr>
        <p:spPr>
          <a:xfrm>
            <a:off x="592010" y="2409091"/>
            <a:ext cx="7006219" cy="4083784"/>
          </a:xfrm>
        </p:spPr>
        <p:txBody>
          <a:bodyPr/>
          <a:lstStyle/>
          <a:p>
            <a:r>
              <a:rPr lang="en-US" dirty="0"/>
              <a:t>Participate in your favorite hobbies, like sports, music, and clubs. </a:t>
            </a:r>
          </a:p>
          <a:p>
            <a:r>
              <a:rPr lang="en-US" dirty="0"/>
              <a:t>Strengthen healthy relationships with friends and family. </a:t>
            </a:r>
          </a:p>
          <a:p>
            <a:r>
              <a:rPr lang="en-US" dirty="0"/>
              <a:t>Learn a new skill and enhance skills you have. </a:t>
            </a:r>
          </a:p>
          <a:p>
            <a:r>
              <a:rPr lang="en-US" dirty="0"/>
              <a:t>Maintain a strong bond to school. </a:t>
            </a:r>
          </a:p>
          <a:p>
            <a:r>
              <a:rPr lang="en-US" dirty="0"/>
              <a:t>Reach out for help when life is hard. </a:t>
            </a:r>
          </a:p>
        </p:txBody>
      </p:sp>
      <p:pic>
        <p:nvPicPr>
          <p:cNvPr id="7" name="Picture 6">
            <a:extLst>
              <a:ext uri="{FF2B5EF4-FFF2-40B4-BE49-F238E27FC236}">
                <a16:creationId xmlns:a16="http://schemas.microsoft.com/office/drawing/2014/main" id="{45D60663-C3D0-48A2-83BF-D6F666B6E332}"/>
              </a:ext>
            </a:extLst>
          </p:cNvPr>
          <p:cNvPicPr>
            <a:picLocks noChangeAspect="1"/>
          </p:cNvPicPr>
          <p:nvPr/>
        </p:nvPicPr>
        <p:blipFill>
          <a:blip r:embed="rId4"/>
          <a:stretch>
            <a:fillRect/>
          </a:stretch>
        </p:blipFill>
        <p:spPr>
          <a:xfrm>
            <a:off x="7448506" y="298522"/>
            <a:ext cx="1971567" cy="1971567"/>
          </a:xfrm>
          <a:prstGeom prst="rect">
            <a:avLst/>
          </a:prstGeom>
        </p:spPr>
      </p:pic>
      <p:pic>
        <p:nvPicPr>
          <p:cNvPr id="8" name="Picture 7">
            <a:extLst>
              <a:ext uri="{FF2B5EF4-FFF2-40B4-BE49-F238E27FC236}">
                <a16:creationId xmlns:a16="http://schemas.microsoft.com/office/drawing/2014/main" id="{2E1486EB-6BED-4776-98D1-9CB8773FDBC1}"/>
              </a:ext>
            </a:extLst>
          </p:cNvPr>
          <p:cNvPicPr>
            <a:picLocks noChangeAspect="1"/>
          </p:cNvPicPr>
          <p:nvPr/>
        </p:nvPicPr>
        <p:blipFill>
          <a:blip r:embed="rId5"/>
          <a:stretch>
            <a:fillRect/>
          </a:stretch>
        </p:blipFill>
        <p:spPr>
          <a:xfrm>
            <a:off x="9573682" y="2270089"/>
            <a:ext cx="2398183" cy="1893779"/>
          </a:xfrm>
          <a:prstGeom prst="rect">
            <a:avLst/>
          </a:prstGeom>
        </p:spPr>
      </p:pic>
      <p:pic>
        <p:nvPicPr>
          <p:cNvPr id="10" name="Picture 9">
            <a:extLst>
              <a:ext uri="{FF2B5EF4-FFF2-40B4-BE49-F238E27FC236}">
                <a16:creationId xmlns:a16="http://schemas.microsoft.com/office/drawing/2014/main" id="{352E04EF-E4C2-49A6-BBF0-B4F8F92EC0A9}"/>
              </a:ext>
            </a:extLst>
          </p:cNvPr>
          <p:cNvPicPr>
            <a:picLocks noChangeAspect="1"/>
          </p:cNvPicPr>
          <p:nvPr/>
        </p:nvPicPr>
        <p:blipFill>
          <a:blip r:embed="rId6"/>
          <a:stretch>
            <a:fillRect/>
          </a:stretch>
        </p:blipFill>
        <p:spPr>
          <a:xfrm>
            <a:off x="10016651" y="5083627"/>
            <a:ext cx="1955214" cy="1566292"/>
          </a:xfrm>
          <a:prstGeom prst="rect">
            <a:avLst/>
          </a:prstGeom>
        </p:spPr>
      </p:pic>
      <p:pic>
        <p:nvPicPr>
          <p:cNvPr id="11" name="Picture 10">
            <a:extLst>
              <a:ext uri="{FF2B5EF4-FFF2-40B4-BE49-F238E27FC236}">
                <a16:creationId xmlns:a16="http://schemas.microsoft.com/office/drawing/2014/main" id="{010DB16C-03A8-44EA-91D7-5FE13F939CEA}"/>
              </a:ext>
            </a:extLst>
          </p:cNvPr>
          <p:cNvPicPr>
            <a:picLocks noChangeAspect="1"/>
          </p:cNvPicPr>
          <p:nvPr/>
        </p:nvPicPr>
        <p:blipFill>
          <a:blip r:embed="rId7"/>
          <a:stretch>
            <a:fillRect/>
          </a:stretch>
        </p:blipFill>
        <p:spPr>
          <a:xfrm>
            <a:off x="7751838" y="3554445"/>
            <a:ext cx="1668235" cy="2066933"/>
          </a:xfrm>
          <a:prstGeom prst="rect">
            <a:avLst/>
          </a:prstGeom>
        </p:spPr>
      </p:pic>
      <p:sp>
        <p:nvSpPr>
          <p:cNvPr id="12" name="TextBox 11">
            <a:extLst>
              <a:ext uri="{FF2B5EF4-FFF2-40B4-BE49-F238E27FC236}">
                <a16:creationId xmlns:a16="http://schemas.microsoft.com/office/drawing/2014/main" id="{DFE4A4AD-E862-4C07-8096-1D56A70B9DE6}"/>
              </a:ext>
            </a:extLst>
          </p:cNvPr>
          <p:cNvSpPr txBox="1"/>
          <p:nvPr/>
        </p:nvSpPr>
        <p:spPr>
          <a:xfrm>
            <a:off x="11760391" y="1245133"/>
            <a:ext cx="321879" cy="307777"/>
          </a:xfrm>
          <a:prstGeom prst="rect">
            <a:avLst/>
          </a:prstGeom>
          <a:noFill/>
        </p:spPr>
        <p:txBody>
          <a:bodyPr wrap="square" rtlCol="0">
            <a:spAutoFit/>
          </a:bodyPr>
          <a:lstStyle/>
          <a:p>
            <a:r>
              <a:rPr lang="en-US" sz="1400" b="1" dirty="0"/>
              <a:t>1</a:t>
            </a:r>
          </a:p>
        </p:txBody>
      </p:sp>
      <p:sp>
        <p:nvSpPr>
          <p:cNvPr id="13" name="TextBox 12">
            <a:extLst>
              <a:ext uri="{FF2B5EF4-FFF2-40B4-BE49-F238E27FC236}">
                <a16:creationId xmlns:a16="http://schemas.microsoft.com/office/drawing/2014/main" id="{740BCF42-C8E7-4B2B-A7EF-4822B583E0E5}"/>
              </a:ext>
            </a:extLst>
          </p:cNvPr>
          <p:cNvSpPr txBox="1"/>
          <p:nvPr/>
        </p:nvSpPr>
        <p:spPr>
          <a:xfrm flipH="1">
            <a:off x="5715000" y="978696"/>
            <a:ext cx="381000" cy="276999"/>
          </a:xfrm>
          <a:prstGeom prst="rect">
            <a:avLst/>
          </a:prstGeom>
          <a:noFill/>
        </p:spPr>
        <p:txBody>
          <a:bodyPr wrap="square" rtlCol="0">
            <a:spAutoFit/>
          </a:bodyPr>
          <a:lstStyle/>
          <a:p>
            <a:r>
              <a:rPr lang="en-US" sz="1200" dirty="0"/>
              <a:t>15</a:t>
            </a:r>
          </a:p>
        </p:txBody>
      </p:sp>
    </p:spTree>
    <p:extLst>
      <p:ext uri="{BB962C8B-B14F-4D97-AF65-F5344CB8AC3E}">
        <p14:creationId xmlns:p14="http://schemas.microsoft.com/office/powerpoint/2010/main" val="479036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DEDAF7D-E9F2-4E25-953B-0E8BF36CB7FE}"/>
              </a:ext>
            </a:extLst>
          </p:cNvPr>
          <p:cNvGrpSpPr/>
          <p:nvPr/>
        </p:nvGrpSpPr>
        <p:grpSpPr>
          <a:xfrm>
            <a:off x="9353550" y="0"/>
            <a:ext cx="2838450" cy="2733675"/>
            <a:chOff x="9353550" y="0"/>
            <a:chExt cx="2838450" cy="2733675"/>
          </a:xfrm>
        </p:grpSpPr>
        <p:pic>
          <p:nvPicPr>
            <p:cNvPr id="5" name="Picture 4">
              <a:extLst>
                <a:ext uri="{FF2B5EF4-FFF2-40B4-BE49-F238E27FC236}">
                  <a16:creationId xmlns:a16="http://schemas.microsoft.com/office/drawing/2014/main" id="{765A178F-E573-44A6-BD0B-F1D8B46DB603}"/>
                </a:ext>
              </a:extLst>
            </p:cNvPr>
            <p:cNvPicPr>
              <a:picLocks noChangeAspect="1"/>
            </p:cNvPicPr>
            <p:nvPr/>
          </p:nvPicPr>
          <p:blipFill>
            <a:blip r:embed="rId3"/>
            <a:stretch>
              <a:fillRect/>
            </a:stretch>
          </p:blipFill>
          <p:spPr>
            <a:xfrm>
              <a:off x="9353550" y="0"/>
              <a:ext cx="2838450" cy="2733675"/>
            </a:xfrm>
            <a:prstGeom prst="rect">
              <a:avLst/>
            </a:prstGeom>
          </p:spPr>
        </p:pic>
        <p:sp>
          <p:nvSpPr>
            <p:cNvPr id="7" name="TextBox 6">
              <a:extLst>
                <a:ext uri="{FF2B5EF4-FFF2-40B4-BE49-F238E27FC236}">
                  <a16:creationId xmlns:a16="http://schemas.microsoft.com/office/drawing/2014/main" id="{BBCA0052-B7BC-4EA8-BB8D-FC056E185B80}"/>
                </a:ext>
              </a:extLst>
            </p:cNvPr>
            <p:cNvSpPr txBox="1"/>
            <p:nvPr/>
          </p:nvSpPr>
          <p:spPr>
            <a:xfrm>
              <a:off x="10647952" y="27118"/>
              <a:ext cx="1507276" cy="307777"/>
            </a:xfrm>
            <a:prstGeom prst="rect">
              <a:avLst/>
            </a:prstGeom>
            <a:noFill/>
          </p:spPr>
          <p:txBody>
            <a:bodyPr wrap="square" rtlCol="0">
              <a:spAutoFit/>
            </a:bodyPr>
            <a:lstStyle/>
            <a:p>
              <a:pPr algn="r"/>
              <a:r>
                <a:rPr lang="en-US" sz="1400" b="1" dirty="0">
                  <a:latin typeface="Calibri" panose="020F0502020204030204" pitchFamily="34" charset="0"/>
                  <a:cs typeface="Calibri" panose="020F0502020204030204" pitchFamily="34" charset="0"/>
                </a:rPr>
                <a:t>Getting Help</a:t>
              </a:r>
            </a:p>
          </p:txBody>
        </p:sp>
      </p:grpSp>
      <p:sp>
        <p:nvSpPr>
          <p:cNvPr id="2" name="Title 1">
            <a:extLst>
              <a:ext uri="{FF2B5EF4-FFF2-40B4-BE49-F238E27FC236}">
                <a16:creationId xmlns:a16="http://schemas.microsoft.com/office/drawing/2014/main" id="{8494FA61-F3B1-4442-8722-8F9A0E1C0105}"/>
              </a:ext>
            </a:extLst>
          </p:cNvPr>
          <p:cNvSpPr>
            <a:spLocks noGrp="1"/>
          </p:cNvSpPr>
          <p:nvPr>
            <p:ph type="title"/>
          </p:nvPr>
        </p:nvSpPr>
        <p:spPr/>
        <p:txBody>
          <a:bodyPr>
            <a:normAutofit/>
          </a:bodyPr>
          <a:lstStyle/>
          <a:p>
            <a:r>
              <a:rPr lang="en-US" b="1" dirty="0"/>
              <a:t>If someone in your life struggles with a disorder or addiction, remember the 7 C’s:</a:t>
            </a:r>
          </a:p>
        </p:txBody>
      </p:sp>
      <p:sp>
        <p:nvSpPr>
          <p:cNvPr id="3" name="Content Placeholder 2">
            <a:extLst>
              <a:ext uri="{FF2B5EF4-FFF2-40B4-BE49-F238E27FC236}">
                <a16:creationId xmlns:a16="http://schemas.microsoft.com/office/drawing/2014/main" id="{EF9B3D21-0C66-41F2-9A69-558989B33A74}"/>
              </a:ext>
            </a:extLst>
          </p:cNvPr>
          <p:cNvSpPr>
            <a:spLocks noGrp="1"/>
          </p:cNvSpPr>
          <p:nvPr>
            <p:ph idx="1"/>
          </p:nvPr>
        </p:nvSpPr>
        <p:spPr>
          <a:xfrm>
            <a:off x="5677086" y="2393820"/>
            <a:ext cx="6244244" cy="4437062"/>
          </a:xfrm>
        </p:spPr>
        <p:txBody>
          <a:bodyPr/>
          <a:lstStyle/>
          <a:p>
            <a:pPr marL="514350" lvl="0" indent="-514350">
              <a:buFont typeface="+mj-lt"/>
              <a:buAutoNum type="arabicPeriod"/>
            </a:pPr>
            <a:r>
              <a:rPr lang="en-US" sz="3200" dirty="0">
                <a:solidFill>
                  <a:srgbClr val="F77D03"/>
                </a:solidFill>
              </a:rPr>
              <a:t>I didn’t </a:t>
            </a:r>
            <a:r>
              <a:rPr lang="en-US" sz="3200" b="1" u="sng" dirty="0">
                <a:solidFill>
                  <a:srgbClr val="F77D03"/>
                </a:solidFill>
              </a:rPr>
              <a:t>cause</a:t>
            </a:r>
            <a:r>
              <a:rPr lang="en-US" sz="3200" dirty="0">
                <a:solidFill>
                  <a:srgbClr val="F77D03"/>
                </a:solidFill>
              </a:rPr>
              <a:t> it.</a:t>
            </a:r>
          </a:p>
          <a:p>
            <a:pPr marL="514350" lvl="0" indent="-514350">
              <a:buFont typeface="+mj-lt"/>
              <a:buAutoNum type="arabicPeriod"/>
            </a:pPr>
            <a:r>
              <a:rPr lang="en-US" sz="3200" dirty="0">
                <a:solidFill>
                  <a:srgbClr val="F77D03"/>
                </a:solidFill>
              </a:rPr>
              <a:t>I can’t </a:t>
            </a:r>
            <a:r>
              <a:rPr lang="en-US" sz="3200" b="1" u="sng" dirty="0">
                <a:solidFill>
                  <a:srgbClr val="F77D03"/>
                </a:solidFill>
              </a:rPr>
              <a:t>control</a:t>
            </a:r>
            <a:r>
              <a:rPr lang="en-US" sz="3200" dirty="0">
                <a:solidFill>
                  <a:srgbClr val="F77D03"/>
                </a:solidFill>
              </a:rPr>
              <a:t> it.</a:t>
            </a:r>
          </a:p>
          <a:p>
            <a:pPr marL="514350" lvl="0" indent="-514350">
              <a:buFont typeface="+mj-lt"/>
              <a:buAutoNum type="arabicPeriod"/>
            </a:pPr>
            <a:r>
              <a:rPr lang="en-US" sz="3200" dirty="0">
                <a:solidFill>
                  <a:srgbClr val="F77D03"/>
                </a:solidFill>
              </a:rPr>
              <a:t>I can’t </a:t>
            </a:r>
            <a:r>
              <a:rPr lang="en-US" sz="3200" b="1" u="sng" dirty="0">
                <a:solidFill>
                  <a:srgbClr val="F77D03"/>
                </a:solidFill>
              </a:rPr>
              <a:t>cure</a:t>
            </a:r>
            <a:r>
              <a:rPr lang="en-US" sz="3200" dirty="0">
                <a:solidFill>
                  <a:srgbClr val="F77D03"/>
                </a:solidFill>
              </a:rPr>
              <a:t> it.</a:t>
            </a:r>
          </a:p>
          <a:p>
            <a:pPr marL="514350" indent="-514350">
              <a:buFont typeface="+mj-lt"/>
              <a:buAutoNum type="arabicPeriod"/>
            </a:pPr>
            <a:r>
              <a:rPr lang="en-US" sz="3200" dirty="0">
                <a:solidFill>
                  <a:srgbClr val="74AEDB"/>
                </a:solidFill>
              </a:rPr>
              <a:t>I can learn to </a:t>
            </a:r>
            <a:r>
              <a:rPr lang="en-US" sz="3200" b="1" u="sng" dirty="0">
                <a:solidFill>
                  <a:srgbClr val="74AEDB"/>
                </a:solidFill>
              </a:rPr>
              <a:t>cope</a:t>
            </a:r>
            <a:r>
              <a:rPr lang="en-US" sz="3200" dirty="0">
                <a:solidFill>
                  <a:srgbClr val="74AEDB"/>
                </a:solidFill>
              </a:rPr>
              <a:t> with it.</a:t>
            </a:r>
          </a:p>
          <a:p>
            <a:pPr marL="514350" lvl="0" indent="-514350">
              <a:buFont typeface="+mj-lt"/>
              <a:buAutoNum type="arabicPeriod"/>
            </a:pPr>
            <a:r>
              <a:rPr lang="en-US" sz="3200" dirty="0">
                <a:solidFill>
                  <a:schemeClr val="accent6"/>
                </a:solidFill>
              </a:rPr>
              <a:t> By taking better </a:t>
            </a:r>
            <a:r>
              <a:rPr lang="en-US" sz="3200" b="1" u="sng" dirty="0">
                <a:solidFill>
                  <a:schemeClr val="accent6"/>
                </a:solidFill>
              </a:rPr>
              <a:t>care</a:t>
            </a:r>
            <a:r>
              <a:rPr lang="en-US" sz="3200" dirty="0">
                <a:solidFill>
                  <a:schemeClr val="accent6"/>
                </a:solidFill>
              </a:rPr>
              <a:t> of myself.</a:t>
            </a:r>
          </a:p>
          <a:p>
            <a:pPr marL="514350" lvl="0" indent="-514350">
              <a:buFont typeface="+mj-lt"/>
              <a:buAutoNum type="arabicPeriod"/>
            </a:pPr>
            <a:r>
              <a:rPr lang="en-US" sz="3200" dirty="0">
                <a:solidFill>
                  <a:schemeClr val="accent6"/>
                </a:solidFill>
              </a:rPr>
              <a:t>By </a:t>
            </a:r>
            <a:r>
              <a:rPr lang="en-US" sz="3200" b="1" u="sng" dirty="0">
                <a:solidFill>
                  <a:schemeClr val="accent6"/>
                </a:solidFill>
              </a:rPr>
              <a:t>communicating</a:t>
            </a:r>
            <a:r>
              <a:rPr lang="en-US" sz="3200" dirty="0">
                <a:solidFill>
                  <a:schemeClr val="accent6"/>
                </a:solidFill>
              </a:rPr>
              <a:t> my feelings.</a:t>
            </a:r>
          </a:p>
          <a:p>
            <a:pPr marL="514350" lvl="0" indent="-514350">
              <a:buFont typeface="+mj-lt"/>
              <a:buAutoNum type="arabicPeriod"/>
            </a:pPr>
            <a:r>
              <a:rPr lang="en-US" sz="3200" dirty="0">
                <a:solidFill>
                  <a:schemeClr val="accent6"/>
                </a:solidFill>
              </a:rPr>
              <a:t>By making healthy </a:t>
            </a:r>
            <a:r>
              <a:rPr lang="en-US" sz="3200" b="1" u="sng" dirty="0">
                <a:solidFill>
                  <a:schemeClr val="accent6"/>
                </a:solidFill>
              </a:rPr>
              <a:t>choices</a:t>
            </a:r>
            <a:r>
              <a:rPr lang="en-US" sz="3200" dirty="0">
                <a:solidFill>
                  <a:schemeClr val="accent6"/>
                </a:solidFill>
              </a:rPr>
              <a:t>.</a:t>
            </a:r>
          </a:p>
          <a:p>
            <a:pPr marL="514350" indent="-514350">
              <a:buFont typeface="+mj-lt"/>
              <a:buAutoNum type="arabicPeriod"/>
            </a:pPr>
            <a:endParaRPr lang="en-US" dirty="0"/>
          </a:p>
          <a:p>
            <a:pPr marL="514350" lvl="0" indent="-514350">
              <a:buFont typeface="+mj-lt"/>
              <a:buAutoNum type="arabicPeriod"/>
            </a:pPr>
            <a:endParaRPr lang="en-US" dirty="0"/>
          </a:p>
        </p:txBody>
      </p:sp>
      <p:sp>
        <p:nvSpPr>
          <p:cNvPr id="8" name="TextBox 7">
            <a:extLst>
              <a:ext uri="{FF2B5EF4-FFF2-40B4-BE49-F238E27FC236}">
                <a16:creationId xmlns:a16="http://schemas.microsoft.com/office/drawing/2014/main" id="{DF805A7C-D5E0-45C7-AD9C-043B92DD2DCE}"/>
              </a:ext>
            </a:extLst>
          </p:cNvPr>
          <p:cNvSpPr txBox="1"/>
          <p:nvPr/>
        </p:nvSpPr>
        <p:spPr>
          <a:xfrm>
            <a:off x="11760391" y="1245133"/>
            <a:ext cx="321879" cy="307777"/>
          </a:xfrm>
          <a:prstGeom prst="rect">
            <a:avLst/>
          </a:prstGeom>
          <a:noFill/>
        </p:spPr>
        <p:txBody>
          <a:bodyPr wrap="square" rtlCol="0">
            <a:spAutoFit/>
          </a:bodyPr>
          <a:lstStyle/>
          <a:p>
            <a:r>
              <a:rPr lang="en-US" sz="1400" b="1" dirty="0"/>
              <a:t>2</a:t>
            </a:r>
          </a:p>
        </p:txBody>
      </p:sp>
      <p:pic>
        <p:nvPicPr>
          <p:cNvPr id="10" name="Picture 20" descr="AMIDEA">
            <a:extLst>
              <a:ext uri="{FF2B5EF4-FFF2-40B4-BE49-F238E27FC236}">
                <a16:creationId xmlns:a16="http://schemas.microsoft.com/office/drawing/2014/main" id="{2146F5C2-EDCF-47AE-BA73-1D37BD190F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580" y="2555186"/>
            <a:ext cx="3529665" cy="348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9907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4874E6-988D-4BB7-8AEA-F7DA3214A67C}"/>
              </a:ext>
            </a:extLst>
          </p:cNvPr>
          <p:cNvPicPr>
            <a:picLocks noChangeAspect="1"/>
          </p:cNvPicPr>
          <p:nvPr/>
        </p:nvPicPr>
        <p:blipFill>
          <a:blip r:embed="rId3"/>
          <a:stretch>
            <a:fillRect/>
          </a:stretch>
        </p:blipFill>
        <p:spPr>
          <a:xfrm>
            <a:off x="9353550" y="0"/>
            <a:ext cx="2838450" cy="2733675"/>
          </a:xfrm>
          <a:prstGeom prst="rect">
            <a:avLst/>
          </a:prstGeom>
        </p:spPr>
      </p:pic>
      <p:sp>
        <p:nvSpPr>
          <p:cNvPr id="6" name="TextBox 5">
            <a:extLst>
              <a:ext uri="{FF2B5EF4-FFF2-40B4-BE49-F238E27FC236}">
                <a16:creationId xmlns:a16="http://schemas.microsoft.com/office/drawing/2014/main" id="{BB8ACFA2-8C6B-4154-B836-FAE039EBA677}"/>
              </a:ext>
            </a:extLst>
          </p:cNvPr>
          <p:cNvSpPr txBox="1"/>
          <p:nvPr/>
        </p:nvSpPr>
        <p:spPr>
          <a:xfrm>
            <a:off x="10647952" y="27118"/>
            <a:ext cx="1507276" cy="307777"/>
          </a:xfrm>
          <a:prstGeom prst="rect">
            <a:avLst/>
          </a:prstGeom>
          <a:noFill/>
        </p:spPr>
        <p:txBody>
          <a:bodyPr wrap="square" rtlCol="0">
            <a:spAutoFit/>
          </a:bodyPr>
          <a:lstStyle/>
          <a:p>
            <a:pPr algn="r"/>
            <a:r>
              <a:rPr lang="en-US" sz="1400" b="1" dirty="0">
                <a:latin typeface="Calibri" panose="020F0502020204030204" pitchFamily="34" charset="0"/>
                <a:cs typeface="Calibri" panose="020F0502020204030204" pitchFamily="34" charset="0"/>
              </a:rPr>
              <a:t>Getting Help</a:t>
            </a:r>
          </a:p>
        </p:txBody>
      </p:sp>
      <p:sp>
        <p:nvSpPr>
          <p:cNvPr id="2" name="Title 1">
            <a:extLst>
              <a:ext uri="{FF2B5EF4-FFF2-40B4-BE49-F238E27FC236}">
                <a16:creationId xmlns:a16="http://schemas.microsoft.com/office/drawing/2014/main" id="{1B34E79C-9311-481C-BE49-9C97FF922FC2}"/>
              </a:ext>
            </a:extLst>
          </p:cNvPr>
          <p:cNvSpPr>
            <a:spLocks noGrp="1"/>
          </p:cNvSpPr>
          <p:nvPr>
            <p:ph type="title"/>
          </p:nvPr>
        </p:nvSpPr>
        <p:spPr/>
        <p:txBody>
          <a:bodyPr/>
          <a:lstStyle/>
          <a:p>
            <a:r>
              <a:rPr lang="en-US" b="1" dirty="0"/>
              <a:t>Problem Gambling Help in Oregon</a:t>
            </a:r>
          </a:p>
        </p:txBody>
      </p:sp>
      <p:sp>
        <p:nvSpPr>
          <p:cNvPr id="3" name="Content Placeholder 2">
            <a:extLst>
              <a:ext uri="{FF2B5EF4-FFF2-40B4-BE49-F238E27FC236}">
                <a16:creationId xmlns:a16="http://schemas.microsoft.com/office/drawing/2014/main" id="{295B5D9A-654C-4F8F-B0AD-AB0611452A1A}"/>
              </a:ext>
            </a:extLst>
          </p:cNvPr>
          <p:cNvSpPr>
            <a:spLocks noGrp="1"/>
          </p:cNvSpPr>
          <p:nvPr>
            <p:ph idx="1"/>
          </p:nvPr>
        </p:nvSpPr>
        <p:spPr>
          <a:xfrm>
            <a:off x="592011" y="2409091"/>
            <a:ext cx="3919660" cy="3767871"/>
          </a:xfrm>
        </p:spPr>
        <p:txBody>
          <a:bodyPr/>
          <a:lstStyle/>
          <a:p>
            <a:r>
              <a:rPr lang="en-US" dirty="0"/>
              <a:t>Help is FREE in Oregon</a:t>
            </a:r>
          </a:p>
          <a:p>
            <a:r>
              <a:rPr lang="en-US" dirty="0"/>
              <a:t>Confidential </a:t>
            </a:r>
          </a:p>
          <a:p>
            <a:r>
              <a:rPr lang="en-US" dirty="0"/>
              <a:t>For people who gamble</a:t>
            </a:r>
          </a:p>
          <a:p>
            <a:r>
              <a:rPr lang="en-US" dirty="0"/>
              <a:t>For family and friends of a person who gambles</a:t>
            </a:r>
          </a:p>
        </p:txBody>
      </p:sp>
      <p:pic>
        <p:nvPicPr>
          <p:cNvPr id="4" name="Picture 3">
            <a:extLst>
              <a:ext uri="{FF2B5EF4-FFF2-40B4-BE49-F238E27FC236}">
                <a16:creationId xmlns:a16="http://schemas.microsoft.com/office/drawing/2014/main" id="{35A1ABF1-0E50-48EE-89FD-AB87169684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7860" y="2265257"/>
            <a:ext cx="7162800" cy="3911706"/>
          </a:xfrm>
          <a:prstGeom prst="rect">
            <a:avLst/>
          </a:prstGeom>
        </p:spPr>
      </p:pic>
      <p:sp>
        <p:nvSpPr>
          <p:cNvPr id="7" name="TextBox 6">
            <a:extLst>
              <a:ext uri="{FF2B5EF4-FFF2-40B4-BE49-F238E27FC236}">
                <a16:creationId xmlns:a16="http://schemas.microsoft.com/office/drawing/2014/main" id="{4FAE20EF-8E4A-4005-9941-30802F6D779F}"/>
              </a:ext>
            </a:extLst>
          </p:cNvPr>
          <p:cNvSpPr txBox="1"/>
          <p:nvPr/>
        </p:nvSpPr>
        <p:spPr>
          <a:xfrm>
            <a:off x="11760391" y="1245133"/>
            <a:ext cx="321879" cy="307777"/>
          </a:xfrm>
          <a:prstGeom prst="rect">
            <a:avLst/>
          </a:prstGeom>
          <a:noFill/>
        </p:spPr>
        <p:txBody>
          <a:bodyPr wrap="square" rtlCol="0">
            <a:spAutoFit/>
          </a:bodyPr>
          <a:lstStyle/>
          <a:p>
            <a:r>
              <a:rPr lang="en-US" sz="1400" b="1" dirty="0"/>
              <a:t>3</a:t>
            </a:r>
          </a:p>
        </p:txBody>
      </p:sp>
    </p:spTree>
    <p:extLst>
      <p:ext uri="{BB962C8B-B14F-4D97-AF65-F5344CB8AC3E}">
        <p14:creationId xmlns:p14="http://schemas.microsoft.com/office/powerpoint/2010/main" val="2265252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5A178F-E573-44A6-BD0B-F1D8B46DB603}"/>
              </a:ext>
            </a:extLst>
          </p:cNvPr>
          <p:cNvPicPr>
            <a:picLocks noChangeAspect="1"/>
          </p:cNvPicPr>
          <p:nvPr/>
        </p:nvPicPr>
        <p:blipFill>
          <a:blip r:embed="rId3"/>
          <a:stretch>
            <a:fillRect/>
          </a:stretch>
        </p:blipFill>
        <p:spPr>
          <a:xfrm>
            <a:off x="9353550" y="0"/>
            <a:ext cx="2838450" cy="2733675"/>
          </a:xfrm>
          <a:prstGeom prst="rect">
            <a:avLst/>
          </a:prstGeom>
        </p:spPr>
      </p:pic>
      <p:sp>
        <p:nvSpPr>
          <p:cNvPr id="7" name="TextBox 6">
            <a:extLst>
              <a:ext uri="{FF2B5EF4-FFF2-40B4-BE49-F238E27FC236}">
                <a16:creationId xmlns:a16="http://schemas.microsoft.com/office/drawing/2014/main" id="{BBCA0052-B7BC-4EA8-BB8D-FC056E185B80}"/>
              </a:ext>
            </a:extLst>
          </p:cNvPr>
          <p:cNvSpPr txBox="1"/>
          <p:nvPr/>
        </p:nvSpPr>
        <p:spPr>
          <a:xfrm>
            <a:off x="10647952" y="27118"/>
            <a:ext cx="1507276" cy="307777"/>
          </a:xfrm>
          <a:prstGeom prst="rect">
            <a:avLst/>
          </a:prstGeom>
          <a:noFill/>
        </p:spPr>
        <p:txBody>
          <a:bodyPr wrap="square" rtlCol="0">
            <a:spAutoFit/>
          </a:bodyPr>
          <a:lstStyle/>
          <a:p>
            <a:pPr algn="r"/>
            <a:r>
              <a:rPr lang="en-US" sz="1400" b="1" dirty="0">
                <a:latin typeface="Calibri" panose="020F0502020204030204" pitchFamily="34" charset="0"/>
                <a:cs typeface="Calibri" panose="020F0502020204030204" pitchFamily="34" charset="0"/>
              </a:rPr>
              <a:t>Getting Help</a:t>
            </a:r>
          </a:p>
        </p:txBody>
      </p:sp>
      <p:sp>
        <p:nvSpPr>
          <p:cNvPr id="2" name="Title 1">
            <a:extLst>
              <a:ext uri="{FF2B5EF4-FFF2-40B4-BE49-F238E27FC236}">
                <a16:creationId xmlns:a16="http://schemas.microsoft.com/office/drawing/2014/main" id="{8494FA61-F3B1-4442-8722-8F9A0E1C0105}"/>
              </a:ext>
            </a:extLst>
          </p:cNvPr>
          <p:cNvSpPr>
            <a:spLocks noGrp="1"/>
          </p:cNvSpPr>
          <p:nvPr>
            <p:ph type="title"/>
          </p:nvPr>
        </p:nvSpPr>
        <p:spPr/>
        <p:txBody>
          <a:bodyPr/>
          <a:lstStyle/>
          <a:p>
            <a:r>
              <a:rPr lang="en-US" b="1" dirty="0"/>
              <a:t>Additional Help &amp; Support for Teens</a:t>
            </a:r>
          </a:p>
        </p:txBody>
      </p:sp>
      <p:sp>
        <p:nvSpPr>
          <p:cNvPr id="3" name="Content Placeholder 2">
            <a:extLst>
              <a:ext uri="{FF2B5EF4-FFF2-40B4-BE49-F238E27FC236}">
                <a16:creationId xmlns:a16="http://schemas.microsoft.com/office/drawing/2014/main" id="{EF9B3D21-0C66-41F2-9A69-558989B33A74}"/>
              </a:ext>
            </a:extLst>
          </p:cNvPr>
          <p:cNvSpPr>
            <a:spLocks noGrp="1"/>
          </p:cNvSpPr>
          <p:nvPr>
            <p:ph idx="1"/>
          </p:nvPr>
        </p:nvSpPr>
        <p:spPr>
          <a:xfrm>
            <a:off x="838200" y="1825625"/>
            <a:ext cx="10515600" cy="4351338"/>
          </a:xfrm>
        </p:spPr>
        <p:txBody>
          <a:bodyPr/>
          <a:lstStyle/>
          <a:p>
            <a:r>
              <a:rPr lang="en-US" b="1" dirty="0"/>
              <a:t>School Counselor</a:t>
            </a:r>
          </a:p>
          <a:p>
            <a:r>
              <a:rPr lang="en-US" b="1" dirty="0"/>
              <a:t>Al-Anon / </a:t>
            </a:r>
            <a:r>
              <a:rPr lang="en-US" b="1" dirty="0" err="1"/>
              <a:t>Alateen</a:t>
            </a:r>
            <a:r>
              <a:rPr lang="en-US" b="1" dirty="0"/>
              <a:t>: </a:t>
            </a:r>
            <a:r>
              <a:rPr lang="en-US" dirty="0"/>
              <a:t>support for a family members’ alcohol problems</a:t>
            </a:r>
          </a:p>
          <a:p>
            <a:r>
              <a:rPr lang="en-US" b="1" dirty="0"/>
              <a:t>Helplines: </a:t>
            </a:r>
            <a:r>
              <a:rPr lang="en-US" dirty="0"/>
              <a:t>FREE help for tobacco, alcohol, and drugs at </a:t>
            </a:r>
            <a:r>
              <a:rPr lang="en-US" dirty="0">
                <a:hlinkClick r:id="rId4" action="ppaction://hlinkfile"/>
              </a:rPr>
              <a:t>Helplines.MCHealthy.net </a:t>
            </a:r>
            <a:endParaRPr lang="en-US" dirty="0"/>
          </a:p>
          <a:p>
            <a:r>
              <a:rPr lang="en-US" b="1" dirty="0"/>
              <a:t>Oregon </a:t>
            </a:r>
            <a:r>
              <a:rPr lang="en-US" b="1" dirty="0" err="1"/>
              <a:t>YouthLine</a:t>
            </a:r>
            <a:r>
              <a:rPr lang="en-US" b="1" dirty="0"/>
              <a:t>:</a:t>
            </a:r>
            <a:r>
              <a:rPr lang="en-US" dirty="0"/>
              <a:t> Teen’s helping teens with stress, anxiety, mental health, and more. No problem is too big or small!</a:t>
            </a:r>
          </a:p>
        </p:txBody>
      </p:sp>
      <p:pic>
        <p:nvPicPr>
          <p:cNvPr id="4" name="Picture 3">
            <a:extLst>
              <a:ext uri="{FF2B5EF4-FFF2-40B4-BE49-F238E27FC236}">
                <a16:creationId xmlns:a16="http://schemas.microsoft.com/office/drawing/2014/main" id="{DFABF080-4E22-4345-982E-113128CFFECB}"/>
              </a:ext>
            </a:extLst>
          </p:cNvPr>
          <p:cNvPicPr>
            <a:picLocks noChangeAspect="1"/>
          </p:cNvPicPr>
          <p:nvPr/>
        </p:nvPicPr>
        <p:blipFill>
          <a:blip r:embed="rId5" cstate="print"/>
          <a:stretch>
            <a:fillRect/>
          </a:stretch>
        </p:blipFill>
        <p:spPr>
          <a:xfrm>
            <a:off x="838200" y="4729636"/>
            <a:ext cx="10515600" cy="2139249"/>
          </a:xfrm>
          <a:prstGeom prst="rect">
            <a:avLst/>
          </a:prstGeom>
        </p:spPr>
      </p:pic>
      <p:sp>
        <p:nvSpPr>
          <p:cNvPr id="8" name="TextBox 7">
            <a:extLst>
              <a:ext uri="{FF2B5EF4-FFF2-40B4-BE49-F238E27FC236}">
                <a16:creationId xmlns:a16="http://schemas.microsoft.com/office/drawing/2014/main" id="{DF805A7C-D5E0-45C7-AD9C-043B92DD2DCE}"/>
              </a:ext>
            </a:extLst>
          </p:cNvPr>
          <p:cNvSpPr txBox="1"/>
          <p:nvPr/>
        </p:nvSpPr>
        <p:spPr>
          <a:xfrm>
            <a:off x="11760391" y="1245133"/>
            <a:ext cx="321879" cy="307777"/>
          </a:xfrm>
          <a:prstGeom prst="rect">
            <a:avLst/>
          </a:prstGeom>
          <a:noFill/>
        </p:spPr>
        <p:txBody>
          <a:bodyPr wrap="square" rtlCol="0">
            <a:spAutoFit/>
          </a:bodyPr>
          <a:lstStyle/>
          <a:p>
            <a:r>
              <a:rPr lang="en-US" sz="1400" b="1" dirty="0"/>
              <a:t>4</a:t>
            </a:r>
          </a:p>
        </p:txBody>
      </p:sp>
    </p:spTree>
    <p:extLst>
      <p:ext uri="{BB962C8B-B14F-4D97-AF65-F5344CB8AC3E}">
        <p14:creationId xmlns:p14="http://schemas.microsoft.com/office/powerpoint/2010/main" val="740686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A28052E-9EBF-404A-8621-86AE27426796}"/>
              </a:ext>
            </a:extLst>
          </p:cNvPr>
          <p:cNvSpPr/>
          <p:nvPr/>
        </p:nvSpPr>
        <p:spPr>
          <a:xfrm>
            <a:off x="316831" y="3092909"/>
            <a:ext cx="9379747" cy="523220"/>
          </a:xfrm>
          <a:prstGeom prst="rect">
            <a:avLst/>
          </a:prstGeom>
        </p:spPr>
        <p:txBody>
          <a:bodyPr wrap="none">
            <a:spAutoFit/>
          </a:bodyPr>
          <a:lstStyle/>
          <a:p>
            <a:r>
              <a:rPr lang="en-US" sz="2800" dirty="0"/>
              <a:t>Quick class discussion: </a:t>
            </a:r>
            <a:r>
              <a:rPr lang="en-US" dirty="0"/>
              <a:t>Name an example of something you can form an addiction to. </a:t>
            </a:r>
          </a:p>
        </p:txBody>
      </p:sp>
      <p:sp>
        <p:nvSpPr>
          <p:cNvPr id="7" name="Rectangle 6">
            <a:extLst>
              <a:ext uri="{FF2B5EF4-FFF2-40B4-BE49-F238E27FC236}">
                <a16:creationId xmlns:a16="http://schemas.microsoft.com/office/drawing/2014/main" id="{58890411-EAD2-4C47-BE49-60FC80D0D47F}"/>
              </a:ext>
            </a:extLst>
          </p:cNvPr>
          <p:cNvSpPr/>
          <p:nvPr/>
        </p:nvSpPr>
        <p:spPr>
          <a:xfrm>
            <a:off x="139700" y="3096815"/>
            <a:ext cx="10515598" cy="592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51F73F4-3878-4E05-A4CA-D634686C358D}"/>
              </a:ext>
            </a:extLst>
          </p:cNvPr>
          <p:cNvGrpSpPr/>
          <p:nvPr/>
        </p:nvGrpSpPr>
        <p:grpSpPr>
          <a:xfrm>
            <a:off x="9275316" y="-8978"/>
            <a:ext cx="2924175" cy="2762250"/>
            <a:chOff x="9275316" y="-8978"/>
            <a:chExt cx="2924175" cy="2762250"/>
          </a:xfrm>
        </p:grpSpPr>
        <p:pic>
          <p:nvPicPr>
            <p:cNvPr id="12" name="Picture 11">
              <a:extLst>
                <a:ext uri="{FF2B5EF4-FFF2-40B4-BE49-F238E27FC236}">
                  <a16:creationId xmlns:a16="http://schemas.microsoft.com/office/drawing/2014/main" id="{5E00F82A-B7A9-4214-879B-B92473C37AC6}"/>
                </a:ext>
              </a:extLst>
            </p:cNvPr>
            <p:cNvPicPr>
              <a:picLocks noChangeAspect="1"/>
            </p:cNvPicPr>
            <p:nvPr/>
          </p:nvPicPr>
          <p:blipFill>
            <a:blip r:embed="rId3"/>
            <a:stretch>
              <a:fillRect/>
            </a:stretch>
          </p:blipFill>
          <p:spPr>
            <a:xfrm>
              <a:off x="9275316" y="-8978"/>
              <a:ext cx="2924175" cy="2762250"/>
            </a:xfrm>
            <a:prstGeom prst="rect">
              <a:avLst/>
            </a:prstGeom>
          </p:spPr>
        </p:pic>
        <p:sp>
          <p:nvSpPr>
            <p:cNvPr id="13" name="TextBox 12">
              <a:extLst>
                <a:ext uri="{FF2B5EF4-FFF2-40B4-BE49-F238E27FC236}">
                  <a16:creationId xmlns:a16="http://schemas.microsoft.com/office/drawing/2014/main" id="{78B42420-E999-4C1E-8DCD-D4DAEDF03CE1}"/>
                </a:ext>
              </a:extLst>
            </p:cNvPr>
            <p:cNvSpPr txBox="1"/>
            <p:nvPr/>
          </p:nvSpPr>
          <p:spPr>
            <a:xfrm>
              <a:off x="10746464" y="-8978"/>
              <a:ext cx="1288444" cy="523220"/>
            </a:xfrm>
            <a:prstGeom prst="rect">
              <a:avLst/>
            </a:prstGeom>
            <a:noFill/>
          </p:spPr>
          <p:txBody>
            <a:bodyPr wrap="square" rtlCol="0">
              <a:spAutoFit/>
            </a:bodyPr>
            <a:lstStyle/>
            <a:p>
              <a:pPr algn="r"/>
              <a:r>
                <a:rPr lang="en-US" sz="1400" b="1" dirty="0"/>
                <a:t>Addictions &amp; the Brain</a:t>
              </a:r>
            </a:p>
          </p:txBody>
        </p:sp>
      </p:grpSp>
      <p:sp>
        <p:nvSpPr>
          <p:cNvPr id="2" name="Title 1">
            <a:extLst>
              <a:ext uri="{FF2B5EF4-FFF2-40B4-BE49-F238E27FC236}">
                <a16:creationId xmlns:a16="http://schemas.microsoft.com/office/drawing/2014/main" id="{3F1BA178-36D5-4EDA-96AA-1ABB54E99DAE}"/>
              </a:ext>
            </a:extLst>
          </p:cNvPr>
          <p:cNvSpPr>
            <a:spLocks noGrp="1"/>
          </p:cNvSpPr>
          <p:nvPr>
            <p:ph type="title"/>
          </p:nvPr>
        </p:nvSpPr>
        <p:spPr>
          <a:xfrm>
            <a:off x="838200" y="302495"/>
            <a:ext cx="4823298" cy="1325563"/>
          </a:xfrm>
        </p:spPr>
        <p:txBody>
          <a:bodyPr/>
          <a:lstStyle/>
          <a:p>
            <a:r>
              <a:rPr lang="en-US" b="1" dirty="0"/>
              <a:t>What is Addiction? </a:t>
            </a:r>
          </a:p>
        </p:txBody>
      </p:sp>
      <p:sp>
        <p:nvSpPr>
          <p:cNvPr id="4" name="Content Placeholder 2">
            <a:extLst>
              <a:ext uri="{FF2B5EF4-FFF2-40B4-BE49-F238E27FC236}">
                <a16:creationId xmlns:a16="http://schemas.microsoft.com/office/drawing/2014/main" id="{706B5663-3237-4DC4-9367-8B910A809286}"/>
              </a:ext>
            </a:extLst>
          </p:cNvPr>
          <p:cNvSpPr txBox="1">
            <a:spLocks/>
          </p:cNvSpPr>
          <p:nvPr/>
        </p:nvSpPr>
        <p:spPr>
          <a:xfrm>
            <a:off x="316833" y="3254381"/>
            <a:ext cx="5257800" cy="38265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Substance-Use Disorders. This can include: </a:t>
            </a:r>
          </a:p>
          <a:p>
            <a:pPr lvl="1"/>
            <a:r>
              <a:rPr lang="en-US" dirty="0"/>
              <a:t>Alcohol </a:t>
            </a:r>
          </a:p>
          <a:p>
            <a:pPr lvl="1"/>
            <a:r>
              <a:rPr lang="en-US" dirty="0"/>
              <a:t>Tobacco </a:t>
            </a:r>
          </a:p>
          <a:p>
            <a:pPr lvl="1"/>
            <a:r>
              <a:rPr lang="en-US" dirty="0"/>
              <a:t>Marijuana</a:t>
            </a:r>
          </a:p>
          <a:p>
            <a:pPr lvl="1"/>
            <a:r>
              <a:rPr lang="en-US" dirty="0"/>
              <a:t>Prescription drugs</a:t>
            </a:r>
          </a:p>
          <a:p>
            <a:pPr lvl="1"/>
            <a:r>
              <a:rPr lang="en-US" dirty="0"/>
              <a:t>Other hard drugs (cocaine, meth, heroin, </a:t>
            </a:r>
            <a:r>
              <a:rPr lang="en-US" dirty="0" err="1"/>
              <a:t>etc</a:t>
            </a:r>
            <a:r>
              <a:rPr lang="en-US" dirty="0"/>
              <a:t>).</a:t>
            </a:r>
          </a:p>
        </p:txBody>
      </p:sp>
      <p:sp>
        <p:nvSpPr>
          <p:cNvPr id="6" name="Content Placeholder 2">
            <a:extLst>
              <a:ext uri="{FF2B5EF4-FFF2-40B4-BE49-F238E27FC236}">
                <a16:creationId xmlns:a16="http://schemas.microsoft.com/office/drawing/2014/main" id="{3D7A650C-0D81-4224-9C22-31FF901AA152}"/>
              </a:ext>
            </a:extLst>
          </p:cNvPr>
          <p:cNvSpPr txBox="1">
            <a:spLocks/>
          </p:cNvSpPr>
          <p:nvPr/>
        </p:nvSpPr>
        <p:spPr>
          <a:xfrm>
            <a:off x="1834349" y="1519706"/>
            <a:ext cx="9695728" cy="17897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t>Addiction is a physical and psychological dependence on a substance or activity despite its negative health effects. It is a chronic disease affecting the brains memory and risk/reward functions.</a:t>
            </a:r>
          </a:p>
        </p:txBody>
      </p:sp>
      <p:sp>
        <p:nvSpPr>
          <p:cNvPr id="3" name="Content Placeholder 2">
            <a:extLst>
              <a:ext uri="{FF2B5EF4-FFF2-40B4-BE49-F238E27FC236}">
                <a16:creationId xmlns:a16="http://schemas.microsoft.com/office/drawing/2014/main" id="{F7A7B98E-885F-4CDA-B947-EFD238CA88FB}"/>
              </a:ext>
            </a:extLst>
          </p:cNvPr>
          <p:cNvSpPr>
            <a:spLocks noGrp="1"/>
          </p:cNvSpPr>
          <p:nvPr>
            <p:ph idx="1"/>
          </p:nvPr>
        </p:nvSpPr>
        <p:spPr>
          <a:xfrm>
            <a:off x="6627096" y="3254383"/>
            <a:ext cx="5257800" cy="3826540"/>
          </a:xfrm>
        </p:spPr>
        <p:txBody>
          <a:bodyPr/>
          <a:lstStyle/>
          <a:p>
            <a:pPr marL="0" indent="0">
              <a:buNone/>
            </a:pPr>
            <a:r>
              <a:rPr lang="en-US" dirty="0"/>
              <a:t>Behavioral Addictions/Disorders. These are activities that carry risk:</a:t>
            </a:r>
          </a:p>
          <a:p>
            <a:pPr lvl="1"/>
            <a:r>
              <a:rPr lang="en-US" dirty="0"/>
              <a:t>Gambling</a:t>
            </a:r>
          </a:p>
          <a:p>
            <a:pPr lvl="1"/>
            <a:r>
              <a:rPr lang="en-US" dirty="0"/>
              <a:t>Video games</a:t>
            </a:r>
          </a:p>
          <a:p>
            <a:pPr lvl="1"/>
            <a:r>
              <a:rPr lang="en-US" dirty="0"/>
              <a:t>Social media</a:t>
            </a:r>
          </a:p>
          <a:p>
            <a:pPr lvl="1"/>
            <a:r>
              <a:rPr lang="en-US" dirty="0"/>
              <a:t>Other risky behaviors</a:t>
            </a:r>
          </a:p>
          <a:p>
            <a:pPr marL="457200" lvl="1" indent="0">
              <a:buNone/>
            </a:pPr>
            <a:endParaRPr lang="en-US" sz="800" dirty="0"/>
          </a:p>
          <a:p>
            <a:pPr marL="457200" lvl="1" indent="0">
              <a:buNone/>
            </a:pPr>
            <a:r>
              <a:rPr lang="en-US" b="1" dirty="0"/>
              <a:t>We are learning more about these types of disorders everyday.</a:t>
            </a:r>
          </a:p>
        </p:txBody>
      </p:sp>
      <p:cxnSp>
        <p:nvCxnSpPr>
          <p:cNvPr id="9" name="Straight Connector 8">
            <a:extLst>
              <a:ext uri="{FF2B5EF4-FFF2-40B4-BE49-F238E27FC236}">
                <a16:creationId xmlns:a16="http://schemas.microsoft.com/office/drawing/2014/main" id="{476FB3B9-A90C-4EDE-B1B8-B9F5FF0DA042}"/>
              </a:ext>
            </a:extLst>
          </p:cNvPr>
          <p:cNvCxnSpPr>
            <a:cxnSpLocks/>
          </p:cNvCxnSpPr>
          <p:nvPr/>
        </p:nvCxnSpPr>
        <p:spPr>
          <a:xfrm>
            <a:off x="5901422" y="3096815"/>
            <a:ext cx="0" cy="3614704"/>
          </a:xfrm>
          <a:prstGeom prst="line">
            <a:avLst/>
          </a:prstGeom>
          <a:ln w="38100">
            <a:solidFill>
              <a:srgbClr val="74AEDB"/>
            </a:solidFill>
            <a:prstDash val="dash"/>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D15343BF-6580-44CD-9DA7-9762E4C27E8D}"/>
              </a:ext>
            </a:extLst>
          </p:cNvPr>
          <p:cNvCxnSpPr>
            <a:cxnSpLocks/>
          </p:cNvCxnSpPr>
          <p:nvPr/>
        </p:nvCxnSpPr>
        <p:spPr>
          <a:xfrm>
            <a:off x="316831" y="2923472"/>
            <a:ext cx="11213246" cy="80354"/>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pic>
        <p:nvPicPr>
          <p:cNvPr id="28" name="Picture 27">
            <a:extLst>
              <a:ext uri="{FF2B5EF4-FFF2-40B4-BE49-F238E27FC236}">
                <a16:creationId xmlns:a16="http://schemas.microsoft.com/office/drawing/2014/main" id="{7C4FE21A-11EE-443C-8821-88F93145784F}"/>
              </a:ext>
            </a:extLst>
          </p:cNvPr>
          <p:cNvPicPr>
            <a:picLocks noChangeAspect="1"/>
          </p:cNvPicPr>
          <p:nvPr/>
        </p:nvPicPr>
        <p:blipFill>
          <a:blip r:embed="rId4"/>
          <a:stretch>
            <a:fillRect/>
          </a:stretch>
        </p:blipFill>
        <p:spPr>
          <a:xfrm>
            <a:off x="270669" y="1465636"/>
            <a:ext cx="1456280" cy="1180139"/>
          </a:xfrm>
          <a:prstGeom prst="rect">
            <a:avLst/>
          </a:prstGeom>
        </p:spPr>
      </p:pic>
      <p:sp>
        <p:nvSpPr>
          <p:cNvPr id="5" name="TextBox 4">
            <a:extLst>
              <a:ext uri="{FF2B5EF4-FFF2-40B4-BE49-F238E27FC236}">
                <a16:creationId xmlns:a16="http://schemas.microsoft.com/office/drawing/2014/main" id="{CBA18A9B-5A4B-4A37-875C-54D53B6E3BF0}"/>
              </a:ext>
            </a:extLst>
          </p:cNvPr>
          <p:cNvSpPr txBox="1"/>
          <p:nvPr/>
        </p:nvSpPr>
        <p:spPr>
          <a:xfrm>
            <a:off x="11760391" y="1245133"/>
            <a:ext cx="321879" cy="307777"/>
          </a:xfrm>
          <a:prstGeom prst="rect">
            <a:avLst/>
          </a:prstGeom>
          <a:noFill/>
        </p:spPr>
        <p:txBody>
          <a:bodyPr wrap="square" rtlCol="0">
            <a:spAutoFit/>
          </a:bodyPr>
          <a:lstStyle/>
          <a:p>
            <a:r>
              <a:rPr lang="en-US" sz="1400" b="1" dirty="0"/>
              <a:t>1</a:t>
            </a:r>
          </a:p>
        </p:txBody>
      </p:sp>
    </p:spTree>
    <p:extLst>
      <p:ext uri="{BB962C8B-B14F-4D97-AF65-F5344CB8AC3E}">
        <p14:creationId xmlns:p14="http://schemas.microsoft.com/office/powerpoint/2010/main" val="36249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animBg="1"/>
      <p:bldP spid="4"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E8FB827-DB43-4E53-83B4-B8C4F7863F2E}"/>
              </a:ext>
            </a:extLst>
          </p:cNvPr>
          <p:cNvGrpSpPr/>
          <p:nvPr/>
        </p:nvGrpSpPr>
        <p:grpSpPr>
          <a:xfrm>
            <a:off x="9275316" y="-8978"/>
            <a:ext cx="2924175" cy="2762250"/>
            <a:chOff x="9275316" y="-8978"/>
            <a:chExt cx="2924175" cy="2762250"/>
          </a:xfrm>
        </p:grpSpPr>
        <p:pic>
          <p:nvPicPr>
            <p:cNvPr id="4" name="Picture 3">
              <a:extLst>
                <a:ext uri="{FF2B5EF4-FFF2-40B4-BE49-F238E27FC236}">
                  <a16:creationId xmlns:a16="http://schemas.microsoft.com/office/drawing/2014/main" id="{2DF8A887-4765-4431-832F-A7C013719F37}"/>
                </a:ext>
              </a:extLst>
            </p:cNvPr>
            <p:cNvPicPr>
              <a:picLocks noChangeAspect="1"/>
            </p:cNvPicPr>
            <p:nvPr/>
          </p:nvPicPr>
          <p:blipFill>
            <a:blip r:embed="rId3"/>
            <a:stretch>
              <a:fillRect/>
            </a:stretch>
          </p:blipFill>
          <p:spPr>
            <a:xfrm>
              <a:off x="9275316" y="-8978"/>
              <a:ext cx="2924175" cy="2762250"/>
            </a:xfrm>
            <a:prstGeom prst="rect">
              <a:avLst/>
            </a:prstGeom>
          </p:spPr>
        </p:pic>
        <p:sp>
          <p:nvSpPr>
            <p:cNvPr id="15" name="TextBox 14">
              <a:extLst>
                <a:ext uri="{FF2B5EF4-FFF2-40B4-BE49-F238E27FC236}">
                  <a16:creationId xmlns:a16="http://schemas.microsoft.com/office/drawing/2014/main" id="{E5136744-81ED-4938-92AA-CC5C0F52EDFD}"/>
                </a:ext>
              </a:extLst>
            </p:cNvPr>
            <p:cNvSpPr txBox="1"/>
            <p:nvPr/>
          </p:nvSpPr>
          <p:spPr>
            <a:xfrm>
              <a:off x="10746464" y="-8978"/>
              <a:ext cx="1288444" cy="523220"/>
            </a:xfrm>
            <a:prstGeom prst="rect">
              <a:avLst/>
            </a:prstGeom>
            <a:noFill/>
          </p:spPr>
          <p:txBody>
            <a:bodyPr wrap="square" rtlCol="0">
              <a:spAutoFit/>
            </a:bodyPr>
            <a:lstStyle/>
            <a:p>
              <a:pPr algn="r"/>
              <a:r>
                <a:rPr lang="en-US" sz="1400" b="1" dirty="0"/>
                <a:t>Addictions &amp; the Brain</a:t>
              </a:r>
            </a:p>
          </p:txBody>
        </p:sp>
      </p:grpSp>
      <p:sp>
        <p:nvSpPr>
          <p:cNvPr id="12" name="Rectangle: Rounded Corners 11">
            <a:extLst>
              <a:ext uri="{FF2B5EF4-FFF2-40B4-BE49-F238E27FC236}">
                <a16:creationId xmlns:a16="http://schemas.microsoft.com/office/drawing/2014/main" id="{32C26DA4-458C-48AC-9AC1-78B06DBFFFEC}"/>
              </a:ext>
            </a:extLst>
          </p:cNvPr>
          <p:cNvSpPr/>
          <p:nvPr/>
        </p:nvSpPr>
        <p:spPr>
          <a:xfrm>
            <a:off x="4420882" y="2026928"/>
            <a:ext cx="6880302" cy="379157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60000"/>
                  <a:lumOff val="40000"/>
                </a:schemeClr>
              </a:solidFill>
            </a:endParaRPr>
          </a:p>
        </p:txBody>
      </p:sp>
      <p:sp>
        <p:nvSpPr>
          <p:cNvPr id="2" name="Title 1">
            <a:extLst>
              <a:ext uri="{FF2B5EF4-FFF2-40B4-BE49-F238E27FC236}">
                <a16:creationId xmlns:a16="http://schemas.microsoft.com/office/drawing/2014/main" id="{127C0910-B5A1-4BDF-BAA0-D5FA262F2DB7}"/>
              </a:ext>
            </a:extLst>
          </p:cNvPr>
          <p:cNvSpPr>
            <a:spLocks noGrp="1"/>
          </p:cNvSpPr>
          <p:nvPr>
            <p:ph type="title"/>
          </p:nvPr>
        </p:nvSpPr>
        <p:spPr>
          <a:xfrm>
            <a:off x="2864647" y="198799"/>
            <a:ext cx="8476785" cy="974191"/>
          </a:xfrm>
        </p:spPr>
        <p:txBody>
          <a:bodyPr/>
          <a:lstStyle/>
          <a:p>
            <a:r>
              <a:rPr lang="en-US" b="1" dirty="0"/>
              <a:t>How does addiction happen?</a:t>
            </a:r>
          </a:p>
        </p:txBody>
      </p:sp>
      <p:pic>
        <p:nvPicPr>
          <p:cNvPr id="6" name="Picture 5">
            <a:extLst>
              <a:ext uri="{FF2B5EF4-FFF2-40B4-BE49-F238E27FC236}">
                <a16:creationId xmlns:a16="http://schemas.microsoft.com/office/drawing/2014/main" id="{9F5B8239-2017-4A95-BFED-DCD561B7A8EA}"/>
              </a:ext>
            </a:extLst>
          </p:cNvPr>
          <p:cNvPicPr>
            <a:picLocks noChangeAspect="1"/>
          </p:cNvPicPr>
          <p:nvPr/>
        </p:nvPicPr>
        <p:blipFill>
          <a:blip r:embed="rId4"/>
          <a:stretch>
            <a:fillRect/>
          </a:stretch>
        </p:blipFill>
        <p:spPr>
          <a:xfrm>
            <a:off x="6861140" y="1187613"/>
            <a:ext cx="1999785" cy="1620584"/>
          </a:xfrm>
          <a:prstGeom prst="rect">
            <a:avLst/>
          </a:prstGeom>
        </p:spPr>
      </p:pic>
      <p:sp>
        <p:nvSpPr>
          <p:cNvPr id="13" name="TextBox 12">
            <a:extLst>
              <a:ext uri="{FF2B5EF4-FFF2-40B4-BE49-F238E27FC236}">
                <a16:creationId xmlns:a16="http://schemas.microsoft.com/office/drawing/2014/main" id="{73679E79-711D-44B0-BA18-85822C720FF5}"/>
              </a:ext>
            </a:extLst>
          </p:cNvPr>
          <p:cNvSpPr txBox="1"/>
          <p:nvPr/>
        </p:nvSpPr>
        <p:spPr>
          <a:xfrm>
            <a:off x="4649482" y="2808197"/>
            <a:ext cx="6423102" cy="2677656"/>
          </a:xfrm>
          <a:prstGeom prst="rect">
            <a:avLst/>
          </a:prstGeom>
          <a:noFill/>
        </p:spPr>
        <p:txBody>
          <a:bodyPr wrap="square" rtlCol="0">
            <a:spAutoFit/>
          </a:bodyPr>
          <a:lstStyle/>
          <a:p>
            <a:pPr algn="ctr"/>
            <a:r>
              <a:rPr lang="en-US" sz="2800" dirty="0"/>
              <a:t>Certain substances change the way your </a:t>
            </a:r>
            <a:r>
              <a:rPr lang="en-US" sz="2800" b="1" u="sng" dirty="0">
                <a:solidFill>
                  <a:schemeClr val="accent1"/>
                </a:solidFill>
              </a:rPr>
              <a:t>brain responds to reward</a:t>
            </a:r>
            <a:r>
              <a:rPr lang="en-US" sz="2800" dirty="0"/>
              <a:t>, and this is what creates addiction. Addiction can also occur when you </a:t>
            </a:r>
            <a:r>
              <a:rPr lang="en-US" sz="2800" b="1" u="sng" dirty="0">
                <a:solidFill>
                  <a:schemeClr val="accent1"/>
                </a:solidFill>
              </a:rPr>
              <a:t>form harmful habits over time</a:t>
            </a:r>
            <a:r>
              <a:rPr lang="en-US" sz="2800" dirty="0"/>
              <a:t>, producing an effect in the brain similar to that of hard drugs. </a:t>
            </a:r>
          </a:p>
        </p:txBody>
      </p:sp>
      <p:cxnSp>
        <p:nvCxnSpPr>
          <p:cNvPr id="22" name="Straight Arrow Connector 21">
            <a:extLst>
              <a:ext uri="{FF2B5EF4-FFF2-40B4-BE49-F238E27FC236}">
                <a16:creationId xmlns:a16="http://schemas.microsoft.com/office/drawing/2014/main" id="{7E5D0AF7-5050-49D6-8A75-8F8C8247B22A}"/>
              </a:ext>
            </a:extLst>
          </p:cNvPr>
          <p:cNvCxnSpPr>
            <a:cxnSpLocks/>
          </p:cNvCxnSpPr>
          <p:nvPr/>
        </p:nvCxnSpPr>
        <p:spPr>
          <a:xfrm>
            <a:off x="3522925" y="2110915"/>
            <a:ext cx="0" cy="3623595"/>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35C297D4-1A98-477C-B27F-FCB196F42A1F}"/>
              </a:ext>
            </a:extLst>
          </p:cNvPr>
          <p:cNvSpPr txBox="1"/>
          <p:nvPr/>
        </p:nvSpPr>
        <p:spPr>
          <a:xfrm>
            <a:off x="2722187" y="1380597"/>
            <a:ext cx="1624922" cy="646331"/>
          </a:xfrm>
          <a:prstGeom prst="rect">
            <a:avLst/>
          </a:prstGeom>
          <a:noFill/>
        </p:spPr>
        <p:txBody>
          <a:bodyPr wrap="square" rtlCol="0">
            <a:spAutoFit/>
          </a:bodyPr>
          <a:lstStyle/>
          <a:p>
            <a:pPr algn="ctr"/>
            <a:r>
              <a:rPr lang="en-US" b="1" dirty="0"/>
              <a:t>Cocaine, Meth, Heroin</a:t>
            </a:r>
          </a:p>
        </p:txBody>
      </p:sp>
      <p:sp>
        <p:nvSpPr>
          <p:cNvPr id="28" name="Rectangle 27">
            <a:extLst>
              <a:ext uri="{FF2B5EF4-FFF2-40B4-BE49-F238E27FC236}">
                <a16:creationId xmlns:a16="http://schemas.microsoft.com/office/drawing/2014/main" id="{EC99C076-B585-4E4F-8F0C-5E8128A95BBE}"/>
              </a:ext>
            </a:extLst>
          </p:cNvPr>
          <p:cNvSpPr/>
          <p:nvPr/>
        </p:nvSpPr>
        <p:spPr>
          <a:xfrm>
            <a:off x="2722187" y="1247630"/>
            <a:ext cx="1624922" cy="4908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9E0F4800-214C-4DF2-B255-D5BB37AA66D4}"/>
              </a:ext>
            </a:extLst>
          </p:cNvPr>
          <p:cNvSpPr txBox="1"/>
          <p:nvPr/>
        </p:nvSpPr>
        <p:spPr>
          <a:xfrm>
            <a:off x="2823111" y="1230805"/>
            <a:ext cx="1446518" cy="646331"/>
          </a:xfrm>
          <a:prstGeom prst="rect">
            <a:avLst/>
          </a:prstGeom>
          <a:noFill/>
        </p:spPr>
        <p:txBody>
          <a:bodyPr wrap="square" rtlCol="0">
            <a:spAutoFit/>
          </a:bodyPr>
          <a:lstStyle/>
          <a:p>
            <a:r>
              <a:rPr lang="en-US" b="1" dirty="0"/>
              <a:t>*Gambling, gaming, etc.</a:t>
            </a:r>
          </a:p>
        </p:txBody>
      </p:sp>
      <p:sp>
        <p:nvSpPr>
          <p:cNvPr id="30" name="TextBox 29">
            <a:extLst>
              <a:ext uri="{FF2B5EF4-FFF2-40B4-BE49-F238E27FC236}">
                <a16:creationId xmlns:a16="http://schemas.microsoft.com/office/drawing/2014/main" id="{296BB1C6-BF21-4A3A-BE84-0F0B13FE48BA}"/>
              </a:ext>
            </a:extLst>
          </p:cNvPr>
          <p:cNvSpPr txBox="1"/>
          <p:nvPr/>
        </p:nvSpPr>
        <p:spPr>
          <a:xfrm>
            <a:off x="3920956" y="6100525"/>
            <a:ext cx="8113952" cy="523220"/>
          </a:xfrm>
          <a:prstGeom prst="rect">
            <a:avLst/>
          </a:prstGeom>
          <a:noFill/>
        </p:spPr>
        <p:txBody>
          <a:bodyPr wrap="none" rtlCol="0">
            <a:spAutoFit/>
          </a:bodyPr>
          <a:lstStyle/>
          <a:p>
            <a:r>
              <a:rPr lang="en-US" sz="2800" b="1" dirty="0">
                <a:solidFill>
                  <a:srgbClr val="C00000"/>
                </a:solidFill>
              </a:rPr>
              <a:t>Lets break down habits &amp; the brains’ reward network</a:t>
            </a:r>
          </a:p>
        </p:txBody>
      </p:sp>
      <p:sp>
        <p:nvSpPr>
          <p:cNvPr id="20" name="TextBox 19">
            <a:extLst>
              <a:ext uri="{FF2B5EF4-FFF2-40B4-BE49-F238E27FC236}">
                <a16:creationId xmlns:a16="http://schemas.microsoft.com/office/drawing/2014/main" id="{933FE148-BA14-41FD-B706-880FC046701A}"/>
              </a:ext>
            </a:extLst>
          </p:cNvPr>
          <p:cNvSpPr txBox="1"/>
          <p:nvPr/>
        </p:nvSpPr>
        <p:spPr>
          <a:xfrm>
            <a:off x="11760391" y="1245133"/>
            <a:ext cx="321879" cy="307777"/>
          </a:xfrm>
          <a:prstGeom prst="rect">
            <a:avLst/>
          </a:prstGeom>
          <a:noFill/>
        </p:spPr>
        <p:txBody>
          <a:bodyPr wrap="square" rtlCol="0">
            <a:spAutoFit/>
          </a:bodyPr>
          <a:lstStyle/>
          <a:p>
            <a:r>
              <a:rPr lang="en-US" sz="1400" b="1" dirty="0"/>
              <a:t>2</a:t>
            </a:r>
          </a:p>
        </p:txBody>
      </p:sp>
      <p:pic>
        <p:nvPicPr>
          <p:cNvPr id="8" name="Picture 7">
            <a:extLst>
              <a:ext uri="{FF2B5EF4-FFF2-40B4-BE49-F238E27FC236}">
                <a16:creationId xmlns:a16="http://schemas.microsoft.com/office/drawing/2014/main" id="{86AF7D25-B408-4D9D-9C03-5E00AAC83B5C}"/>
              </a:ext>
            </a:extLst>
          </p:cNvPr>
          <p:cNvPicPr>
            <a:picLocks noChangeAspect="1"/>
          </p:cNvPicPr>
          <p:nvPr/>
        </p:nvPicPr>
        <p:blipFill>
          <a:blip r:embed="rId5"/>
          <a:stretch>
            <a:fillRect/>
          </a:stretch>
        </p:blipFill>
        <p:spPr>
          <a:xfrm>
            <a:off x="179209" y="200025"/>
            <a:ext cx="2552700" cy="6457950"/>
          </a:xfrm>
          <a:prstGeom prst="rect">
            <a:avLst/>
          </a:prstGeom>
        </p:spPr>
      </p:pic>
    </p:spTree>
    <p:extLst>
      <p:ext uri="{BB962C8B-B14F-4D97-AF65-F5344CB8AC3E}">
        <p14:creationId xmlns:p14="http://schemas.microsoft.com/office/powerpoint/2010/main" val="250711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500"/>
                            </p:stCondLst>
                            <p:childTnLst>
                              <p:par>
                                <p:cTn id="21" presetID="10" presetClass="entr" presetSubtype="0" fill="hold" grpId="1"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0" presetClass="path" presetSubtype="0" accel="50000" decel="50000" fill="hold" grpId="0" nodeType="withEffect">
                                  <p:stCondLst>
                                    <p:cond delay="0"/>
                                  </p:stCondLst>
                                  <p:childTnLst>
                                    <p:animMotion origin="layout" path="M 0.00625 -0.0007 L 0.00625 -0.00046 C 0.00911 1.11111E-6 0.01197 0.00116 0.01484 0.00116 C 0.02122 0.00069 0.03398 -0.00232 0.03398 -0.00208 C 0.03528 -0.00301 0.03658 -0.00394 0.03789 -0.00394 C 0.04609 -0.00394 0.04974 -0.00394 0.05612 -0.0007 C 0.05924 0.00092 0.06054 0.00231 0.0638 0.0044 C 0.06471 0.00509 0.06575 0.00579 0.06666 0.00625 C 0.07213 0.00856 0.07044 0.00694 0.07539 0.00972 C 0.08515 0.01481 0.07721 0.01157 0.08593 0.01481 C 0.08684 0.01597 0.08789 0.0169 0.0888 0.01805 C 0.08984 0.01967 0.09049 0.02199 0.09166 0.02338 C 0.09283 0.02454 0.09427 0.02454 0.09557 0.025 C 0.09908 0.04375 0.09856 0.03704 0.09648 0.06782 C 0.09531 0.08611 0.09466 0.0713 0.09362 0.0831 C 0.09231 0.09699 0.09322 0.09005 0.09075 0.1037 C 0.09036 0.10532 0.09036 0.10741 0.08971 0.1088 L 0.08684 0.11551 C 0.0858 0.12106 0.08554 0.1243 0.08307 0.12917 C 0.08203 0.13148 0.08046 0.13264 0.07916 0.13449 C 0.07591 0.13842 0.07695 0.1375 0.07343 0.13958 C 0.06953 0.14653 0.0733 0.14074 0.06484 0.1463 C 0.06341 0.14722 0.06224 0.14861 0.06093 0.14977 C 0.05989 0.15069 0.05924 0.15278 0.05807 0.15324 C 0.0552 0.1544 0.05234 0.15463 0.04947 0.15486 C 0.03945 0.15579 0.02955 0.15602 0.01966 0.15671 C 0.02825 0.15717 0.03697 0.15671 0.04557 0.15833 C 0.04674 0.15856 0.04739 0.16088 0.04843 0.1618 C 0.05 0.16319 0.05169 0.16412 0.05325 0.16528 C 0.05768 0.16805 0.0552 0.16597 0.06093 0.16852 C 0.06197 0.16898 0.06289 0.16991 0.0638 0.17037 C 0.0651 0.17083 0.0664 0.17153 0.0677 0.17199 C 0.06901 0.17315 0.07031 0.17407 0.07148 0.17546 C 0.07252 0.17639 0.0733 0.17801 0.07434 0.17893 C 0.0763 0.18032 0.0802 0.18217 0.0802 0.18241 C 0.08112 0.18403 0.08229 0.18542 0.08307 0.1875 C 0.08359 0.18889 0.08359 0.19097 0.08398 0.19259 C 0.0845 0.19444 0.08528 0.19583 0.08593 0.19768 C 0.08815 0.22176 0.0875 0.21042 0.08593 0.25393 C 0.08593 0.25532 0.0845 0.26435 0.08398 0.26597 C 0.08346 0.26782 0.08268 0.26944 0.08203 0.27106 C 0.08177 0.27292 0.08177 0.27477 0.08112 0.27616 C 0.07864 0.28194 0.07395 0.28889 0.07057 0.29329 C 0.06966 0.29467 0.06849 0.29537 0.0677 0.29676 C 0.06627 0.29884 0.06523 0.30162 0.0638 0.3037 C 0.05846 0.31111 0.05833 0.31018 0.05234 0.31389 L 0.04947 0.31551 C 0.01744 0.31111 0.01614 0.31157 0.04557 0.31389 L 0.0513 0.3206 C 0.05234 0.32176 0.05338 0.32268 0.05416 0.32407 C 0.06067 0.33565 0.05742 0.33287 0.06289 0.33611 C 0.0638 0.33773 0.06497 0.33912 0.06575 0.3412 C 0.06862 0.34884 0.06406 0.34491 0.06953 0.35139 C 0.07044 0.35255 0.07148 0.35255 0.07252 0.35324 C 0.07565 0.35995 0.07916 0.36643 0.08203 0.37361 C 0.08268 0.37523 0.08281 0.37708 0.08307 0.37893 C 0.0901 0.42014 0.08658 0.40092 0.08971 0.41805 C 0.0901 0.42315 0.09023 0.42847 0.09075 0.43356 C 0.09088 0.43588 0.09166 0.43796 0.09166 0.44028 C 0.09166 0.45972 0.09127 0.47917 0.09075 0.49838 C 0.09062 0.50069 0.08828 0.50949 0.08789 0.51042 C 0.0871 0.51204 0.08593 0.51273 0.08502 0.51389 C 0.08307 0.5206 0.08333 0.52014 0.08112 0.52592 C 0.0802 0.52824 0.07942 0.53055 0.07825 0.53264 C 0.07747 0.53403 0.0763 0.53495 0.07539 0.53611 C 0.07434 0.53842 0.07356 0.54097 0.07252 0.54282 C 0.07057 0.5463 0.06901 0.54676 0.06666 0.54815 C 0.0625 0.55532 0.06679 0.54907 0.05716 0.55486 L 0.0513 0.55833 C 0.05039 0.5588 0.04947 0.55949 0.04843 0.55995 C 0.04713 0.56065 0.04596 0.56157 0.04466 0.5618 C 0.03789 0.56227 0.03112 0.5618 0.02447 0.5618 " pathEditMode="relative" rAng="0" ptsTypes="AAAAAAAAAAAAAAAAAAAAAAAAAAAAAAAAAAAAAAAAAAAAAAAAAAAAAAAAAAAAAAAAAAAAAAAA">
                                      <p:cBhvr>
                                        <p:cTn id="25" dur="7000" fill="hold"/>
                                        <p:tgtEl>
                                          <p:spTgt spid="29"/>
                                        </p:tgtEl>
                                        <p:attrNameLst>
                                          <p:attrName>ppt_x</p:attrName>
                                          <p:attrName>ppt_y</p:attrName>
                                        </p:attrNameLst>
                                      </p:cBhvr>
                                      <p:rCtr x="4583" y="279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p:bldP spid="2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FDF9DBF-B94E-4A93-BBC2-7A692ECAEBC1}"/>
              </a:ext>
            </a:extLst>
          </p:cNvPr>
          <p:cNvGrpSpPr/>
          <p:nvPr/>
        </p:nvGrpSpPr>
        <p:grpSpPr>
          <a:xfrm>
            <a:off x="9267825" y="-12186"/>
            <a:ext cx="2924175" cy="2762250"/>
            <a:chOff x="9275316" y="-8978"/>
            <a:chExt cx="2924175" cy="2762250"/>
          </a:xfrm>
        </p:grpSpPr>
        <p:pic>
          <p:nvPicPr>
            <p:cNvPr id="14" name="Picture 13">
              <a:extLst>
                <a:ext uri="{FF2B5EF4-FFF2-40B4-BE49-F238E27FC236}">
                  <a16:creationId xmlns:a16="http://schemas.microsoft.com/office/drawing/2014/main" id="{934877B6-F4C8-4185-B8AD-075439C4BAFA}"/>
                </a:ext>
              </a:extLst>
            </p:cNvPr>
            <p:cNvPicPr>
              <a:picLocks noChangeAspect="1"/>
            </p:cNvPicPr>
            <p:nvPr/>
          </p:nvPicPr>
          <p:blipFill>
            <a:blip r:embed="rId3"/>
            <a:stretch>
              <a:fillRect/>
            </a:stretch>
          </p:blipFill>
          <p:spPr>
            <a:xfrm>
              <a:off x="9275316" y="-8978"/>
              <a:ext cx="2924175" cy="2762250"/>
            </a:xfrm>
            <a:prstGeom prst="rect">
              <a:avLst/>
            </a:prstGeom>
          </p:spPr>
        </p:pic>
        <p:sp>
          <p:nvSpPr>
            <p:cNvPr id="15" name="TextBox 14">
              <a:extLst>
                <a:ext uri="{FF2B5EF4-FFF2-40B4-BE49-F238E27FC236}">
                  <a16:creationId xmlns:a16="http://schemas.microsoft.com/office/drawing/2014/main" id="{C38A20C0-468E-45CF-ADB3-B3F00E2DA444}"/>
                </a:ext>
              </a:extLst>
            </p:cNvPr>
            <p:cNvSpPr txBox="1"/>
            <p:nvPr/>
          </p:nvSpPr>
          <p:spPr>
            <a:xfrm>
              <a:off x="10746464" y="-8978"/>
              <a:ext cx="1288444" cy="523220"/>
            </a:xfrm>
            <a:prstGeom prst="rect">
              <a:avLst/>
            </a:prstGeom>
            <a:noFill/>
          </p:spPr>
          <p:txBody>
            <a:bodyPr wrap="square" rtlCol="0">
              <a:spAutoFit/>
            </a:bodyPr>
            <a:lstStyle/>
            <a:p>
              <a:pPr algn="r"/>
              <a:r>
                <a:rPr lang="en-US" sz="1400" b="1" dirty="0"/>
                <a:t>Addictions &amp; the Brain</a:t>
              </a:r>
            </a:p>
          </p:txBody>
        </p:sp>
      </p:grpSp>
      <p:sp>
        <p:nvSpPr>
          <p:cNvPr id="2" name="Title 1">
            <a:extLst>
              <a:ext uri="{FF2B5EF4-FFF2-40B4-BE49-F238E27FC236}">
                <a16:creationId xmlns:a16="http://schemas.microsoft.com/office/drawing/2014/main" id="{6712C767-5F9A-4DD3-8A52-98130218FEE5}"/>
              </a:ext>
            </a:extLst>
          </p:cNvPr>
          <p:cNvSpPr>
            <a:spLocks noGrp="1"/>
          </p:cNvSpPr>
          <p:nvPr>
            <p:ph type="title"/>
          </p:nvPr>
        </p:nvSpPr>
        <p:spPr>
          <a:xfrm>
            <a:off x="838200" y="147405"/>
            <a:ext cx="10515600" cy="1325563"/>
          </a:xfrm>
        </p:spPr>
        <p:txBody>
          <a:bodyPr/>
          <a:lstStyle/>
          <a:p>
            <a:r>
              <a:rPr lang="en-US" b="1" dirty="0"/>
              <a:t>The Reward Network &amp; Forming Habits</a:t>
            </a:r>
            <a:endParaRPr lang="en-US" dirty="0"/>
          </a:p>
        </p:txBody>
      </p:sp>
      <p:sp>
        <p:nvSpPr>
          <p:cNvPr id="3" name="Content Placeholder 2">
            <a:extLst>
              <a:ext uri="{FF2B5EF4-FFF2-40B4-BE49-F238E27FC236}">
                <a16:creationId xmlns:a16="http://schemas.microsoft.com/office/drawing/2014/main" id="{D57FA769-9F27-48BA-A968-8E7F754D2525}"/>
              </a:ext>
            </a:extLst>
          </p:cNvPr>
          <p:cNvSpPr>
            <a:spLocks noGrp="1"/>
          </p:cNvSpPr>
          <p:nvPr>
            <p:ph idx="1"/>
          </p:nvPr>
        </p:nvSpPr>
        <p:spPr>
          <a:xfrm>
            <a:off x="7873116" y="2028573"/>
            <a:ext cx="3637464" cy="1489327"/>
          </a:xfrm>
        </p:spPr>
        <p:txBody>
          <a:bodyPr>
            <a:normAutofit/>
          </a:bodyPr>
          <a:lstStyle/>
          <a:p>
            <a:pPr marL="0" indent="0" algn="ctr">
              <a:buNone/>
            </a:pPr>
            <a:r>
              <a:rPr lang="en-US" sz="3600" b="1" u="sng" dirty="0"/>
              <a:t>Reward Hub:</a:t>
            </a:r>
          </a:p>
          <a:p>
            <a:pPr marL="0" indent="0" algn="ctr">
              <a:buNone/>
            </a:pPr>
            <a:r>
              <a:rPr lang="en-US" sz="1200" b="1" dirty="0"/>
              <a:t>Ventral Striatum</a:t>
            </a:r>
          </a:p>
          <a:p>
            <a:pPr marL="0" indent="0" algn="ctr">
              <a:buNone/>
            </a:pPr>
            <a:r>
              <a:rPr lang="en-US" sz="2400" dirty="0"/>
              <a:t>Like the gas pedal in a car.</a:t>
            </a:r>
          </a:p>
          <a:p>
            <a:pPr marL="0" indent="0">
              <a:buNone/>
            </a:pPr>
            <a:endParaRPr lang="en-US" dirty="0"/>
          </a:p>
        </p:txBody>
      </p:sp>
      <p:sp>
        <p:nvSpPr>
          <p:cNvPr id="4" name="Content Placeholder 2">
            <a:extLst>
              <a:ext uri="{FF2B5EF4-FFF2-40B4-BE49-F238E27FC236}">
                <a16:creationId xmlns:a16="http://schemas.microsoft.com/office/drawing/2014/main" id="{672FC58A-EE22-4E83-B944-A7B625674080}"/>
              </a:ext>
            </a:extLst>
          </p:cNvPr>
          <p:cNvSpPr txBox="1">
            <a:spLocks/>
          </p:cNvSpPr>
          <p:nvPr/>
        </p:nvSpPr>
        <p:spPr>
          <a:xfrm>
            <a:off x="9240358" y="3637248"/>
            <a:ext cx="378180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dirty="0"/>
          </a:p>
        </p:txBody>
      </p:sp>
      <p:sp>
        <p:nvSpPr>
          <p:cNvPr id="11" name="Content Placeholder 2">
            <a:extLst>
              <a:ext uri="{FF2B5EF4-FFF2-40B4-BE49-F238E27FC236}">
                <a16:creationId xmlns:a16="http://schemas.microsoft.com/office/drawing/2014/main" id="{17569EAC-0E35-44F8-8175-8AEFC1F86C7B}"/>
              </a:ext>
            </a:extLst>
          </p:cNvPr>
          <p:cNvSpPr txBox="1">
            <a:spLocks/>
          </p:cNvSpPr>
          <p:nvPr/>
        </p:nvSpPr>
        <p:spPr>
          <a:xfrm>
            <a:off x="3852897" y="2024346"/>
            <a:ext cx="4021584" cy="19543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u="sng" dirty="0"/>
              <a:t>Habit Hub: </a:t>
            </a:r>
          </a:p>
          <a:p>
            <a:pPr marL="0" indent="0" algn="ctr">
              <a:buNone/>
            </a:pPr>
            <a:r>
              <a:rPr lang="en-US" sz="1200" b="1" dirty="0"/>
              <a:t>Dorsal Striatum</a:t>
            </a:r>
          </a:p>
          <a:p>
            <a:pPr marL="0" indent="0" algn="ctr">
              <a:buNone/>
            </a:pPr>
            <a:r>
              <a:rPr lang="en-US" sz="2400" dirty="0"/>
              <a:t>Like cruise control (autopilot) in a car.  </a:t>
            </a:r>
          </a:p>
          <a:p>
            <a:pPr marL="0" indent="0">
              <a:buFont typeface="Arial" panose="020B0604020202020204" pitchFamily="34" charset="0"/>
              <a:buNone/>
            </a:pPr>
            <a:endParaRPr lang="en-US" dirty="0"/>
          </a:p>
        </p:txBody>
      </p:sp>
      <p:sp>
        <p:nvSpPr>
          <p:cNvPr id="12" name="Content Placeholder 2">
            <a:extLst>
              <a:ext uri="{FF2B5EF4-FFF2-40B4-BE49-F238E27FC236}">
                <a16:creationId xmlns:a16="http://schemas.microsoft.com/office/drawing/2014/main" id="{FEFC2AF2-68D1-4036-8171-86C52B6CA803}"/>
              </a:ext>
            </a:extLst>
          </p:cNvPr>
          <p:cNvSpPr txBox="1">
            <a:spLocks/>
          </p:cNvSpPr>
          <p:nvPr/>
        </p:nvSpPr>
        <p:spPr>
          <a:xfrm>
            <a:off x="307939" y="1527385"/>
            <a:ext cx="3637464" cy="2396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u="sng" dirty="0"/>
              <a:t>Top-Down Control Network:</a:t>
            </a:r>
          </a:p>
          <a:p>
            <a:pPr marL="0" indent="0" algn="ctr">
              <a:buNone/>
            </a:pPr>
            <a:r>
              <a:rPr lang="en-US" sz="1200" b="1" dirty="0"/>
              <a:t>Pre-frontal cortex</a:t>
            </a:r>
          </a:p>
          <a:p>
            <a:pPr marL="0" indent="0" algn="ctr">
              <a:buNone/>
            </a:pPr>
            <a:r>
              <a:rPr lang="en-US" sz="2400" dirty="0"/>
              <a:t>Like the breaks in a car.</a:t>
            </a:r>
          </a:p>
          <a:p>
            <a:pPr marL="0" indent="0" algn="ctr">
              <a:buNone/>
            </a:pPr>
            <a:r>
              <a:rPr lang="en-US" sz="2400" dirty="0"/>
              <a:t>Develops until age 25. </a:t>
            </a:r>
          </a:p>
          <a:p>
            <a:pPr marL="0" indent="0">
              <a:buFont typeface="Arial" panose="020B0604020202020204" pitchFamily="34" charset="0"/>
              <a:buNone/>
            </a:pPr>
            <a:endParaRPr lang="en-US" dirty="0"/>
          </a:p>
        </p:txBody>
      </p:sp>
      <p:pic>
        <p:nvPicPr>
          <p:cNvPr id="13" name="Picture 12">
            <a:extLst>
              <a:ext uri="{FF2B5EF4-FFF2-40B4-BE49-F238E27FC236}">
                <a16:creationId xmlns:a16="http://schemas.microsoft.com/office/drawing/2014/main" id="{B90517B3-6E90-4034-A4AF-D245F20B4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901" y="4354180"/>
            <a:ext cx="1812308" cy="1812308"/>
          </a:xfrm>
          <a:prstGeom prst="rect">
            <a:avLst/>
          </a:prstGeom>
        </p:spPr>
      </p:pic>
      <p:pic>
        <p:nvPicPr>
          <p:cNvPr id="16" name="Picture 15">
            <a:extLst>
              <a:ext uri="{FF2B5EF4-FFF2-40B4-BE49-F238E27FC236}">
                <a16:creationId xmlns:a16="http://schemas.microsoft.com/office/drawing/2014/main" id="{77CD87A6-516D-4975-BEAE-D72B205B6E5E}"/>
              </a:ext>
            </a:extLst>
          </p:cNvPr>
          <p:cNvPicPr>
            <a:picLocks noChangeAspect="1"/>
          </p:cNvPicPr>
          <p:nvPr/>
        </p:nvPicPr>
        <p:blipFill>
          <a:blip r:embed="rId5"/>
          <a:stretch>
            <a:fillRect/>
          </a:stretch>
        </p:blipFill>
        <p:spPr>
          <a:xfrm>
            <a:off x="4048432" y="4920475"/>
            <a:ext cx="3911830" cy="1391285"/>
          </a:xfrm>
          <a:prstGeom prst="rect">
            <a:avLst/>
          </a:prstGeom>
        </p:spPr>
      </p:pic>
      <p:pic>
        <p:nvPicPr>
          <p:cNvPr id="17" name="Picture 16">
            <a:extLst>
              <a:ext uri="{FF2B5EF4-FFF2-40B4-BE49-F238E27FC236}">
                <a16:creationId xmlns:a16="http://schemas.microsoft.com/office/drawing/2014/main" id="{77154003-CCC5-423E-B940-FD4639E3EAFA}"/>
              </a:ext>
            </a:extLst>
          </p:cNvPr>
          <p:cNvPicPr>
            <a:picLocks noChangeAspect="1"/>
          </p:cNvPicPr>
          <p:nvPr/>
        </p:nvPicPr>
        <p:blipFill>
          <a:blip r:embed="rId6"/>
          <a:stretch>
            <a:fillRect/>
          </a:stretch>
        </p:blipFill>
        <p:spPr>
          <a:xfrm>
            <a:off x="8172750" y="4895803"/>
            <a:ext cx="3930472" cy="1190911"/>
          </a:xfrm>
          <a:prstGeom prst="rect">
            <a:avLst/>
          </a:prstGeom>
        </p:spPr>
      </p:pic>
      <p:sp>
        <p:nvSpPr>
          <p:cNvPr id="18" name="TextBox 17">
            <a:extLst>
              <a:ext uri="{FF2B5EF4-FFF2-40B4-BE49-F238E27FC236}">
                <a16:creationId xmlns:a16="http://schemas.microsoft.com/office/drawing/2014/main" id="{CE5EF7B1-E09C-4443-B40E-90267C65D5BB}"/>
              </a:ext>
            </a:extLst>
          </p:cNvPr>
          <p:cNvSpPr txBox="1"/>
          <p:nvPr/>
        </p:nvSpPr>
        <p:spPr>
          <a:xfrm>
            <a:off x="11760391" y="1245133"/>
            <a:ext cx="321879" cy="307777"/>
          </a:xfrm>
          <a:prstGeom prst="rect">
            <a:avLst/>
          </a:prstGeom>
          <a:noFill/>
        </p:spPr>
        <p:txBody>
          <a:bodyPr wrap="square" rtlCol="0">
            <a:spAutoFit/>
          </a:bodyPr>
          <a:lstStyle/>
          <a:p>
            <a:r>
              <a:rPr lang="en-US" sz="1400" b="1" dirty="0"/>
              <a:t>3</a:t>
            </a:r>
          </a:p>
        </p:txBody>
      </p:sp>
      <p:sp>
        <p:nvSpPr>
          <p:cNvPr id="19" name="TextBox 18">
            <a:extLst>
              <a:ext uri="{FF2B5EF4-FFF2-40B4-BE49-F238E27FC236}">
                <a16:creationId xmlns:a16="http://schemas.microsoft.com/office/drawing/2014/main" id="{D2617174-96A8-42A8-8FB9-B093CEC63E9D}"/>
              </a:ext>
            </a:extLst>
          </p:cNvPr>
          <p:cNvSpPr txBox="1"/>
          <p:nvPr/>
        </p:nvSpPr>
        <p:spPr>
          <a:xfrm>
            <a:off x="9499949" y="509012"/>
            <a:ext cx="541669" cy="276999"/>
          </a:xfrm>
          <a:prstGeom prst="rect">
            <a:avLst/>
          </a:prstGeom>
          <a:noFill/>
        </p:spPr>
        <p:txBody>
          <a:bodyPr wrap="square" rtlCol="0">
            <a:spAutoFit/>
          </a:bodyPr>
          <a:lstStyle/>
          <a:p>
            <a:r>
              <a:rPr lang="en-US" sz="1200" dirty="0"/>
              <a:t>3</a:t>
            </a:r>
          </a:p>
        </p:txBody>
      </p:sp>
    </p:spTree>
    <p:extLst>
      <p:ext uri="{BB962C8B-B14F-4D97-AF65-F5344CB8AC3E}">
        <p14:creationId xmlns:p14="http://schemas.microsoft.com/office/powerpoint/2010/main" val="2799234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BDA578D-8533-4391-971F-60963919B6BC}"/>
              </a:ext>
            </a:extLst>
          </p:cNvPr>
          <p:cNvGrpSpPr/>
          <p:nvPr/>
        </p:nvGrpSpPr>
        <p:grpSpPr>
          <a:xfrm>
            <a:off x="9275316" y="-8978"/>
            <a:ext cx="2924175" cy="2762250"/>
            <a:chOff x="9275316" y="-8978"/>
            <a:chExt cx="2924175" cy="2762250"/>
          </a:xfrm>
        </p:grpSpPr>
        <p:pic>
          <p:nvPicPr>
            <p:cNvPr id="15" name="Picture 14">
              <a:extLst>
                <a:ext uri="{FF2B5EF4-FFF2-40B4-BE49-F238E27FC236}">
                  <a16:creationId xmlns:a16="http://schemas.microsoft.com/office/drawing/2014/main" id="{1553799B-F6AE-4F7B-BEC6-014C180BAEF1}"/>
                </a:ext>
              </a:extLst>
            </p:cNvPr>
            <p:cNvPicPr>
              <a:picLocks noChangeAspect="1"/>
            </p:cNvPicPr>
            <p:nvPr/>
          </p:nvPicPr>
          <p:blipFill>
            <a:blip r:embed="rId3"/>
            <a:stretch>
              <a:fillRect/>
            </a:stretch>
          </p:blipFill>
          <p:spPr>
            <a:xfrm>
              <a:off x="9275316" y="-8978"/>
              <a:ext cx="2924175" cy="2762250"/>
            </a:xfrm>
            <a:prstGeom prst="rect">
              <a:avLst/>
            </a:prstGeom>
          </p:spPr>
        </p:pic>
        <p:sp>
          <p:nvSpPr>
            <p:cNvPr id="16" name="TextBox 15">
              <a:extLst>
                <a:ext uri="{FF2B5EF4-FFF2-40B4-BE49-F238E27FC236}">
                  <a16:creationId xmlns:a16="http://schemas.microsoft.com/office/drawing/2014/main" id="{4ECB1EE8-6AB6-4C09-A031-3A6D5AC03998}"/>
                </a:ext>
              </a:extLst>
            </p:cNvPr>
            <p:cNvSpPr txBox="1"/>
            <p:nvPr/>
          </p:nvSpPr>
          <p:spPr>
            <a:xfrm>
              <a:off x="10746464" y="-8978"/>
              <a:ext cx="1288444" cy="523220"/>
            </a:xfrm>
            <a:prstGeom prst="rect">
              <a:avLst/>
            </a:prstGeom>
            <a:noFill/>
          </p:spPr>
          <p:txBody>
            <a:bodyPr wrap="square" rtlCol="0">
              <a:spAutoFit/>
            </a:bodyPr>
            <a:lstStyle/>
            <a:p>
              <a:pPr algn="r"/>
              <a:r>
                <a:rPr lang="en-US" sz="1400" b="1" dirty="0"/>
                <a:t>Addictions &amp; the Brain</a:t>
              </a:r>
            </a:p>
          </p:txBody>
        </p:sp>
      </p:grpSp>
      <p:sp>
        <p:nvSpPr>
          <p:cNvPr id="2" name="Title 1">
            <a:extLst>
              <a:ext uri="{FF2B5EF4-FFF2-40B4-BE49-F238E27FC236}">
                <a16:creationId xmlns:a16="http://schemas.microsoft.com/office/drawing/2014/main" id="{6712C767-5F9A-4DD3-8A52-98130218FEE5}"/>
              </a:ext>
            </a:extLst>
          </p:cNvPr>
          <p:cNvSpPr>
            <a:spLocks noGrp="1"/>
          </p:cNvSpPr>
          <p:nvPr>
            <p:ph type="title"/>
          </p:nvPr>
        </p:nvSpPr>
        <p:spPr>
          <a:xfrm>
            <a:off x="838200" y="155575"/>
            <a:ext cx="10515600" cy="1325563"/>
          </a:xfrm>
        </p:spPr>
        <p:txBody>
          <a:bodyPr/>
          <a:lstStyle/>
          <a:p>
            <a:r>
              <a:rPr lang="en-US" b="1" dirty="0"/>
              <a:t>The Reward Network &amp; Forming Habits</a:t>
            </a:r>
          </a:p>
        </p:txBody>
      </p:sp>
      <p:sp>
        <p:nvSpPr>
          <p:cNvPr id="3" name="Content Placeholder 2">
            <a:extLst>
              <a:ext uri="{FF2B5EF4-FFF2-40B4-BE49-F238E27FC236}">
                <a16:creationId xmlns:a16="http://schemas.microsoft.com/office/drawing/2014/main" id="{D57FA769-9F27-48BA-A968-8E7F754D2525}"/>
              </a:ext>
            </a:extLst>
          </p:cNvPr>
          <p:cNvSpPr>
            <a:spLocks noGrp="1"/>
          </p:cNvSpPr>
          <p:nvPr>
            <p:ph idx="1"/>
          </p:nvPr>
        </p:nvSpPr>
        <p:spPr>
          <a:xfrm>
            <a:off x="521151" y="2296139"/>
            <a:ext cx="5138663" cy="4337497"/>
          </a:xfrm>
        </p:spPr>
        <p:txBody>
          <a:bodyPr/>
          <a:lstStyle/>
          <a:p>
            <a:pPr marL="0" indent="0" algn="ctr">
              <a:buNone/>
            </a:pPr>
            <a:r>
              <a:rPr lang="en-US" b="1" u="sng" dirty="0"/>
              <a:t>Reward Hub </a:t>
            </a:r>
            <a:r>
              <a:rPr lang="en-US" sz="2200" b="1" u="sng" dirty="0"/>
              <a:t>(Ventral Striatum):</a:t>
            </a:r>
          </a:p>
          <a:p>
            <a:pPr marL="0" indent="0" algn="ctr">
              <a:buNone/>
            </a:pPr>
            <a:endParaRPr lang="en-US" sz="1100" b="1" u="sng" dirty="0"/>
          </a:p>
          <a:p>
            <a:pPr>
              <a:spcBef>
                <a:spcPts val="1200"/>
              </a:spcBef>
              <a:spcAft>
                <a:spcPts val="600"/>
              </a:spcAft>
            </a:pPr>
            <a:r>
              <a:rPr lang="en-US" sz="2400" dirty="0"/>
              <a:t>This is like the gas pedal in a car.</a:t>
            </a:r>
          </a:p>
          <a:p>
            <a:pPr>
              <a:spcBef>
                <a:spcPts val="1200"/>
              </a:spcBef>
              <a:spcAft>
                <a:spcPts val="600"/>
              </a:spcAft>
            </a:pPr>
            <a:r>
              <a:rPr lang="en-US" sz="2400" dirty="0"/>
              <a:t>Gives us the go signal to things we enjoy. In the brain, the reward chemical dopamine is released.</a:t>
            </a:r>
          </a:p>
          <a:p>
            <a:pPr>
              <a:spcBef>
                <a:spcPts val="1200"/>
              </a:spcBef>
              <a:spcAft>
                <a:spcPts val="600"/>
              </a:spcAft>
            </a:pPr>
            <a:r>
              <a:rPr lang="en-US" sz="2400" dirty="0"/>
              <a:t>Allows us to want or anticipate rewarding things.</a:t>
            </a:r>
          </a:p>
          <a:p>
            <a:pPr>
              <a:spcBef>
                <a:spcPts val="1200"/>
              </a:spcBef>
              <a:spcAft>
                <a:spcPts val="600"/>
              </a:spcAft>
            </a:pPr>
            <a:r>
              <a:rPr lang="en-US" sz="2400" dirty="0"/>
              <a:t>This is how we discover what we like, such as food and activities.</a:t>
            </a:r>
          </a:p>
        </p:txBody>
      </p:sp>
      <p:grpSp>
        <p:nvGrpSpPr>
          <p:cNvPr id="5" name="Group 4">
            <a:extLst>
              <a:ext uri="{FF2B5EF4-FFF2-40B4-BE49-F238E27FC236}">
                <a16:creationId xmlns:a16="http://schemas.microsoft.com/office/drawing/2014/main" id="{CDCC9BF7-0B6F-4AA0-807B-DB7455B2CEB1}"/>
              </a:ext>
            </a:extLst>
          </p:cNvPr>
          <p:cNvGrpSpPr/>
          <p:nvPr/>
        </p:nvGrpSpPr>
        <p:grpSpPr>
          <a:xfrm>
            <a:off x="7346831" y="1925082"/>
            <a:ext cx="3177664" cy="3237179"/>
            <a:chOff x="8388695" y="1960463"/>
            <a:chExt cx="2041180" cy="2159099"/>
          </a:xfrm>
        </p:grpSpPr>
        <p:pic>
          <p:nvPicPr>
            <p:cNvPr id="11" name="Picture 10">
              <a:extLst>
                <a:ext uri="{FF2B5EF4-FFF2-40B4-BE49-F238E27FC236}">
                  <a16:creationId xmlns:a16="http://schemas.microsoft.com/office/drawing/2014/main" id="{0EF42458-9848-4317-9EFB-29461AC53176}"/>
                </a:ext>
              </a:extLst>
            </p:cNvPr>
            <p:cNvPicPr>
              <a:picLocks noChangeAspect="1"/>
            </p:cNvPicPr>
            <p:nvPr/>
          </p:nvPicPr>
          <p:blipFill>
            <a:blip r:embed="rId4"/>
            <a:stretch>
              <a:fillRect/>
            </a:stretch>
          </p:blipFill>
          <p:spPr>
            <a:xfrm>
              <a:off x="9067800" y="2738437"/>
              <a:ext cx="1362075" cy="1381125"/>
            </a:xfrm>
            <a:prstGeom prst="rect">
              <a:avLst/>
            </a:prstGeom>
          </p:spPr>
        </p:pic>
        <p:pic>
          <p:nvPicPr>
            <p:cNvPr id="12" name="Picture 11">
              <a:extLst>
                <a:ext uri="{FF2B5EF4-FFF2-40B4-BE49-F238E27FC236}">
                  <a16:creationId xmlns:a16="http://schemas.microsoft.com/office/drawing/2014/main" id="{A19FA9A5-2076-47A7-9AD2-893D3B0719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8695" y="1960463"/>
              <a:ext cx="846221" cy="1692439"/>
            </a:xfrm>
            <a:prstGeom prst="rect">
              <a:avLst/>
            </a:prstGeom>
          </p:spPr>
        </p:pic>
      </p:grpSp>
      <p:pic>
        <p:nvPicPr>
          <p:cNvPr id="13" name="Picture 12">
            <a:extLst>
              <a:ext uri="{FF2B5EF4-FFF2-40B4-BE49-F238E27FC236}">
                <a16:creationId xmlns:a16="http://schemas.microsoft.com/office/drawing/2014/main" id="{94ECEEFF-23A1-4D33-99AD-73DD1CD5BECC}"/>
              </a:ext>
            </a:extLst>
          </p:cNvPr>
          <p:cNvPicPr>
            <a:picLocks noChangeAspect="1"/>
          </p:cNvPicPr>
          <p:nvPr/>
        </p:nvPicPr>
        <p:blipFill>
          <a:blip r:embed="rId4"/>
          <a:stretch>
            <a:fillRect/>
          </a:stretch>
        </p:blipFill>
        <p:spPr>
          <a:xfrm>
            <a:off x="5911025" y="5287725"/>
            <a:ext cx="1327347" cy="1345912"/>
          </a:xfrm>
          <a:prstGeom prst="rect">
            <a:avLst/>
          </a:prstGeom>
        </p:spPr>
      </p:pic>
      <p:pic>
        <p:nvPicPr>
          <p:cNvPr id="22" name="Picture 21">
            <a:extLst>
              <a:ext uri="{FF2B5EF4-FFF2-40B4-BE49-F238E27FC236}">
                <a16:creationId xmlns:a16="http://schemas.microsoft.com/office/drawing/2014/main" id="{51660E58-F01B-4630-8827-57A5B4C289DB}"/>
              </a:ext>
            </a:extLst>
          </p:cNvPr>
          <p:cNvPicPr>
            <a:picLocks noChangeAspect="1"/>
          </p:cNvPicPr>
          <p:nvPr/>
        </p:nvPicPr>
        <p:blipFill>
          <a:blip r:embed="rId6"/>
          <a:stretch>
            <a:fillRect/>
          </a:stretch>
        </p:blipFill>
        <p:spPr>
          <a:xfrm>
            <a:off x="7169101" y="1827142"/>
            <a:ext cx="3460583" cy="3460583"/>
          </a:xfrm>
          <a:prstGeom prst="rect">
            <a:avLst/>
          </a:prstGeom>
        </p:spPr>
      </p:pic>
      <p:sp>
        <p:nvSpPr>
          <p:cNvPr id="17" name="Thought Bubble: Cloud 16">
            <a:extLst>
              <a:ext uri="{FF2B5EF4-FFF2-40B4-BE49-F238E27FC236}">
                <a16:creationId xmlns:a16="http://schemas.microsoft.com/office/drawing/2014/main" id="{E46D74FA-7A0A-4979-A8AB-953E3C771797}"/>
              </a:ext>
            </a:extLst>
          </p:cNvPr>
          <p:cNvSpPr/>
          <p:nvPr/>
        </p:nvSpPr>
        <p:spPr>
          <a:xfrm rot="2037734">
            <a:off x="6392575" y="1724976"/>
            <a:ext cx="5265898" cy="4049739"/>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EF0E5E0-716D-4365-870F-636311BFC5C5}"/>
              </a:ext>
            </a:extLst>
          </p:cNvPr>
          <p:cNvPicPr>
            <a:picLocks noChangeAspect="1"/>
          </p:cNvPicPr>
          <p:nvPr/>
        </p:nvPicPr>
        <p:blipFill>
          <a:blip r:embed="rId7"/>
          <a:stretch>
            <a:fillRect/>
          </a:stretch>
        </p:blipFill>
        <p:spPr>
          <a:xfrm>
            <a:off x="2033469" y="1714560"/>
            <a:ext cx="2247688" cy="681037"/>
          </a:xfrm>
          <a:prstGeom prst="rect">
            <a:avLst/>
          </a:prstGeom>
        </p:spPr>
      </p:pic>
      <p:sp>
        <p:nvSpPr>
          <p:cNvPr id="19" name="TextBox 18">
            <a:extLst>
              <a:ext uri="{FF2B5EF4-FFF2-40B4-BE49-F238E27FC236}">
                <a16:creationId xmlns:a16="http://schemas.microsoft.com/office/drawing/2014/main" id="{BBC0EBBC-9C6F-464A-AA37-35FC77D35CAC}"/>
              </a:ext>
            </a:extLst>
          </p:cNvPr>
          <p:cNvSpPr txBox="1"/>
          <p:nvPr/>
        </p:nvSpPr>
        <p:spPr>
          <a:xfrm>
            <a:off x="11760391" y="1245133"/>
            <a:ext cx="321879" cy="307777"/>
          </a:xfrm>
          <a:prstGeom prst="rect">
            <a:avLst/>
          </a:prstGeom>
          <a:noFill/>
        </p:spPr>
        <p:txBody>
          <a:bodyPr wrap="square" rtlCol="0">
            <a:spAutoFit/>
          </a:bodyPr>
          <a:lstStyle/>
          <a:p>
            <a:r>
              <a:rPr lang="en-US" sz="1400" b="1" dirty="0"/>
              <a:t>4</a:t>
            </a:r>
          </a:p>
        </p:txBody>
      </p:sp>
    </p:spTree>
    <p:extLst>
      <p:ext uri="{BB962C8B-B14F-4D97-AF65-F5344CB8AC3E}">
        <p14:creationId xmlns:p14="http://schemas.microsoft.com/office/powerpoint/2010/main" val="293435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ABF7C864-DB53-4C44-BD8A-467C45F55C2E}"/>
              </a:ext>
            </a:extLst>
          </p:cNvPr>
          <p:cNvGrpSpPr/>
          <p:nvPr/>
        </p:nvGrpSpPr>
        <p:grpSpPr>
          <a:xfrm>
            <a:off x="9275316" y="-8978"/>
            <a:ext cx="2924175" cy="2762250"/>
            <a:chOff x="9275316" y="-8978"/>
            <a:chExt cx="2924175" cy="2762250"/>
          </a:xfrm>
        </p:grpSpPr>
        <p:pic>
          <p:nvPicPr>
            <p:cNvPr id="34" name="Picture 33">
              <a:extLst>
                <a:ext uri="{FF2B5EF4-FFF2-40B4-BE49-F238E27FC236}">
                  <a16:creationId xmlns:a16="http://schemas.microsoft.com/office/drawing/2014/main" id="{04934EC9-3425-431E-8C3B-D011F48CDECE}"/>
                </a:ext>
              </a:extLst>
            </p:cNvPr>
            <p:cNvPicPr>
              <a:picLocks noChangeAspect="1"/>
            </p:cNvPicPr>
            <p:nvPr/>
          </p:nvPicPr>
          <p:blipFill>
            <a:blip r:embed="rId3"/>
            <a:stretch>
              <a:fillRect/>
            </a:stretch>
          </p:blipFill>
          <p:spPr>
            <a:xfrm>
              <a:off x="9275316" y="-8978"/>
              <a:ext cx="2924175" cy="2762250"/>
            </a:xfrm>
            <a:prstGeom prst="rect">
              <a:avLst/>
            </a:prstGeom>
          </p:spPr>
        </p:pic>
        <p:sp>
          <p:nvSpPr>
            <p:cNvPr id="35" name="TextBox 34">
              <a:extLst>
                <a:ext uri="{FF2B5EF4-FFF2-40B4-BE49-F238E27FC236}">
                  <a16:creationId xmlns:a16="http://schemas.microsoft.com/office/drawing/2014/main" id="{FB8E5529-1AAD-4AA4-ACAF-4A6180AFA544}"/>
                </a:ext>
              </a:extLst>
            </p:cNvPr>
            <p:cNvSpPr txBox="1"/>
            <p:nvPr/>
          </p:nvSpPr>
          <p:spPr>
            <a:xfrm>
              <a:off x="10746464" y="-8978"/>
              <a:ext cx="1288444" cy="523220"/>
            </a:xfrm>
            <a:prstGeom prst="rect">
              <a:avLst/>
            </a:prstGeom>
            <a:noFill/>
          </p:spPr>
          <p:txBody>
            <a:bodyPr wrap="square" rtlCol="0">
              <a:spAutoFit/>
            </a:bodyPr>
            <a:lstStyle/>
            <a:p>
              <a:pPr algn="r"/>
              <a:r>
                <a:rPr lang="en-US" sz="1400" b="1" dirty="0"/>
                <a:t>Addictions &amp; the Brain</a:t>
              </a:r>
            </a:p>
          </p:txBody>
        </p:sp>
      </p:grpSp>
      <p:sp>
        <p:nvSpPr>
          <p:cNvPr id="2" name="Title 1">
            <a:extLst>
              <a:ext uri="{FF2B5EF4-FFF2-40B4-BE49-F238E27FC236}">
                <a16:creationId xmlns:a16="http://schemas.microsoft.com/office/drawing/2014/main" id="{6712C767-5F9A-4DD3-8A52-98130218FEE5}"/>
              </a:ext>
            </a:extLst>
          </p:cNvPr>
          <p:cNvSpPr>
            <a:spLocks noGrp="1"/>
          </p:cNvSpPr>
          <p:nvPr>
            <p:ph type="title"/>
          </p:nvPr>
        </p:nvSpPr>
        <p:spPr>
          <a:xfrm>
            <a:off x="838200" y="155575"/>
            <a:ext cx="10515600" cy="1325563"/>
          </a:xfrm>
        </p:spPr>
        <p:txBody>
          <a:bodyPr/>
          <a:lstStyle/>
          <a:p>
            <a:r>
              <a:rPr lang="en-US" b="1" dirty="0"/>
              <a:t>The Reward Network &amp; Forming Habits</a:t>
            </a:r>
          </a:p>
        </p:txBody>
      </p:sp>
      <p:sp>
        <p:nvSpPr>
          <p:cNvPr id="3" name="Content Placeholder 2">
            <a:extLst>
              <a:ext uri="{FF2B5EF4-FFF2-40B4-BE49-F238E27FC236}">
                <a16:creationId xmlns:a16="http://schemas.microsoft.com/office/drawing/2014/main" id="{D57FA769-9F27-48BA-A968-8E7F754D2525}"/>
              </a:ext>
            </a:extLst>
          </p:cNvPr>
          <p:cNvSpPr>
            <a:spLocks noGrp="1"/>
          </p:cNvSpPr>
          <p:nvPr>
            <p:ph idx="1"/>
          </p:nvPr>
        </p:nvSpPr>
        <p:spPr>
          <a:xfrm>
            <a:off x="521106" y="2589105"/>
            <a:ext cx="5056101" cy="4113319"/>
          </a:xfrm>
        </p:spPr>
        <p:txBody>
          <a:bodyPr>
            <a:normAutofit/>
          </a:bodyPr>
          <a:lstStyle/>
          <a:p>
            <a:pPr marL="0" indent="0" algn="ctr">
              <a:buNone/>
            </a:pPr>
            <a:r>
              <a:rPr lang="en-US" b="1" u="sng" dirty="0"/>
              <a:t>Habit Hub </a:t>
            </a:r>
            <a:r>
              <a:rPr lang="en-US" sz="2200" b="1" u="sng" dirty="0"/>
              <a:t>(Dorsal Striatum)</a:t>
            </a:r>
            <a:r>
              <a:rPr lang="en-US" b="1" u="sng" dirty="0"/>
              <a:t>: </a:t>
            </a:r>
          </a:p>
          <a:p>
            <a:pPr marL="0" indent="0" algn="ctr">
              <a:buNone/>
            </a:pPr>
            <a:endParaRPr lang="en-US" sz="1200" b="1" u="sng" dirty="0"/>
          </a:p>
          <a:p>
            <a:r>
              <a:rPr lang="en-US" sz="2200" dirty="0"/>
              <a:t>This is like cruise control in a car.</a:t>
            </a:r>
          </a:p>
          <a:p>
            <a:r>
              <a:rPr lang="en-US" sz="2200" dirty="0"/>
              <a:t>When we experience repeated rewards, we develop habits to repeat them. This is how we continue in activities we like. </a:t>
            </a:r>
          </a:p>
          <a:p>
            <a:r>
              <a:rPr lang="en-US" sz="2200" dirty="0"/>
              <a:t>For healthy habits, regular use helps increase knowledge and experience. </a:t>
            </a:r>
          </a:p>
          <a:p>
            <a:r>
              <a:rPr lang="en-US" sz="2200" dirty="0"/>
              <a:t>For some things like alcohol or gambling, losing control can lead to addiction. </a:t>
            </a:r>
          </a:p>
        </p:txBody>
      </p:sp>
      <p:pic>
        <p:nvPicPr>
          <p:cNvPr id="6" name="Picture 5">
            <a:extLst>
              <a:ext uri="{FF2B5EF4-FFF2-40B4-BE49-F238E27FC236}">
                <a16:creationId xmlns:a16="http://schemas.microsoft.com/office/drawing/2014/main" id="{244CACDA-011B-4DAA-B5D4-AB3873467ADC}"/>
              </a:ext>
            </a:extLst>
          </p:cNvPr>
          <p:cNvPicPr>
            <a:picLocks noChangeAspect="1"/>
          </p:cNvPicPr>
          <p:nvPr/>
        </p:nvPicPr>
        <p:blipFill>
          <a:blip r:embed="rId4"/>
          <a:stretch>
            <a:fillRect/>
          </a:stretch>
        </p:blipFill>
        <p:spPr>
          <a:xfrm>
            <a:off x="6415428" y="1526525"/>
            <a:ext cx="838407" cy="838407"/>
          </a:xfrm>
          <a:prstGeom prst="rect">
            <a:avLst/>
          </a:prstGeom>
        </p:spPr>
      </p:pic>
      <p:grpSp>
        <p:nvGrpSpPr>
          <p:cNvPr id="4" name="Group 3">
            <a:extLst>
              <a:ext uri="{FF2B5EF4-FFF2-40B4-BE49-F238E27FC236}">
                <a16:creationId xmlns:a16="http://schemas.microsoft.com/office/drawing/2014/main" id="{309F45CE-33F8-4D83-B940-9773D75CEAFF}"/>
              </a:ext>
            </a:extLst>
          </p:cNvPr>
          <p:cNvGrpSpPr/>
          <p:nvPr/>
        </p:nvGrpSpPr>
        <p:grpSpPr>
          <a:xfrm>
            <a:off x="6580976" y="4977499"/>
            <a:ext cx="1136560" cy="1212990"/>
            <a:chOff x="6434672" y="4145394"/>
            <a:chExt cx="2041180" cy="2159099"/>
          </a:xfrm>
        </p:grpSpPr>
        <p:pic>
          <p:nvPicPr>
            <p:cNvPr id="7" name="Picture 6">
              <a:extLst>
                <a:ext uri="{FF2B5EF4-FFF2-40B4-BE49-F238E27FC236}">
                  <a16:creationId xmlns:a16="http://schemas.microsoft.com/office/drawing/2014/main" id="{D77F5AE1-3DBE-49C0-B2E9-BB3334B13D51}"/>
                </a:ext>
              </a:extLst>
            </p:cNvPr>
            <p:cNvPicPr>
              <a:picLocks noChangeAspect="1"/>
            </p:cNvPicPr>
            <p:nvPr/>
          </p:nvPicPr>
          <p:blipFill>
            <a:blip r:embed="rId5"/>
            <a:stretch>
              <a:fillRect/>
            </a:stretch>
          </p:blipFill>
          <p:spPr>
            <a:xfrm>
              <a:off x="7113777" y="4923368"/>
              <a:ext cx="1362075" cy="1381125"/>
            </a:xfrm>
            <a:prstGeom prst="rect">
              <a:avLst/>
            </a:prstGeom>
          </p:spPr>
        </p:pic>
        <p:pic>
          <p:nvPicPr>
            <p:cNvPr id="9" name="Picture 8">
              <a:extLst>
                <a:ext uri="{FF2B5EF4-FFF2-40B4-BE49-F238E27FC236}">
                  <a16:creationId xmlns:a16="http://schemas.microsoft.com/office/drawing/2014/main" id="{4FDF81F7-6824-4BBF-93FD-6B98E3BCA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4672" y="4145394"/>
              <a:ext cx="846221" cy="1692439"/>
            </a:xfrm>
            <a:prstGeom prst="rect">
              <a:avLst/>
            </a:prstGeom>
          </p:spPr>
        </p:pic>
      </p:grpSp>
      <p:grpSp>
        <p:nvGrpSpPr>
          <p:cNvPr id="10" name="Group 9">
            <a:extLst>
              <a:ext uri="{FF2B5EF4-FFF2-40B4-BE49-F238E27FC236}">
                <a16:creationId xmlns:a16="http://schemas.microsoft.com/office/drawing/2014/main" id="{4FB671D3-7F38-4E4A-8A18-DAA032606C75}"/>
              </a:ext>
            </a:extLst>
          </p:cNvPr>
          <p:cNvGrpSpPr/>
          <p:nvPr/>
        </p:nvGrpSpPr>
        <p:grpSpPr>
          <a:xfrm>
            <a:off x="7814627" y="4979640"/>
            <a:ext cx="1136560" cy="1212990"/>
            <a:chOff x="6434672" y="4145394"/>
            <a:chExt cx="2041180" cy="2159099"/>
          </a:xfrm>
        </p:grpSpPr>
        <p:pic>
          <p:nvPicPr>
            <p:cNvPr id="11" name="Picture 10">
              <a:extLst>
                <a:ext uri="{FF2B5EF4-FFF2-40B4-BE49-F238E27FC236}">
                  <a16:creationId xmlns:a16="http://schemas.microsoft.com/office/drawing/2014/main" id="{5138DDCF-92C1-46AF-8BD4-3874FAFFAE9D}"/>
                </a:ext>
              </a:extLst>
            </p:cNvPr>
            <p:cNvPicPr>
              <a:picLocks noChangeAspect="1"/>
            </p:cNvPicPr>
            <p:nvPr/>
          </p:nvPicPr>
          <p:blipFill>
            <a:blip r:embed="rId5"/>
            <a:stretch>
              <a:fillRect/>
            </a:stretch>
          </p:blipFill>
          <p:spPr>
            <a:xfrm>
              <a:off x="7113777" y="4923368"/>
              <a:ext cx="1362075" cy="1381125"/>
            </a:xfrm>
            <a:prstGeom prst="rect">
              <a:avLst/>
            </a:prstGeom>
          </p:spPr>
        </p:pic>
        <p:pic>
          <p:nvPicPr>
            <p:cNvPr id="12" name="Picture 11">
              <a:extLst>
                <a:ext uri="{FF2B5EF4-FFF2-40B4-BE49-F238E27FC236}">
                  <a16:creationId xmlns:a16="http://schemas.microsoft.com/office/drawing/2014/main" id="{CB6FD11F-A905-4A13-BB76-D92B1957BE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4672" y="4145394"/>
              <a:ext cx="846221" cy="1692439"/>
            </a:xfrm>
            <a:prstGeom prst="rect">
              <a:avLst/>
            </a:prstGeom>
          </p:spPr>
        </p:pic>
      </p:grpSp>
      <p:grpSp>
        <p:nvGrpSpPr>
          <p:cNvPr id="13" name="Group 12">
            <a:extLst>
              <a:ext uri="{FF2B5EF4-FFF2-40B4-BE49-F238E27FC236}">
                <a16:creationId xmlns:a16="http://schemas.microsoft.com/office/drawing/2014/main" id="{AECA104A-6F17-4868-92F8-D1E9BC2E3315}"/>
              </a:ext>
            </a:extLst>
          </p:cNvPr>
          <p:cNvGrpSpPr/>
          <p:nvPr/>
        </p:nvGrpSpPr>
        <p:grpSpPr>
          <a:xfrm>
            <a:off x="9048278" y="4977499"/>
            <a:ext cx="1136560" cy="1212990"/>
            <a:chOff x="6434672" y="4145394"/>
            <a:chExt cx="2041180" cy="2159099"/>
          </a:xfrm>
        </p:grpSpPr>
        <p:pic>
          <p:nvPicPr>
            <p:cNvPr id="14" name="Picture 13">
              <a:extLst>
                <a:ext uri="{FF2B5EF4-FFF2-40B4-BE49-F238E27FC236}">
                  <a16:creationId xmlns:a16="http://schemas.microsoft.com/office/drawing/2014/main" id="{EDFE3A80-F586-40FF-8A65-B09C83177EE7}"/>
                </a:ext>
              </a:extLst>
            </p:cNvPr>
            <p:cNvPicPr>
              <a:picLocks noChangeAspect="1"/>
            </p:cNvPicPr>
            <p:nvPr/>
          </p:nvPicPr>
          <p:blipFill>
            <a:blip r:embed="rId5"/>
            <a:stretch>
              <a:fillRect/>
            </a:stretch>
          </p:blipFill>
          <p:spPr>
            <a:xfrm>
              <a:off x="7113777" y="4923368"/>
              <a:ext cx="1362075" cy="1381125"/>
            </a:xfrm>
            <a:prstGeom prst="rect">
              <a:avLst/>
            </a:prstGeom>
          </p:spPr>
        </p:pic>
        <p:pic>
          <p:nvPicPr>
            <p:cNvPr id="15" name="Picture 14">
              <a:extLst>
                <a:ext uri="{FF2B5EF4-FFF2-40B4-BE49-F238E27FC236}">
                  <a16:creationId xmlns:a16="http://schemas.microsoft.com/office/drawing/2014/main" id="{88E8647A-FB11-4E44-9A2B-C95C942C11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4672" y="4145394"/>
              <a:ext cx="846221" cy="1692439"/>
            </a:xfrm>
            <a:prstGeom prst="rect">
              <a:avLst/>
            </a:prstGeom>
          </p:spPr>
        </p:pic>
      </p:grpSp>
      <p:grpSp>
        <p:nvGrpSpPr>
          <p:cNvPr id="16" name="Group 15">
            <a:extLst>
              <a:ext uri="{FF2B5EF4-FFF2-40B4-BE49-F238E27FC236}">
                <a16:creationId xmlns:a16="http://schemas.microsoft.com/office/drawing/2014/main" id="{20BADB53-335F-402A-9837-63EE289D687D}"/>
              </a:ext>
            </a:extLst>
          </p:cNvPr>
          <p:cNvGrpSpPr/>
          <p:nvPr/>
        </p:nvGrpSpPr>
        <p:grpSpPr>
          <a:xfrm>
            <a:off x="10281929" y="4977499"/>
            <a:ext cx="1136560" cy="1212990"/>
            <a:chOff x="6434672" y="4145394"/>
            <a:chExt cx="2041180" cy="2159099"/>
          </a:xfrm>
        </p:grpSpPr>
        <p:pic>
          <p:nvPicPr>
            <p:cNvPr id="17" name="Picture 16">
              <a:extLst>
                <a:ext uri="{FF2B5EF4-FFF2-40B4-BE49-F238E27FC236}">
                  <a16:creationId xmlns:a16="http://schemas.microsoft.com/office/drawing/2014/main" id="{A7D4181D-846A-4E1D-9BF3-C80B4B35EB65}"/>
                </a:ext>
              </a:extLst>
            </p:cNvPr>
            <p:cNvPicPr>
              <a:picLocks noChangeAspect="1"/>
            </p:cNvPicPr>
            <p:nvPr/>
          </p:nvPicPr>
          <p:blipFill>
            <a:blip r:embed="rId5"/>
            <a:stretch>
              <a:fillRect/>
            </a:stretch>
          </p:blipFill>
          <p:spPr>
            <a:xfrm>
              <a:off x="7113777" y="4923368"/>
              <a:ext cx="1362075" cy="1381125"/>
            </a:xfrm>
            <a:prstGeom prst="rect">
              <a:avLst/>
            </a:prstGeom>
          </p:spPr>
        </p:pic>
        <p:pic>
          <p:nvPicPr>
            <p:cNvPr id="18" name="Picture 17">
              <a:extLst>
                <a:ext uri="{FF2B5EF4-FFF2-40B4-BE49-F238E27FC236}">
                  <a16:creationId xmlns:a16="http://schemas.microsoft.com/office/drawing/2014/main" id="{15339F24-C27B-49DD-93E4-4596F99B7B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4672" y="4145394"/>
              <a:ext cx="846221" cy="1692439"/>
            </a:xfrm>
            <a:prstGeom prst="rect">
              <a:avLst/>
            </a:prstGeom>
          </p:spPr>
        </p:pic>
      </p:grpSp>
      <p:sp>
        <p:nvSpPr>
          <p:cNvPr id="22" name="Rectangle 21">
            <a:extLst>
              <a:ext uri="{FF2B5EF4-FFF2-40B4-BE49-F238E27FC236}">
                <a16:creationId xmlns:a16="http://schemas.microsoft.com/office/drawing/2014/main" id="{B28F7985-19AA-48FA-A3B2-778927148B56}"/>
              </a:ext>
            </a:extLst>
          </p:cNvPr>
          <p:cNvSpPr/>
          <p:nvPr/>
        </p:nvSpPr>
        <p:spPr>
          <a:xfrm>
            <a:off x="7668990" y="2459956"/>
            <a:ext cx="2564393" cy="437069"/>
          </a:xfrm>
          <a:prstGeom prst="rect">
            <a:avLst/>
          </a:prstGeom>
          <a:solidFill>
            <a:schemeClr val="bg2">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Join a team, practice</a:t>
            </a:r>
          </a:p>
        </p:txBody>
      </p:sp>
      <p:sp>
        <p:nvSpPr>
          <p:cNvPr id="23" name="Rectangle 22">
            <a:extLst>
              <a:ext uri="{FF2B5EF4-FFF2-40B4-BE49-F238E27FC236}">
                <a16:creationId xmlns:a16="http://schemas.microsoft.com/office/drawing/2014/main" id="{6597C393-FEE6-4D4A-B383-F83789383333}"/>
              </a:ext>
            </a:extLst>
          </p:cNvPr>
          <p:cNvSpPr/>
          <p:nvPr/>
        </p:nvSpPr>
        <p:spPr>
          <a:xfrm>
            <a:off x="7433395" y="6288352"/>
            <a:ext cx="3035582" cy="437069"/>
          </a:xfrm>
          <a:prstGeom prst="rect">
            <a:avLst/>
          </a:prstGeom>
          <a:solidFill>
            <a:schemeClr val="bg2">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Continue eating foods you like</a:t>
            </a:r>
          </a:p>
        </p:txBody>
      </p:sp>
      <p:pic>
        <p:nvPicPr>
          <p:cNvPr id="24" name="Picture 23">
            <a:extLst>
              <a:ext uri="{FF2B5EF4-FFF2-40B4-BE49-F238E27FC236}">
                <a16:creationId xmlns:a16="http://schemas.microsoft.com/office/drawing/2014/main" id="{9E13BADF-D282-4A7F-9AB3-3E1C846B8015}"/>
              </a:ext>
            </a:extLst>
          </p:cNvPr>
          <p:cNvPicPr>
            <a:picLocks noChangeAspect="1"/>
          </p:cNvPicPr>
          <p:nvPr/>
        </p:nvPicPr>
        <p:blipFill>
          <a:blip r:embed="rId4"/>
          <a:stretch>
            <a:fillRect/>
          </a:stretch>
        </p:blipFill>
        <p:spPr>
          <a:xfrm>
            <a:off x="7779136" y="1526526"/>
            <a:ext cx="838407" cy="838407"/>
          </a:xfrm>
          <a:prstGeom prst="rect">
            <a:avLst/>
          </a:prstGeom>
        </p:spPr>
      </p:pic>
      <p:pic>
        <p:nvPicPr>
          <p:cNvPr id="25" name="Picture 24">
            <a:extLst>
              <a:ext uri="{FF2B5EF4-FFF2-40B4-BE49-F238E27FC236}">
                <a16:creationId xmlns:a16="http://schemas.microsoft.com/office/drawing/2014/main" id="{1B01CEED-5C4B-4A1D-B74F-7A1A808CE08D}"/>
              </a:ext>
            </a:extLst>
          </p:cNvPr>
          <p:cNvPicPr>
            <a:picLocks noChangeAspect="1"/>
          </p:cNvPicPr>
          <p:nvPr/>
        </p:nvPicPr>
        <p:blipFill>
          <a:blip r:embed="rId4"/>
          <a:stretch>
            <a:fillRect/>
          </a:stretch>
        </p:blipFill>
        <p:spPr>
          <a:xfrm>
            <a:off x="9142844" y="1526527"/>
            <a:ext cx="838407" cy="838407"/>
          </a:xfrm>
          <a:prstGeom prst="rect">
            <a:avLst/>
          </a:prstGeom>
        </p:spPr>
      </p:pic>
      <p:pic>
        <p:nvPicPr>
          <p:cNvPr id="26" name="Picture 25">
            <a:extLst>
              <a:ext uri="{FF2B5EF4-FFF2-40B4-BE49-F238E27FC236}">
                <a16:creationId xmlns:a16="http://schemas.microsoft.com/office/drawing/2014/main" id="{AC8FF43A-2306-418D-AA83-B842A9F1E21B}"/>
              </a:ext>
            </a:extLst>
          </p:cNvPr>
          <p:cNvPicPr>
            <a:picLocks noChangeAspect="1"/>
          </p:cNvPicPr>
          <p:nvPr/>
        </p:nvPicPr>
        <p:blipFill>
          <a:blip r:embed="rId4"/>
          <a:stretch>
            <a:fillRect/>
          </a:stretch>
        </p:blipFill>
        <p:spPr>
          <a:xfrm>
            <a:off x="10506552" y="1526527"/>
            <a:ext cx="838407" cy="838407"/>
          </a:xfrm>
          <a:prstGeom prst="rect">
            <a:avLst/>
          </a:prstGeom>
        </p:spPr>
      </p:pic>
      <p:pic>
        <p:nvPicPr>
          <p:cNvPr id="27" name="Picture 26">
            <a:extLst>
              <a:ext uri="{FF2B5EF4-FFF2-40B4-BE49-F238E27FC236}">
                <a16:creationId xmlns:a16="http://schemas.microsoft.com/office/drawing/2014/main" id="{418AA023-759B-4E09-9FC3-B0605E68B1C3}"/>
              </a:ext>
            </a:extLst>
          </p:cNvPr>
          <p:cNvPicPr>
            <a:picLocks noChangeAspect="1"/>
          </p:cNvPicPr>
          <p:nvPr/>
        </p:nvPicPr>
        <p:blipFill>
          <a:blip r:embed="rId7"/>
          <a:stretch>
            <a:fillRect/>
          </a:stretch>
        </p:blipFill>
        <p:spPr>
          <a:xfrm>
            <a:off x="6466799" y="3299368"/>
            <a:ext cx="773423" cy="775922"/>
          </a:xfrm>
          <a:prstGeom prst="rect">
            <a:avLst/>
          </a:prstGeom>
        </p:spPr>
      </p:pic>
      <p:pic>
        <p:nvPicPr>
          <p:cNvPr id="28" name="Picture 27">
            <a:extLst>
              <a:ext uri="{FF2B5EF4-FFF2-40B4-BE49-F238E27FC236}">
                <a16:creationId xmlns:a16="http://schemas.microsoft.com/office/drawing/2014/main" id="{A2576209-9E97-40F5-89FA-51895B7F86ED}"/>
              </a:ext>
            </a:extLst>
          </p:cNvPr>
          <p:cNvPicPr>
            <a:picLocks noChangeAspect="1"/>
          </p:cNvPicPr>
          <p:nvPr/>
        </p:nvPicPr>
        <p:blipFill>
          <a:blip r:embed="rId7"/>
          <a:stretch>
            <a:fillRect/>
          </a:stretch>
        </p:blipFill>
        <p:spPr>
          <a:xfrm>
            <a:off x="7830507" y="3305181"/>
            <a:ext cx="773423" cy="775922"/>
          </a:xfrm>
          <a:prstGeom prst="rect">
            <a:avLst/>
          </a:prstGeom>
        </p:spPr>
      </p:pic>
      <p:pic>
        <p:nvPicPr>
          <p:cNvPr id="29" name="Picture 28">
            <a:extLst>
              <a:ext uri="{FF2B5EF4-FFF2-40B4-BE49-F238E27FC236}">
                <a16:creationId xmlns:a16="http://schemas.microsoft.com/office/drawing/2014/main" id="{2FD50161-A925-42CD-BA22-DCD8B7027956}"/>
              </a:ext>
            </a:extLst>
          </p:cNvPr>
          <p:cNvPicPr>
            <a:picLocks noChangeAspect="1"/>
          </p:cNvPicPr>
          <p:nvPr/>
        </p:nvPicPr>
        <p:blipFill>
          <a:blip r:embed="rId7"/>
          <a:stretch>
            <a:fillRect/>
          </a:stretch>
        </p:blipFill>
        <p:spPr>
          <a:xfrm>
            <a:off x="9194215" y="3300615"/>
            <a:ext cx="773423" cy="775922"/>
          </a:xfrm>
          <a:prstGeom prst="rect">
            <a:avLst/>
          </a:prstGeom>
        </p:spPr>
      </p:pic>
      <p:pic>
        <p:nvPicPr>
          <p:cNvPr id="30" name="Picture 29">
            <a:extLst>
              <a:ext uri="{FF2B5EF4-FFF2-40B4-BE49-F238E27FC236}">
                <a16:creationId xmlns:a16="http://schemas.microsoft.com/office/drawing/2014/main" id="{5AACFEE6-52FE-489C-8EFF-802C08F1E038}"/>
              </a:ext>
            </a:extLst>
          </p:cNvPr>
          <p:cNvPicPr>
            <a:picLocks noChangeAspect="1"/>
          </p:cNvPicPr>
          <p:nvPr/>
        </p:nvPicPr>
        <p:blipFill>
          <a:blip r:embed="rId7"/>
          <a:stretch>
            <a:fillRect/>
          </a:stretch>
        </p:blipFill>
        <p:spPr>
          <a:xfrm>
            <a:off x="10557923" y="3322857"/>
            <a:ext cx="773423" cy="775922"/>
          </a:xfrm>
          <a:prstGeom prst="rect">
            <a:avLst/>
          </a:prstGeom>
        </p:spPr>
      </p:pic>
      <p:sp>
        <p:nvSpPr>
          <p:cNvPr id="31" name="Rectangle 30">
            <a:extLst>
              <a:ext uri="{FF2B5EF4-FFF2-40B4-BE49-F238E27FC236}">
                <a16:creationId xmlns:a16="http://schemas.microsoft.com/office/drawing/2014/main" id="{8B4290AD-0D00-4E2F-BD34-230962E1C02B}"/>
              </a:ext>
            </a:extLst>
          </p:cNvPr>
          <p:cNvSpPr/>
          <p:nvPr/>
        </p:nvSpPr>
        <p:spPr>
          <a:xfrm>
            <a:off x="7668990" y="4190162"/>
            <a:ext cx="2564393" cy="437069"/>
          </a:xfrm>
          <a:prstGeom prst="rect">
            <a:avLst/>
          </a:prstGeom>
          <a:solidFill>
            <a:schemeClr val="bg2">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Playing a video game</a:t>
            </a:r>
          </a:p>
        </p:txBody>
      </p:sp>
      <p:pic>
        <p:nvPicPr>
          <p:cNvPr id="37" name="Picture 36">
            <a:extLst>
              <a:ext uri="{FF2B5EF4-FFF2-40B4-BE49-F238E27FC236}">
                <a16:creationId xmlns:a16="http://schemas.microsoft.com/office/drawing/2014/main" id="{B04E42EC-2A08-4CA1-8F95-55AD0BAA3168}"/>
              </a:ext>
            </a:extLst>
          </p:cNvPr>
          <p:cNvPicPr>
            <a:picLocks noChangeAspect="1"/>
          </p:cNvPicPr>
          <p:nvPr/>
        </p:nvPicPr>
        <p:blipFill>
          <a:blip r:embed="rId8"/>
          <a:stretch>
            <a:fillRect/>
          </a:stretch>
        </p:blipFill>
        <p:spPr>
          <a:xfrm>
            <a:off x="1999932" y="1701599"/>
            <a:ext cx="2281225" cy="811343"/>
          </a:xfrm>
          <a:prstGeom prst="rect">
            <a:avLst/>
          </a:prstGeom>
        </p:spPr>
      </p:pic>
      <p:sp>
        <p:nvSpPr>
          <p:cNvPr id="32" name="TextBox 31">
            <a:extLst>
              <a:ext uri="{FF2B5EF4-FFF2-40B4-BE49-F238E27FC236}">
                <a16:creationId xmlns:a16="http://schemas.microsoft.com/office/drawing/2014/main" id="{C524BA1E-B269-42F6-9802-F6FFDCC3486B}"/>
              </a:ext>
            </a:extLst>
          </p:cNvPr>
          <p:cNvSpPr txBox="1"/>
          <p:nvPr/>
        </p:nvSpPr>
        <p:spPr>
          <a:xfrm>
            <a:off x="11760391" y="1245133"/>
            <a:ext cx="321879" cy="307777"/>
          </a:xfrm>
          <a:prstGeom prst="rect">
            <a:avLst/>
          </a:prstGeom>
          <a:noFill/>
        </p:spPr>
        <p:txBody>
          <a:bodyPr wrap="square" rtlCol="0">
            <a:spAutoFit/>
          </a:bodyPr>
          <a:lstStyle/>
          <a:p>
            <a:r>
              <a:rPr lang="en-US" sz="1400" b="1" dirty="0"/>
              <a:t>5</a:t>
            </a:r>
          </a:p>
        </p:txBody>
      </p:sp>
    </p:spTree>
    <p:extLst>
      <p:ext uri="{BB962C8B-B14F-4D97-AF65-F5344CB8AC3E}">
        <p14:creationId xmlns:p14="http://schemas.microsoft.com/office/powerpoint/2010/main" val="16536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par>
                                <p:cTn id="15" presetID="10"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10"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4" end="4"/>
                                            </p:txEl>
                                          </p:spTgt>
                                        </p:tgtEl>
                                        <p:attrNameLst>
                                          <p:attrName>style.visibility</p:attrName>
                                        </p:attrNameLst>
                                      </p:cBhvr>
                                      <p:to>
                                        <p:strVal val="visible"/>
                                      </p:to>
                                    </p:set>
                                    <p:animEffect transition="in" filter="fade">
                                      <p:cBhvr>
                                        <p:cTn id="60" dur="500"/>
                                        <p:tgtEl>
                                          <p:spTgt spid="3">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5" end="5"/>
                                            </p:txEl>
                                          </p:spTgt>
                                        </p:tgtEl>
                                        <p:attrNameLst>
                                          <p:attrName>style.visibility</p:attrName>
                                        </p:attrNameLst>
                                      </p:cBhvr>
                                      <p:to>
                                        <p:strVal val="visible"/>
                                      </p:to>
                                    </p:set>
                                    <p:animEffect transition="in" filter="fade">
                                      <p:cBhvr>
                                        <p:cTn id="6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5BF2081-D257-4730-9789-6CE1E632A452}"/>
              </a:ext>
            </a:extLst>
          </p:cNvPr>
          <p:cNvGrpSpPr/>
          <p:nvPr/>
        </p:nvGrpSpPr>
        <p:grpSpPr>
          <a:xfrm>
            <a:off x="9275316" y="-8978"/>
            <a:ext cx="2924175" cy="2762250"/>
            <a:chOff x="9275316" y="-8978"/>
            <a:chExt cx="2924175" cy="2762250"/>
          </a:xfrm>
        </p:grpSpPr>
        <p:pic>
          <p:nvPicPr>
            <p:cNvPr id="7" name="Picture 6">
              <a:extLst>
                <a:ext uri="{FF2B5EF4-FFF2-40B4-BE49-F238E27FC236}">
                  <a16:creationId xmlns:a16="http://schemas.microsoft.com/office/drawing/2014/main" id="{F8845CAB-C335-4FB8-913C-9FFBBA097D81}"/>
                </a:ext>
              </a:extLst>
            </p:cNvPr>
            <p:cNvPicPr>
              <a:picLocks noChangeAspect="1"/>
            </p:cNvPicPr>
            <p:nvPr/>
          </p:nvPicPr>
          <p:blipFill>
            <a:blip r:embed="rId3"/>
            <a:stretch>
              <a:fillRect/>
            </a:stretch>
          </p:blipFill>
          <p:spPr>
            <a:xfrm>
              <a:off x="9275316" y="-8978"/>
              <a:ext cx="2924175" cy="2762250"/>
            </a:xfrm>
            <a:prstGeom prst="rect">
              <a:avLst/>
            </a:prstGeom>
          </p:spPr>
        </p:pic>
        <p:sp>
          <p:nvSpPr>
            <p:cNvPr id="9" name="TextBox 8">
              <a:extLst>
                <a:ext uri="{FF2B5EF4-FFF2-40B4-BE49-F238E27FC236}">
                  <a16:creationId xmlns:a16="http://schemas.microsoft.com/office/drawing/2014/main" id="{EA3C8C7B-7B18-49D3-8A1E-995F497BC6A9}"/>
                </a:ext>
              </a:extLst>
            </p:cNvPr>
            <p:cNvSpPr txBox="1"/>
            <p:nvPr/>
          </p:nvSpPr>
          <p:spPr>
            <a:xfrm>
              <a:off x="10746464" y="-8978"/>
              <a:ext cx="1288444" cy="523220"/>
            </a:xfrm>
            <a:prstGeom prst="rect">
              <a:avLst/>
            </a:prstGeom>
            <a:noFill/>
          </p:spPr>
          <p:txBody>
            <a:bodyPr wrap="square" rtlCol="0">
              <a:spAutoFit/>
            </a:bodyPr>
            <a:lstStyle/>
            <a:p>
              <a:pPr algn="r"/>
              <a:r>
                <a:rPr lang="en-US" sz="1400" b="1" dirty="0"/>
                <a:t>Addictions &amp; the Brain</a:t>
              </a:r>
            </a:p>
          </p:txBody>
        </p:sp>
      </p:grpSp>
      <p:sp>
        <p:nvSpPr>
          <p:cNvPr id="2" name="Title 1">
            <a:extLst>
              <a:ext uri="{FF2B5EF4-FFF2-40B4-BE49-F238E27FC236}">
                <a16:creationId xmlns:a16="http://schemas.microsoft.com/office/drawing/2014/main" id="{6712C767-5F9A-4DD3-8A52-98130218FEE5}"/>
              </a:ext>
            </a:extLst>
          </p:cNvPr>
          <p:cNvSpPr>
            <a:spLocks noGrp="1"/>
          </p:cNvSpPr>
          <p:nvPr>
            <p:ph type="title"/>
          </p:nvPr>
        </p:nvSpPr>
        <p:spPr>
          <a:xfrm>
            <a:off x="838200" y="174625"/>
            <a:ext cx="10515600" cy="1325563"/>
          </a:xfrm>
        </p:spPr>
        <p:txBody>
          <a:bodyPr/>
          <a:lstStyle/>
          <a:p>
            <a:r>
              <a:rPr lang="en-US" b="1" dirty="0"/>
              <a:t>The Reward Network &amp; Forming Habits</a:t>
            </a:r>
          </a:p>
        </p:txBody>
      </p:sp>
      <p:sp>
        <p:nvSpPr>
          <p:cNvPr id="3" name="Content Placeholder 2">
            <a:extLst>
              <a:ext uri="{FF2B5EF4-FFF2-40B4-BE49-F238E27FC236}">
                <a16:creationId xmlns:a16="http://schemas.microsoft.com/office/drawing/2014/main" id="{D57FA769-9F27-48BA-A968-8E7F754D2525}"/>
              </a:ext>
            </a:extLst>
          </p:cNvPr>
          <p:cNvSpPr>
            <a:spLocks noGrp="1"/>
          </p:cNvSpPr>
          <p:nvPr>
            <p:ph idx="1"/>
          </p:nvPr>
        </p:nvSpPr>
        <p:spPr>
          <a:xfrm>
            <a:off x="543705" y="1552910"/>
            <a:ext cx="5801518" cy="4857751"/>
          </a:xfrm>
        </p:spPr>
        <p:txBody>
          <a:bodyPr>
            <a:normAutofit/>
          </a:bodyPr>
          <a:lstStyle/>
          <a:p>
            <a:pPr marL="0" indent="0" algn="ctr">
              <a:buNone/>
            </a:pPr>
            <a:r>
              <a:rPr lang="en-US" b="1" u="sng" dirty="0"/>
              <a:t>Top-Down Control Network:</a:t>
            </a:r>
          </a:p>
          <a:p>
            <a:pPr marL="0" indent="0" algn="ctr">
              <a:spcAft>
                <a:spcPts val="1200"/>
              </a:spcAft>
              <a:buNone/>
            </a:pPr>
            <a:r>
              <a:rPr lang="en-US" sz="2200" b="1" dirty="0"/>
              <a:t>Pre-frontal cortex</a:t>
            </a:r>
          </a:p>
          <a:p>
            <a:r>
              <a:rPr lang="en-US" sz="2400" dirty="0"/>
              <a:t>This is like the breaks in a car.</a:t>
            </a:r>
          </a:p>
          <a:p>
            <a:r>
              <a:rPr lang="en-US" sz="2400" dirty="0"/>
              <a:t>Processes information and allows us to make logical decisions. </a:t>
            </a:r>
          </a:p>
          <a:p>
            <a:r>
              <a:rPr lang="en-US" sz="2400" dirty="0"/>
              <a:t>Keeps us from overdoing activities or consuming too much. </a:t>
            </a:r>
          </a:p>
          <a:p>
            <a:r>
              <a:rPr lang="en-US" sz="2400" dirty="0"/>
              <a:t>This is developing until age 25.	</a:t>
            </a:r>
          </a:p>
          <a:p>
            <a:pPr lvl="1"/>
            <a:r>
              <a:rPr lang="en-US" sz="2000" dirty="0"/>
              <a:t>Your brain could become wired for addiction as it develops if you start some things too early. </a:t>
            </a:r>
          </a:p>
          <a:p>
            <a:pPr lvl="1"/>
            <a:r>
              <a:rPr lang="en-US" sz="2000" dirty="0"/>
              <a:t>This is why we have age limits for alcohol, tobacco, marijuana, and even gambling.</a:t>
            </a:r>
          </a:p>
        </p:txBody>
      </p:sp>
      <p:pic>
        <p:nvPicPr>
          <p:cNvPr id="5" name="Picture 4">
            <a:extLst>
              <a:ext uri="{FF2B5EF4-FFF2-40B4-BE49-F238E27FC236}">
                <a16:creationId xmlns:a16="http://schemas.microsoft.com/office/drawing/2014/main" id="{DB7B70EE-9566-4624-A7E2-37D8A9F51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7760" y="2245230"/>
            <a:ext cx="3048156" cy="3048156"/>
          </a:xfrm>
          <a:prstGeom prst="rect">
            <a:avLst/>
          </a:prstGeom>
        </p:spPr>
      </p:pic>
      <p:sp>
        <p:nvSpPr>
          <p:cNvPr id="8" name="TextBox 7">
            <a:extLst>
              <a:ext uri="{FF2B5EF4-FFF2-40B4-BE49-F238E27FC236}">
                <a16:creationId xmlns:a16="http://schemas.microsoft.com/office/drawing/2014/main" id="{7B1CF877-C484-41CF-B99C-F16DD670FC80}"/>
              </a:ext>
            </a:extLst>
          </p:cNvPr>
          <p:cNvSpPr txBox="1"/>
          <p:nvPr/>
        </p:nvSpPr>
        <p:spPr>
          <a:xfrm>
            <a:off x="11760391" y="1245133"/>
            <a:ext cx="321879" cy="307777"/>
          </a:xfrm>
          <a:prstGeom prst="rect">
            <a:avLst/>
          </a:prstGeom>
          <a:noFill/>
        </p:spPr>
        <p:txBody>
          <a:bodyPr wrap="square" rtlCol="0">
            <a:spAutoFit/>
          </a:bodyPr>
          <a:lstStyle/>
          <a:p>
            <a:r>
              <a:rPr lang="en-US" sz="1400" b="1" dirty="0"/>
              <a:t>6</a:t>
            </a:r>
          </a:p>
        </p:txBody>
      </p:sp>
    </p:spTree>
    <p:extLst>
      <p:ext uri="{BB962C8B-B14F-4D97-AF65-F5344CB8AC3E}">
        <p14:creationId xmlns:p14="http://schemas.microsoft.com/office/powerpoint/2010/main" val="40196067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pex">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57397500977941A75D4DE4FAA1C8CA" ma:contentTypeVersion="1" ma:contentTypeDescription="Create a new document." ma:contentTypeScope="" ma:versionID="dec60e1d569c51fd870006f83b672bfb">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174D676-DE8D-4414-87A9-3511B765A276}"/>
</file>

<file path=customXml/itemProps2.xml><?xml version="1.0" encoding="utf-8"?>
<ds:datastoreItem xmlns:ds="http://schemas.openxmlformats.org/officeDocument/2006/customXml" ds:itemID="{B511DB9F-942A-4365-A384-865EF845D692}"/>
</file>

<file path=customXml/itemProps3.xml><?xml version="1.0" encoding="utf-8"?>
<ds:datastoreItem xmlns:ds="http://schemas.openxmlformats.org/officeDocument/2006/customXml" ds:itemID="{CD5A0CBA-A023-4EF6-A732-AA4E151DFDF7}"/>
</file>

<file path=docProps/app.xml><?xml version="1.0" encoding="utf-8"?>
<Properties xmlns="http://schemas.openxmlformats.org/officeDocument/2006/extended-properties" xmlns:vt="http://schemas.openxmlformats.org/officeDocument/2006/docPropsVTypes">
  <TotalTime>92755</TotalTime>
  <Words>5136</Words>
  <Application>Microsoft Office PowerPoint</Application>
  <PresentationFormat>Widescreen</PresentationFormat>
  <Paragraphs>628</Paragraphs>
  <Slides>38</Slides>
  <Notes>36</Notes>
  <HiddenSlides>5</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38</vt:i4>
      </vt:variant>
    </vt:vector>
  </HeadingPairs>
  <TitlesOfParts>
    <vt:vector size="49" baseType="lpstr">
      <vt:lpstr>Arial</vt:lpstr>
      <vt:lpstr>Book Antiqua</vt:lpstr>
      <vt:lpstr>Calibri</vt:lpstr>
      <vt:lpstr>Calibri Light</vt:lpstr>
      <vt:lpstr>Lucida Sans</vt:lpstr>
      <vt:lpstr>Times New Roman</vt:lpstr>
      <vt:lpstr>Wingdings</vt:lpstr>
      <vt:lpstr>Wingdings 2</vt:lpstr>
      <vt:lpstr>Wingdings 3</vt:lpstr>
      <vt:lpstr>Office Theme</vt:lpstr>
      <vt:lpstr>Apex</vt:lpstr>
      <vt:lpstr>Making sense of Problem Gambling &amp; Behavioral Addictions</vt:lpstr>
      <vt:lpstr>Definitions: </vt:lpstr>
      <vt:lpstr>Addictions &amp; the Brain</vt:lpstr>
      <vt:lpstr>What is Addiction? </vt:lpstr>
      <vt:lpstr>How does addiction happen?</vt:lpstr>
      <vt:lpstr>The Reward Network &amp; Forming Habits</vt:lpstr>
      <vt:lpstr>The Reward Network &amp; Forming Habits</vt:lpstr>
      <vt:lpstr>The Reward Network &amp; Forming Habits</vt:lpstr>
      <vt:lpstr>The Reward Network &amp; Forming Habits</vt:lpstr>
      <vt:lpstr>Top-Down Control Network in Action Scenario example: Hungry</vt:lpstr>
      <vt:lpstr>What if the Top-Down Control Network isn’t working right?</vt:lpstr>
      <vt:lpstr>PowerPoint Presentation</vt:lpstr>
      <vt:lpstr>Stage 4: The Cycle of Addiction</vt:lpstr>
      <vt:lpstr>Gambling and the Brain</vt:lpstr>
      <vt:lpstr>Okay… So am I at risk for developing a problem?</vt:lpstr>
      <vt:lpstr>Risk Factors for Alcohol, Drugs, and Gambling Problems</vt:lpstr>
      <vt:lpstr>Risk Factors for Alcohol, Drugs, and Gambling Problems</vt:lpstr>
      <vt:lpstr>Gambling Facts</vt:lpstr>
      <vt:lpstr>History of Gambling in Oregon</vt:lpstr>
      <vt:lpstr>Gambling isn’t just about money</vt:lpstr>
      <vt:lpstr>Gambling is a risky activity.</vt:lpstr>
      <vt:lpstr>Gambling is a risky activity.</vt:lpstr>
      <vt:lpstr>How Gambling Odds Work</vt:lpstr>
      <vt:lpstr>The House Always Wins!</vt:lpstr>
      <vt:lpstr>Powerball Jackpot Simulation</vt:lpstr>
      <vt:lpstr>Winning the Powerball Jackpot Grand Prize </vt:lpstr>
      <vt:lpstr>PowerPoint Presentation</vt:lpstr>
      <vt:lpstr>PowerPoint Presentation</vt:lpstr>
      <vt:lpstr>Video gambling: one of the most addictive types of gambling.</vt:lpstr>
      <vt:lpstr>Industry tactics</vt:lpstr>
      <vt:lpstr>Discussion: What are some similarities between video gambling and video games (on a phone or console) to get people to use their products more?</vt:lpstr>
      <vt:lpstr>Appealing Casinos: Keeping People Gambling</vt:lpstr>
      <vt:lpstr>Appealing Advertisements: Tobacco, Alcohol, &amp; Gambling</vt:lpstr>
      <vt:lpstr>Getting Help</vt:lpstr>
      <vt:lpstr>How to Prevent Addictions and Misuse Disorders</vt:lpstr>
      <vt:lpstr>If someone in your life struggles with a disorder or addiction, remember the 7 C’s:</vt:lpstr>
      <vt:lpstr>Problem Gambling Help in Oregon</vt:lpstr>
      <vt:lpstr>Additional Help &amp; Support for Teens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Keuler</dc:creator>
  <cp:lastModifiedBy>Sara Taylor</cp:lastModifiedBy>
  <cp:revision>557</cp:revision>
  <dcterms:created xsi:type="dcterms:W3CDTF">2021-03-31T22:24:57Z</dcterms:created>
  <dcterms:modified xsi:type="dcterms:W3CDTF">2022-01-07T17:59:25Z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0x0101002557397500977941A75D4DE4FAA1C8CA</vt:lpwstr>
  </property>
</Properties>
</file>