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46"/>
  </p:handoutMasterIdLst>
  <p:sldIdLst>
    <p:sldId id="256" r:id="rId2"/>
    <p:sldId id="288" r:id="rId3"/>
    <p:sldId id="293" r:id="rId4"/>
    <p:sldId id="285" r:id="rId5"/>
    <p:sldId id="311" r:id="rId6"/>
    <p:sldId id="290" r:id="rId7"/>
    <p:sldId id="291" r:id="rId8"/>
    <p:sldId id="292" r:id="rId9"/>
    <p:sldId id="295" r:id="rId10"/>
    <p:sldId id="289" r:id="rId11"/>
    <p:sldId id="294" r:id="rId12"/>
    <p:sldId id="312" r:id="rId13"/>
    <p:sldId id="313" r:id="rId14"/>
    <p:sldId id="317" r:id="rId15"/>
    <p:sldId id="326" r:id="rId16"/>
    <p:sldId id="327" r:id="rId17"/>
    <p:sldId id="296" r:id="rId18"/>
    <p:sldId id="297" r:id="rId19"/>
    <p:sldId id="332" r:id="rId20"/>
    <p:sldId id="323" r:id="rId21"/>
    <p:sldId id="322" r:id="rId22"/>
    <p:sldId id="298" r:id="rId23"/>
    <p:sldId id="324" r:id="rId24"/>
    <p:sldId id="299" r:id="rId25"/>
    <p:sldId id="300" r:id="rId26"/>
    <p:sldId id="301" r:id="rId27"/>
    <p:sldId id="330" r:id="rId28"/>
    <p:sldId id="331" r:id="rId29"/>
    <p:sldId id="314" r:id="rId30"/>
    <p:sldId id="315" r:id="rId31"/>
    <p:sldId id="302" r:id="rId32"/>
    <p:sldId id="316" r:id="rId33"/>
    <p:sldId id="328" r:id="rId34"/>
    <p:sldId id="287" r:id="rId35"/>
    <p:sldId id="329" r:id="rId36"/>
    <p:sldId id="305" r:id="rId37"/>
    <p:sldId id="303" r:id="rId38"/>
    <p:sldId id="307" r:id="rId39"/>
    <p:sldId id="306" r:id="rId40"/>
    <p:sldId id="309" r:id="rId41"/>
    <p:sldId id="320" r:id="rId42"/>
    <p:sldId id="333" r:id="rId43"/>
    <p:sldId id="321" r:id="rId44"/>
    <p:sldId id="310" r:id="rId45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4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7AAD9-2475-49F2-BC72-9CD90781166A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772527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FFF73-1009-4BDA-B1C8-60D2869CC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7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F800AAEF-DDB2-4602-99F4-097E30B733F3}" type="datetimeFigureOut">
              <a:rPr lang="en-US" smtClean="0"/>
              <a:t>3/15/2016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26AFE72-390A-4044-9173-A152676C02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6324600" cy="76962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err="1" smtClean="0"/>
              <a:t>deschutes</a:t>
            </a:r>
            <a:r>
              <a:rPr lang="en-US" sz="2400" dirty="0" smtClean="0"/>
              <a:t> county road department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rgbClr val="B9C0A0"/>
                </a:solidFill>
              </a:rPr>
              <a:t>gravel road conversion pilot projects</a:t>
            </a:r>
            <a:br>
              <a:rPr lang="en-US" dirty="0" smtClean="0">
                <a:solidFill>
                  <a:srgbClr val="B9C0A0"/>
                </a:solidFill>
              </a:rPr>
            </a:br>
            <a:r>
              <a:rPr lang="en-US" dirty="0" smtClean="0">
                <a:solidFill>
                  <a:srgbClr val="B9C0A0"/>
                </a:solidFill>
              </a:rPr>
              <a:t/>
            </a:r>
            <a:br>
              <a:rPr lang="en-US" dirty="0" smtClean="0">
                <a:solidFill>
                  <a:srgbClr val="B9C0A0"/>
                </a:solidFill>
              </a:rPr>
            </a:br>
            <a:r>
              <a:rPr lang="en-US" sz="2800" dirty="0" smtClean="0">
                <a:solidFill>
                  <a:srgbClr val="B9C0A0"/>
                </a:solidFill>
              </a:rPr>
              <a:t>(</a:t>
            </a:r>
            <a:r>
              <a:rPr lang="en-US" sz="2800" dirty="0" err="1" smtClean="0">
                <a:solidFill>
                  <a:srgbClr val="B9C0A0"/>
                </a:solidFill>
              </a:rPr>
              <a:t>otta</a:t>
            </a:r>
            <a:r>
              <a:rPr lang="en-US" sz="2800" dirty="0">
                <a:solidFill>
                  <a:srgbClr val="B9C0A0"/>
                </a:solidFill>
              </a:rPr>
              <a:t> seal </a:t>
            </a:r>
            <a:r>
              <a:rPr lang="en-US" sz="2800" dirty="0" smtClean="0">
                <a:solidFill>
                  <a:srgbClr val="B9C0A0"/>
                </a:solidFill>
              </a:rPr>
              <a:t>and AC grindings)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March 15, 2016</a:t>
            </a:r>
            <a:br>
              <a:rPr lang="en-US" sz="1400" dirty="0" smtClean="0"/>
            </a:br>
            <a:r>
              <a:rPr lang="en-US" sz="1400" dirty="0" smtClean="0"/>
              <a:t>enhanced gravel road workshop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pic>
        <p:nvPicPr>
          <p:cNvPr id="5" name="Picture 2" descr="C:\Users\chrisdo\AppData\Local\Microsoft\Windows\Temporary Internet Files\Content.Outlook\VS74W69O\DC Logo_Tra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34491"/>
            <a:ext cx="1828800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68172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800" dirty="0" smtClean="0"/>
              <a:t>Find an improved </a:t>
            </a:r>
            <a:r>
              <a:rPr lang="en-US" sz="2800" u="sng" dirty="0" smtClean="0"/>
              <a:t>low-cost surface treatment </a:t>
            </a:r>
            <a:r>
              <a:rPr lang="en-US" sz="2800" dirty="0" smtClean="0"/>
              <a:t>with annual surface maintenance costs that are at or near that of a high maintenance gravel road ($5,000/$7,500/mi/yr.)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Target low-volume Local/Residential facilities.</a:t>
            </a:r>
          </a:p>
          <a:p>
            <a:r>
              <a:rPr lang="en-US" dirty="0" smtClean="0"/>
              <a:t>Evaluate/estimate long-term maintenance costs and strategies.</a:t>
            </a:r>
          </a:p>
          <a:p>
            <a:r>
              <a:rPr lang="en-US" dirty="0" smtClean="0"/>
              <a:t>Potentially develop/evaluate partnership opportunities with adjacent property owners (</a:t>
            </a:r>
            <a:r>
              <a:rPr lang="en-US" dirty="0" err="1" smtClean="0"/>
              <a:t>ie</a:t>
            </a:r>
            <a:r>
              <a:rPr lang="en-US" dirty="0" smtClean="0"/>
              <a:t>, a “maintenance LID”) to fund the upgrade.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3962401" cy="48006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45720" indent="0" algn="ctr">
              <a:buNone/>
            </a:pPr>
            <a:r>
              <a:rPr lang="en-US" sz="2800" u="sng" dirty="0" err="1" smtClean="0"/>
              <a:t>Otta</a:t>
            </a:r>
            <a:r>
              <a:rPr lang="en-US" sz="2800" u="sng" dirty="0" smtClean="0"/>
              <a:t> Seal</a:t>
            </a:r>
          </a:p>
          <a:p>
            <a:r>
              <a:rPr lang="en-US" dirty="0" smtClean="0"/>
              <a:t>Developed in Norway in 1960s.  Relatively new to USA.</a:t>
            </a:r>
          </a:p>
          <a:p>
            <a:r>
              <a:rPr lang="en-US" dirty="0" smtClean="0"/>
              <a:t>Aggregate (1”-minus) rolled into a layer of high-float liquid asphalt.</a:t>
            </a:r>
          </a:p>
          <a:p>
            <a:r>
              <a:rPr lang="en-US" dirty="0" smtClean="0"/>
              <a:t>Life Expectancy:  8-12 yrs.</a:t>
            </a:r>
          </a:p>
          <a:p>
            <a:r>
              <a:rPr lang="en-US" dirty="0" smtClean="0"/>
              <a:t>A poor-man’s oil mat.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 treatments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800600" y="1752600"/>
            <a:ext cx="3962401" cy="480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sz="2800" dirty="0" smtClean="0"/>
              <a:t>Paving with Asphalt </a:t>
            </a:r>
            <a:r>
              <a:rPr lang="en-US" sz="2800" u="sng" dirty="0" smtClean="0"/>
              <a:t>Grindings</a:t>
            </a:r>
          </a:p>
          <a:p>
            <a:r>
              <a:rPr lang="en-US" dirty="0" smtClean="0"/>
              <a:t>Asphalt grindings are milled from County roads prior to certain overlay projects.  </a:t>
            </a:r>
          </a:p>
          <a:p>
            <a:r>
              <a:rPr lang="en-US" dirty="0" smtClean="0"/>
              <a:t>Asphalt grindings are becoming more frequently used in a variety of maintenance applications.</a:t>
            </a:r>
          </a:p>
          <a:p>
            <a:pPr lvl="1"/>
            <a:r>
              <a:rPr lang="en-US" dirty="0" smtClean="0"/>
              <a:t>From “high-end gravel” replacement to reconstituted asphalt mix. </a:t>
            </a:r>
          </a:p>
          <a:p>
            <a:r>
              <a:rPr lang="en-US" dirty="0" smtClean="0"/>
              <a:t>Life Expectancy:  Varies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4648201" cy="4834128"/>
          </a:xfrm>
        </p:spPr>
        <p:txBody>
          <a:bodyPr/>
          <a:lstStyle/>
          <a:p>
            <a:r>
              <a:rPr lang="en-US" dirty="0" smtClean="0"/>
              <a:t>Various webinars, conferences and seminars introduced concept.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Various publications:  Minnesota DOT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Internet searches, etc.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Vendor experience with similar seals</a:t>
            </a:r>
          </a:p>
          <a:p>
            <a:pPr lvl="1"/>
            <a:r>
              <a:rPr lang="en-US" dirty="0" smtClean="0"/>
              <a:t>Bituminous surface treated (BST)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seal:  research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676400"/>
            <a:ext cx="3721100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9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Asphalt Distributor</a:t>
            </a:r>
          </a:p>
          <a:p>
            <a:r>
              <a:rPr lang="en-US" dirty="0" smtClean="0"/>
              <a:t>Chip Spreader</a:t>
            </a:r>
          </a:p>
          <a:p>
            <a:r>
              <a:rPr lang="en-US" dirty="0" smtClean="0"/>
              <a:t>Pneumatic-tired roller</a:t>
            </a:r>
          </a:p>
          <a:p>
            <a:r>
              <a:rPr lang="en-US" dirty="0" smtClean="0"/>
              <a:t>Steel roller</a:t>
            </a:r>
          </a:p>
          <a:p>
            <a:r>
              <a:rPr lang="en-US" dirty="0" smtClean="0"/>
              <a:t>Broom</a:t>
            </a:r>
          </a:p>
          <a:p>
            <a:r>
              <a:rPr lang="en-US" dirty="0" smtClean="0"/>
              <a:t>Water Truck</a:t>
            </a:r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equipment</a:t>
            </a:r>
            <a:endParaRPr lang="en-US" dirty="0"/>
          </a:p>
        </p:txBody>
      </p:sp>
      <p:pic>
        <p:nvPicPr>
          <p:cNvPr id="2050" name="Picture 2" descr="C:\Users\chrisdo\Documents\Pilot Projects\Plainview otta seal\Plainview Road\Plainview\Plainvie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66" y="4167187"/>
            <a:ext cx="3962400" cy="22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hrisdo\Documents\Pilot Projects\Plainview otta seal\Plainview Road\Plainview\Plainview 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166" y="1752600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risdo\Documents\Pilot Projects\Plainview otta seal\Plainview Road\Plainview\Plainview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67187"/>
            <a:ext cx="3962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0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8407893" cy="4407408"/>
          </a:xfrm>
        </p:spPr>
        <p:txBody>
          <a:bodyPr/>
          <a:lstStyle/>
          <a:p>
            <a:r>
              <a:rPr lang="en-US" dirty="0" smtClean="0"/>
              <a:t>Binder:  High Float Medium Set Oil:  HFMS-2</a:t>
            </a:r>
          </a:p>
          <a:p>
            <a:r>
              <a:rPr lang="en-US" dirty="0" smtClean="0"/>
              <a:t>Aggregate:   Gradation varies based on traffic loading</a:t>
            </a:r>
          </a:p>
          <a:p>
            <a:pPr lvl="1"/>
            <a:r>
              <a:rPr lang="en-US" dirty="0" smtClean="0"/>
              <a:t>Low quality, non-paving spec rock</a:t>
            </a:r>
          </a:p>
          <a:p>
            <a:pPr lvl="1"/>
            <a:r>
              <a:rPr lang="en-US" dirty="0" smtClean="0"/>
              <a:t>0.5” to 1” Max </a:t>
            </a:r>
          </a:p>
          <a:p>
            <a:pPr lvl="1"/>
            <a:r>
              <a:rPr lang="en-US" dirty="0" smtClean="0"/>
              <a:t>Up to 10% fines</a:t>
            </a:r>
          </a:p>
          <a:p>
            <a:pPr lvl="1"/>
            <a:r>
              <a:rPr lang="en-US" dirty="0" smtClean="0"/>
              <a:t>Dirty!</a:t>
            </a:r>
          </a:p>
          <a:p>
            <a:pPr lvl="0">
              <a:buClr>
                <a:srgbClr val="C66951"/>
              </a:buClr>
            </a:pPr>
            <a:r>
              <a:rPr lang="en-US" dirty="0" smtClean="0">
                <a:solidFill>
                  <a:srgbClr val="534949"/>
                </a:solidFill>
              </a:rPr>
              <a:t>Again…..A Poor Mans Oil Mat</a:t>
            </a:r>
            <a:endParaRPr lang="en-US" dirty="0">
              <a:solidFill>
                <a:srgbClr val="534949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materials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4" y="4953000"/>
            <a:ext cx="8490487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9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gradation spec examples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21607"/>
            <a:ext cx="4234125" cy="34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93" y="2362200"/>
            <a:ext cx="411301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5351" y="18288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International Focus Group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6817" y="1836634"/>
            <a:ext cx="411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Washington vendor presentation</a:t>
            </a:r>
            <a:endParaRPr lang="en-US" dirty="0"/>
          </a:p>
        </p:txBody>
      </p:sp>
      <p:sp>
        <p:nvSpPr>
          <p:cNvPr id="6" name="Curved Up Arrow 5"/>
          <p:cNvSpPr/>
          <p:nvPr/>
        </p:nvSpPr>
        <p:spPr>
          <a:xfrm rot="1100527">
            <a:off x="1933121" y="5222033"/>
            <a:ext cx="4043391" cy="10709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3707" y="5867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Dense = Higher than 100 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6409" y="5105400"/>
            <a:ext cx="8407893" cy="44074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Deschutes county </a:t>
            </a:r>
            <a:r>
              <a:rPr lang="en-US" dirty="0" err="1" smtClean="0"/>
              <a:t>otta</a:t>
            </a:r>
            <a:r>
              <a:rPr lang="en-US" dirty="0" smtClean="0"/>
              <a:t> seal rock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28800"/>
            <a:ext cx="869502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353" y="6096000"/>
            <a:ext cx="829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Dense Specification:  (19 mm = ¾” and 0.075mm = #200 sieve)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7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752600"/>
            <a:ext cx="3124199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Plainview Road:</a:t>
            </a:r>
          </a:p>
          <a:p>
            <a:pPr lvl="1"/>
            <a:r>
              <a:rPr lang="en-US" dirty="0" smtClean="0"/>
              <a:t>East of Sisters       (</a:t>
            </a:r>
            <a:r>
              <a:rPr lang="en-US" dirty="0" err="1" smtClean="0"/>
              <a:t>Fryrear</a:t>
            </a:r>
            <a:r>
              <a:rPr lang="en-US" dirty="0" smtClean="0"/>
              <a:t> Road)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0.90 mile segment, 18’ – 20’ wide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Local/Residential classification, dead end. 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Low ADT (110± </a:t>
            </a:r>
            <a:r>
              <a:rPr lang="en-US" dirty="0" err="1" smtClean="0"/>
              <a:t>vpd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Frequent calls for maintenance</a:t>
            </a:r>
          </a:p>
          <a:p>
            <a:pPr lvl="2"/>
            <a:r>
              <a:rPr lang="en-US" dirty="0" smtClean="0"/>
              <a:t>Dust complaints (residences are close to the road).</a:t>
            </a:r>
          </a:p>
          <a:p>
            <a:pPr lvl="2"/>
            <a:r>
              <a:rPr lang="en-US" dirty="0" smtClean="0"/>
              <a:t>Grading requests.</a:t>
            </a:r>
          </a:p>
          <a:p>
            <a:pPr lvl="2"/>
            <a:r>
              <a:rPr lang="en-US" dirty="0" smtClean="0"/>
              <a:t>Juniper tree kill.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 – </a:t>
            </a:r>
            <a:r>
              <a:rPr lang="en-US" dirty="0" err="1" smtClean="0"/>
              <a:t>otta</a:t>
            </a:r>
            <a:r>
              <a:rPr lang="en-US" dirty="0" smtClean="0"/>
              <a:t> Seal</a:t>
            </a:r>
            <a:br>
              <a:rPr lang="en-US" dirty="0" smtClean="0"/>
            </a:br>
            <a:r>
              <a:rPr lang="en-US" sz="2800" dirty="0" smtClean="0"/>
              <a:t>Plainview road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9985"/>
            <a:ext cx="545782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1330402">
            <a:off x="8303841" y="5300693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Pre-installation</a:t>
            </a:r>
            <a:br>
              <a:rPr lang="en-US" dirty="0" smtClean="0"/>
            </a:br>
            <a:r>
              <a:rPr lang="en-US" sz="1600" dirty="0" smtClean="0"/>
              <a:t>(typical of post grading)</a:t>
            </a:r>
            <a:endParaRPr lang="en-US" sz="1600" dirty="0"/>
          </a:p>
        </p:txBody>
      </p:sp>
      <p:pic>
        <p:nvPicPr>
          <p:cNvPr id="10244" name="Picture 4" descr="C:\Users\chrisdo\Documents\Pilot Projects\Plainview otta seal\Plainview Road\Plainview\IMG_2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7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Pre-installation</a:t>
            </a:r>
            <a:br>
              <a:rPr lang="en-US" dirty="0" smtClean="0"/>
            </a:br>
            <a:r>
              <a:rPr lang="en-US" sz="1800" dirty="0" smtClean="0"/>
              <a:t>(note:  dying roadside junipers)</a:t>
            </a:r>
            <a:endParaRPr lang="en-US" sz="1800" dirty="0"/>
          </a:p>
        </p:txBody>
      </p:sp>
      <p:pic>
        <p:nvPicPr>
          <p:cNvPr id="2050" name="Picture 2" descr="C:\Users\chrisdo\Documents\Pilot Projects\Plainview otta seal\Plainview Road\Plainview\IMG_2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458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 Data:</a:t>
            </a:r>
          </a:p>
          <a:p>
            <a:pPr lvl="1"/>
            <a:r>
              <a:rPr lang="en-US" dirty="0" smtClean="0"/>
              <a:t>200 miles of gravel road</a:t>
            </a:r>
          </a:p>
          <a:p>
            <a:pPr lvl="1"/>
            <a:r>
              <a:rPr lang="en-US" dirty="0" smtClean="0"/>
              <a:t>Maintenance demand/service levels: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gravel road </a:t>
            </a:r>
            <a:br>
              <a:rPr lang="en-US" dirty="0" smtClean="0"/>
            </a:br>
            <a:r>
              <a:rPr lang="en-US" dirty="0" smtClean="0"/>
              <a:t>maintenance program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50641"/>
              </p:ext>
            </p:extLst>
          </p:nvPr>
        </p:nvGraphicFramePr>
        <p:xfrm>
          <a:off x="685800" y="2895600"/>
          <a:ext cx="7848600" cy="314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962150"/>
                <a:gridCol w="1962150"/>
                <a:gridCol w="1962150"/>
              </a:tblGrid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Activity/Data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 anchor="ctr"/>
                </a:tc>
              </a:tr>
              <a:tr h="615619">
                <a:tc>
                  <a:txBody>
                    <a:bodyPr/>
                    <a:lstStyle/>
                    <a:p>
                      <a:r>
                        <a:rPr lang="en-US" dirty="0" smtClean="0"/>
                        <a:t>Grading frequency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or 3 times per 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Annually</a:t>
                      </a:r>
                      <a:r>
                        <a:rPr lang="en-US" baseline="0" dirty="0" smtClean="0"/>
                        <a:t> or every other 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Infrequent/upon</a:t>
                      </a:r>
                      <a:r>
                        <a:rPr lang="en-US" baseline="0" dirty="0" smtClean="0"/>
                        <a:t> request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r>
                        <a:rPr lang="en-US" baseline="0" dirty="0" smtClean="0"/>
                        <a:t> palliative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None 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Material</a:t>
                      </a:r>
                      <a:r>
                        <a:rPr lang="en-US" baseline="0" dirty="0" smtClean="0"/>
                        <a:t> add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8+/- years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12+/-</a:t>
                      </a:r>
                      <a:r>
                        <a:rPr lang="en-US" baseline="0" dirty="0" smtClean="0"/>
                        <a:t> years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&gt;20 years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$/Mile/Year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$5,000/$7,500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$2,500/$3,500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&lt;$1,500</a:t>
                      </a:r>
                      <a:endParaRPr lang="en-US" dirty="0"/>
                    </a:p>
                  </a:txBody>
                  <a:tcPr anchor="ctr"/>
                </a:tc>
              </a:tr>
              <a:tr h="501716">
                <a:tc>
                  <a:txBody>
                    <a:bodyPr/>
                    <a:lstStyle/>
                    <a:p>
                      <a:r>
                        <a:rPr lang="en-US" dirty="0" smtClean="0"/>
                        <a:t># of miles</a:t>
                      </a:r>
                      <a:r>
                        <a:rPr lang="en-US" baseline="0" dirty="0" smtClean="0"/>
                        <a:t> +/-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6172200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Local/Residential road annual surface maintenance (paved):  $6,000/$8,000/mi/yr.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222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HFMS-2 Application (0.48-50 Gal/</a:t>
            </a:r>
            <a:r>
              <a:rPr lang="en-US" dirty="0" err="1" smtClean="0"/>
              <a:t>sy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1600" dirty="0" smtClean="0"/>
              <a:t>(road pre-wet, 1-hour prior)</a:t>
            </a:r>
            <a:endParaRPr lang="en-US" sz="1600" dirty="0"/>
          </a:p>
        </p:txBody>
      </p:sp>
      <p:pic>
        <p:nvPicPr>
          <p:cNvPr id="6146" name="Picture 2" descr="C:\Users\chrisdo\Documents\Pilot Projects\Plainview otta seal\Plainview Road\Plainview\Plainview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6698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41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pass with chip spreader</a:t>
            </a:r>
            <a:br>
              <a:rPr lang="en-US" dirty="0" smtClean="0"/>
            </a:br>
            <a:r>
              <a:rPr lang="en-US" sz="1600" dirty="0" smtClean="0"/>
              <a:t>(1”–minus “dirty” Material)</a:t>
            </a:r>
            <a:endParaRPr lang="en-US" sz="1600" dirty="0"/>
          </a:p>
        </p:txBody>
      </p:sp>
      <p:pic>
        <p:nvPicPr>
          <p:cNvPr id="7170" name="Picture 2" descr="C:\Users\chrisdo\Documents\Pilot Projects\Plainview otta seal\Plainview Road\Plainview\Plainview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698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9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 of HFMS</a:t>
            </a:r>
            <a:br>
              <a:rPr lang="en-US" dirty="0" smtClean="0"/>
            </a:br>
            <a:r>
              <a:rPr lang="en-US" sz="1800" dirty="0" smtClean="0"/>
              <a:t>(Medium set)</a:t>
            </a:r>
            <a:endParaRPr lang="en-US" sz="1800" dirty="0"/>
          </a:p>
        </p:txBody>
      </p:sp>
      <p:pic>
        <p:nvPicPr>
          <p:cNvPr id="11266" name="Picture 2" descr="C:\Users\chrisdo\Documents\Pilot Projects\Plainview otta seal\Plainview Road\Plainview\Plainview Otta Seal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2" y="1752600"/>
            <a:ext cx="864976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0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Immediate Post </a:t>
            </a:r>
            <a:r>
              <a:rPr lang="en-US" dirty="0" err="1" smtClean="0"/>
              <a:t>agg</a:t>
            </a:r>
            <a:r>
              <a:rPr lang="en-US" dirty="0" smtClean="0"/>
              <a:t> application</a:t>
            </a:r>
            <a:br>
              <a:rPr lang="en-US" dirty="0" smtClean="0"/>
            </a:br>
            <a:r>
              <a:rPr lang="en-US" sz="1800" dirty="0" smtClean="0"/>
              <a:t>ready to roll</a:t>
            </a:r>
            <a:endParaRPr lang="en-US" sz="1800" dirty="0"/>
          </a:p>
        </p:txBody>
      </p:sp>
      <p:pic>
        <p:nvPicPr>
          <p:cNvPr id="8194" name="Picture 2" descr="C:\Users\chrisdo\Documents\Pilot Projects\Plainview otta seal\Plainview Road\Plainview\Plainview 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76400"/>
            <a:ext cx="86698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0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installation</a:t>
            </a:r>
            <a:endParaRPr lang="en-US" dirty="0"/>
          </a:p>
        </p:txBody>
      </p:sp>
      <p:pic>
        <p:nvPicPr>
          <p:cNvPr id="12290" name="Picture 2" descr="C:\Users\chrisdo\Documents\Pilot Projects\Plainview otta seal\Plainview Road\Plainview\Plainview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03106"/>
            <a:ext cx="868680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 recommendations = Roll, roll, roll, roll, roll</a:t>
            </a:r>
          </a:p>
          <a:p>
            <a:r>
              <a:rPr lang="en-US" dirty="0" smtClean="0"/>
              <a:t>DC Experience:  </a:t>
            </a:r>
            <a:r>
              <a:rPr lang="en-US" dirty="0"/>
              <a:t>8</a:t>
            </a:r>
            <a:r>
              <a:rPr lang="en-US" dirty="0" smtClean="0"/>
              <a:t>-hrs (on installation day)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installation</a:t>
            </a:r>
            <a:endParaRPr lang="en-US" dirty="0"/>
          </a:p>
        </p:txBody>
      </p:sp>
      <p:pic>
        <p:nvPicPr>
          <p:cNvPr id="13314" name="Picture 2" descr="C:\Users\chrisdo\Documents\Pilot Projects\Plainview otta seal\Plainview Road\Plainview\Plainview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8229600" cy="39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0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installation</a:t>
            </a:r>
            <a:br>
              <a:rPr lang="en-US" dirty="0" smtClean="0"/>
            </a:br>
            <a:r>
              <a:rPr lang="en-US" sz="2000" dirty="0" smtClean="0"/>
              <a:t>post installation with sand seal – first week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1" name="Picture 5" descr="C:\Users\chrisdo\Documents\Pilot Projects\Plainview otta seal\Plainview Road\Plainview\Plainview fog seal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701681"/>
            <a:ext cx="8624923" cy="48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0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1-month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2677"/>
            <a:ext cx="3886200" cy="484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52055"/>
            <a:ext cx="3686828" cy="49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integrity</a:t>
            </a:r>
            <a:br>
              <a:rPr lang="en-US" dirty="0" smtClean="0"/>
            </a:br>
            <a:r>
              <a:rPr lang="en-US" sz="1600" dirty="0" smtClean="0"/>
              <a:t>(very dirty appearance)</a:t>
            </a:r>
            <a:endParaRPr lang="en-US" sz="1600" dirty="0"/>
          </a:p>
        </p:txBody>
      </p:sp>
      <p:pic>
        <p:nvPicPr>
          <p:cNvPr id="4" name="Content Placeholder 3" descr="IMG_333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3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038600" cy="4902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months later…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027487" cy="48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4648201" cy="483412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Deschutes County has used Magnesium Chloride for 10-15 years.</a:t>
            </a:r>
          </a:p>
          <a:p>
            <a:endParaRPr lang="en-US" dirty="0" smtClean="0"/>
          </a:p>
          <a:p>
            <a:pPr lvl="0">
              <a:buClr>
                <a:srgbClr val="C66951"/>
              </a:buClr>
            </a:pPr>
            <a:r>
              <a:rPr lang="en-US" dirty="0">
                <a:solidFill>
                  <a:srgbClr val="534949"/>
                </a:solidFill>
              </a:rPr>
              <a:t>Magnesium Chloride is hygroscopic.  It draws and attracts moisture from the atmosphere to provide a wet looking surface and reduce airborne dust particles.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Deschutes County has experimented with other products. 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Magnesium Chloride:  The best dust palliative for roads in the high desert.  </a:t>
            </a:r>
          </a:p>
          <a:p>
            <a:pPr lvl="1"/>
            <a:r>
              <a:rPr lang="en-US" dirty="0" smtClean="0"/>
              <a:t>Hygroscopic in low humidity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Added benefit of material stabilization. 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Dust abatement program</a:t>
            </a:r>
            <a:endParaRPr lang="en-US" dirty="0"/>
          </a:p>
        </p:txBody>
      </p:sp>
      <p:pic>
        <p:nvPicPr>
          <p:cNvPr id="5123" name="Picture 3" descr="C:\Users\chrisdo\AppData\Local\Microsoft\Windows\Temporary Internet Files\Content.Outlook\VS74W69O\Buckhorn R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4114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7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7 months:  Some flaws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43817"/>
            <a:ext cx="4038600" cy="4775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12007"/>
            <a:ext cx="3924300" cy="48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 installation cost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5638800"/>
            <a:ext cx="8407893" cy="990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400" dirty="0" smtClean="0"/>
              <a:t>Notes:</a:t>
            </a:r>
          </a:p>
          <a:p>
            <a:r>
              <a:rPr lang="en-US" sz="1400" dirty="0" smtClean="0"/>
              <a:t>Personnel Rate Multiplier:  3.15 (fully loaded, with overhead)</a:t>
            </a:r>
          </a:p>
          <a:p>
            <a:r>
              <a:rPr lang="en-US" sz="1400" dirty="0" smtClean="0"/>
              <a:t>Equipment rates include depreciation.</a:t>
            </a:r>
            <a:endParaRPr lang="en-US" sz="1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3" y="1905000"/>
            <a:ext cx="7833507" cy="2667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TextBox 13"/>
          <p:cNvSpPr txBox="1"/>
          <p:nvPr/>
        </p:nvSpPr>
        <p:spPr>
          <a:xfrm>
            <a:off x="731869" y="4800600"/>
            <a:ext cx="78335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Hypothetical break-even point:  7.3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2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Otta</a:t>
            </a:r>
            <a:r>
              <a:rPr lang="en-US" dirty="0" smtClean="0"/>
              <a:t> seal:  lessons learned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Felt aggregate was “too dirty” and difficult to apply uniformly.</a:t>
            </a:r>
          </a:p>
          <a:p>
            <a:pPr lvl="1"/>
            <a:r>
              <a:rPr lang="en-US" dirty="0" smtClean="0"/>
              <a:t>Was it too dirty or could the chip spreader not “keep up”</a:t>
            </a:r>
          </a:p>
          <a:p>
            <a:pPr lvl="1"/>
            <a:r>
              <a:rPr lang="en-US" dirty="0" smtClean="0"/>
              <a:t>May use aggregate with fewer fines in future </a:t>
            </a:r>
            <a:r>
              <a:rPr lang="en-US" dirty="0" err="1" smtClean="0"/>
              <a:t>Otta</a:t>
            </a:r>
            <a:r>
              <a:rPr lang="en-US" dirty="0" smtClean="0"/>
              <a:t> seal.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Will not use 10-ton double-drum roller again.</a:t>
            </a:r>
          </a:p>
          <a:p>
            <a:pPr lvl="1"/>
            <a:r>
              <a:rPr lang="en-US" dirty="0" smtClean="0"/>
              <a:t>Too much vibe or weight promoted “sticking” to drums</a:t>
            </a:r>
          </a:p>
          <a:p>
            <a:pPr lvl="1"/>
            <a:r>
              <a:rPr lang="en-US" dirty="0" smtClean="0"/>
              <a:t>Lighter rollers preferred.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Segregation in chip spreader – especially in center.</a:t>
            </a:r>
          </a:p>
          <a:p>
            <a:pPr lvl="1"/>
            <a:r>
              <a:rPr lang="en-US" dirty="0" smtClean="0"/>
              <a:t>Will seal one lane at a time to narrow width of spread.</a:t>
            </a:r>
          </a:p>
          <a:p>
            <a:pPr lvl="1"/>
            <a:r>
              <a:rPr lang="en-US" dirty="0" smtClean="0"/>
              <a:t>Fewer fines will help alleviate some segregation – maybe?</a:t>
            </a:r>
          </a:p>
          <a:p>
            <a:pPr marL="45720" lvl="0" indent="0">
              <a:buClr>
                <a:srgbClr val="C66951"/>
              </a:buClr>
              <a:buNone/>
            </a:pPr>
            <a:endParaRPr lang="en-US" dirty="0" smtClean="0"/>
          </a:p>
          <a:p>
            <a:pPr marL="45720" lvl="0" indent="0">
              <a:buClr>
                <a:srgbClr val="C66951"/>
              </a:buClr>
              <a:buNone/>
            </a:pPr>
            <a:endParaRPr lang="en-US" sz="1800" dirty="0">
              <a:solidFill>
                <a:srgbClr val="534949"/>
              </a:solidFill>
            </a:endParaRPr>
          </a:p>
          <a:p>
            <a:pPr marL="45720" lvl="0" indent="0" algn="ctr">
              <a:buClr>
                <a:srgbClr val="C66951"/>
              </a:buClr>
              <a:buNone/>
            </a:pPr>
            <a:r>
              <a:rPr lang="en-US" sz="1800" dirty="0" smtClean="0">
                <a:solidFill>
                  <a:srgbClr val="534949"/>
                </a:solidFill>
              </a:rPr>
              <a:t>Deschutes </a:t>
            </a:r>
            <a:r>
              <a:rPr lang="en-US" sz="1800" dirty="0">
                <a:solidFill>
                  <a:srgbClr val="534949"/>
                </a:solidFill>
              </a:rPr>
              <a:t>County has 2.0 miles of </a:t>
            </a:r>
            <a:r>
              <a:rPr lang="en-US" sz="1800" dirty="0" err="1">
                <a:solidFill>
                  <a:srgbClr val="534949"/>
                </a:solidFill>
              </a:rPr>
              <a:t>Otta</a:t>
            </a:r>
            <a:r>
              <a:rPr lang="en-US" sz="1800" dirty="0">
                <a:solidFill>
                  <a:srgbClr val="534949"/>
                </a:solidFill>
              </a:rPr>
              <a:t> Seal planned in 2016 (fall)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4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57929"/>
          </a:xfrm>
        </p:spPr>
        <p:txBody>
          <a:bodyPr>
            <a:normAutofit/>
          </a:bodyPr>
          <a:lstStyle/>
          <a:p>
            <a:pPr lvl="0">
              <a:buClr>
                <a:srgbClr val="C66951"/>
              </a:buClr>
            </a:pPr>
            <a:r>
              <a:rPr lang="en-US" sz="1900" dirty="0" smtClean="0">
                <a:solidFill>
                  <a:srgbClr val="534949"/>
                </a:solidFill>
              </a:rPr>
              <a:t>1</a:t>
            </a:r>
            <a:r>
              <a:rPr lang="en-US" sz="1900" dirty="0">
                <a:solidFill>
                  <a:srgbClr val="534949"/>
                </a:solidFill>
              </a:rPr>
              <a:t>.  Evaluation of Treatments</a:t>
            </a:r>
          </a:p>
          <a:p>
            <a:pPr lvl="1">
              <a:buClr>
                <a:srgbClr val="BF974D"/>
              </a:buClr>
            </a:pPr>
            <a:r>
              <a:rPr lang="en-US" sz="1700" dirty="0">
                <a:solidFill>
                  <a:srgbClr val="534949"/>
                </a:solidFill>
              </a:rPr>
              <a:t>Monitor initial degradation and estimate near-term and long-term maintenance needs.</a:t>
            </a:r>
          </a:p>
          <a:p>
            <a:pPr lvl="2">
              <a:buClr>
                <a:srgbClr val="928B70"/>
              </a:buClr>
            </a:pPr>
            <a:r>
              <a:rPr lang="en-US" sz="1500" dirty="0">
                <a:solidFill>
                  <a:srgbClr val="534949"/>
                </a:solidFill>
              </a:rPr>
              <a:t>Is this a product we can chip seal and roll into our Pavement Management Program?</a:t>
            </a:r>
          </a:p>
          <a:p>
            <a:pPr lvl="3">
              <a:buClr>
                <a:srgbClr val="87706B"/>
              </a:buClr>
            </a:pPr>
            <a:r>
              <a:rPr lang="en-US" sz="1300" dirty="0">
                <a:solidFill>
                  <a:srgbClr val="534949"/>
                </a:solidFill>
              </a:rPr>
              <a:t>If so, at what interval for first chip seal and what is the subsequent frequency of treatments?</a:t>
            </a:r>
          </a:p>
          <a:p>
            <a:pPr lvl="3">
              <a:buClr>
                <a:srgbClr val="87706B"/>
              </a:buClr>
            </a:pPr>
            <a:r>
              <a:rPr lang="en-US" sz="1300" dirty="0">
                <a:solidFill>
                  <a:srgbClr val="534949"/>
                </a:solidFill>
              </a:rPr>
              <a:t>If not, what alternative maintenance treatments or strategies are necessary?</a:t>
            </a:r>
          </a:p>
          <a:p>
            <a:pPr lvl="2">
              <a:buClr>
                <a:srgbClr val="928B70"/>
              </a:buClr>
            </a:pPr>
            <a:endParaRPr lang="en-US" sz="1500" dirty="0">
              <a:solidFill>
                <a:srgbClr val="534949"/>
              </a:solidFill>
            </a:endParaRPr>
          </a:p>
          <a:p>
            <a:pPr lvl="0">
              <a:buClr>
                <a:srgbClr val="C66951"/>
              </a:buClr>
            </a:pPr>
            <a:r>
              <a:rPr lang="en-US" sz="1900" dirty="0">
                <a:solidFill>
                  <a:srgbClr val="534949"/>
                </a:solidFill>
              </a:rPr>
              <a:t>2.  Cost Analysis</a:t>
            </a:r>
          </a:p>
          <a:p>
            <a:pPr lvl="1">
              <a:buClr>
                <a:srgbClr val="BF974D"/>
              </a:buClr>
            </a:pPr>
            <a:r>
              <a:rPr lang="en-US" sz="1700" dirty="0">
                <a:solidFill>
                  <a:srgbClr val="534949"/>
                </a:solidFill>
              </a:rPr>
              <a:t>How do the initial and projected maintenance investment levels compare to the annual average maintenance investment for gravel roads?</a:t>
            </a:r>
          </a:p>
          <a:p>
            <a:pPr marL="365760" lvl="1" indent="0">
              <a:buClr>
                <a:srgbClr val="BF974D"/>
              </a:buClr>
              <a:buNone/>
            </a:pPr>
            <a:endParaRPr lang="en-US" sz="1700" dirty="0">
              <a:solidFill>
                <a:srgbClr val="534949"/>
              </a:solidFill>
            </a:endParaRPr>
          </a:p>
          <a:p>
            <a:pPr lvl="0">
              <a:buClr>
                <a:srgbClr val="C66951"/>
              </a:buClr>
            </a:pPr>
            <a:r>
              <a:rPr lang="en-US" sz="1900" dirty="0">
                <a:solidFill>
                  <a:srgbClr val="534949"/>
                </a:solidFill>
              </a:rPr>
              <a:t>3.  </a:t>
            </a:r>
            <a:r>
              <a:rPr lang="en-US" sz="1900" dirty="0" smtClean="0">
                <a:solidFill>
                  <a:srgbClr val="534949"/>
                </a:solidFill>
              </a:rPr>
              <a:t>Refine the Process</a:t>
            </a:r>
            <a:endParaRPr lang="en-US" sz="1900" dirty="0">
              <a:solidFill>
                <a:srgbClr val="534949"/>
              </a:solidFill>
            </a:endParaRPr>
          </a:p>
          <a:p>
            <a:pPr lvl="1">
              <a:buClr>
                <a:srgbClr val="BF974D"/>
              </a:buClr>
            </a:pPr>
            <a:r>
              <a:rPr lang="en-US" sz="1700" dirty="0" smtClean="0">
                <a:solidFill>
                  <a:srgbClr val="534949"/>
                </a:solidFill>
              </a:rPr>
              <a:t>What </a:t>
            </a:r>
            <a:r>
              <a:rPr lang="en-US" sz="1700" dirty="0">
                <a:solidFill>
                  <a:srgbClr val="534949"/>
                </a:solidFill>
              </a:rPr>
              <a:t>refinements can we make to our application technique to reduce the initial application cost of the Pilot Projects?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– </a:t>
            </a:r>
            <a:r>
              <a:rPr lang="en-US" dirty="0" err="1" smtClean="0"/>
              <a:t>otta</a:t>
            </a:r>
            <a:r>
              <a:rPr lang="en-US" dirty="0" smtClean="0"/>
              <a:t> seal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0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1752600"/>
            <a:ext cx="3657599" cy="4407408"/>
          </a:xfrm>
        </p:spPr>
        <p:txBody>
          <a:bodyPr/>
          <a:lstStyle/>
          <a:p>
            <a:r>
              <a:rPr lang="en-US" dirty="0" err="1" smtClean="0"/>
              <a:t>Ivancovich</a:t>
            </a:r>
            <a:r>
              <a:rPr lang="en-US" dirty="0" smtClean="0"/>
              <a:t> Way:</a:t>
            </a:r>
          </a:p>
          <a:p>
            <a:pPr lvl="1"/>
            <a:r>
              <a:rPr lang="en-US" dirty="0" smtClean="0"/>
              <a:t>Northeast of Redmond</a:t>
            </a:r>
          </a:p>
          <a:p>
            <a:pPr lvl="1"/>
            <a:r>
              <a:rPr lang="en-US" dirty="0" smtClean="0"/>
              <a:t>Local/Residential classification, dead end. </a:t>
            </a:r>
          </a:p>
          <a:p>
            <a:pPr lvl="1"/>
            <a:r>
              <a:rPr lang="en-US" dirty="0" smtClean="0"/>
              <a:t>0.60 mile, 24’ wide </a:t>
            </a:r>
          </a:p>
          <a:p>
            <a:pPr lvl="1"/>
            <a:r>
              <a:rPr lang="en-US" dirty="0" smtClean="0"/>
              <a:t>Low ADT (150± </a:t>
            </a:r>
            <a:r>
              <a:rPr lang="en-US" dirty="0" err="1" smtClean="0"/>
              <a:t>vpd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Frequent calls for maintenance</a:t>
            </a:r>
          </a:p>
          <a:p>
            <a:pPr lvl="2"/>
            <a:r>
              <a:rPr lang="en-US" dirty="0" smtClean="0"/>
              <a:t>Grading requests to address </a:t>
            </a:r>
            <a:r>
              <a:rPr lang="en-US" dirty="0" err="1" smtClean="0"/>
              <a:t>washboarding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Tracking of muck layer during freeze/thaw and wet periods.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project – AC Grindings</a:t>
            </a:r>
            <a:br>
              <a:rPr lang="en-US" dirty="0" smtClean="0"/>
            </a:br>
            <a:r>
              <a:rPr lang="en-US" sz="2800" dirty="0" err="1" smtClean="0"/>
              <a:t>Ivancovich</a:t>
            </a:r>
            <a:r>
              <a:rPr lang="en-US" sz="2800" dirty="0" smtClean="0"/>
              <a:t> Way</a:t>
            </a:r>
            <a:endParaRPr lang="en-US" sz="2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4962482" cy="435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rot="8760342">
            <a:off x="5791202" y="2873818"/>
            <a:ext cx="381000" cy="609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 Low-cost application of grindings – could apply hot mix for $9-$12/SY</a:t>
            </a:r>
          </a:p>
          <a:p>
            <a:endParaRPr lang="en-US" dirty="0"/>
          </a:p>
          <a:p>
            <a:r>
              <a:rPr lang="en-US" dirty="0" smtClean="0"/>
              <a:t>Age of grindings: 2-years</a:t>
            </a:r>
          </a:p>
          <a:p>
            <a:r>
              <a:rPr lang="en-US" dirty="0" smtClean="0"/>
              <a:t>Re-ground to 1/2” </a:t>
            </a:r>
          </a:p>
          <a:p>
            <a:r>
              <a:rPr lang="en-US" dirty="0" smtClean="0"/>
              <a:t>2 – 2” lifts</a:t>
            </a:r>
          </a:p>
          <a:p>
            <a:r>
              <a:rPr lang="en-US" dirty="0" smtClean="0"/>
              <a:t>Added water prior to compaction</a:t>
            </a:r>
          </a:p>
          <a:p>
            <a:r>
              <a:rPr lang="en-US" dirty="0" smtClean="0"/>
              <a:t>Experimented with adding diluted tack mid-compaction</a:t>
            </a:r>
          </a:p>
          <a:p>
            <a:pPr marL="4572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58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Grindings installation</a:t>
            </a:r>
            <a:br>
              <a:rPr lang="en-US" dirty="0" smtClean="0"/>
            </a:br>
            <a:r>
              <a:rPr lang="en-US" sz="1800" dirty="0" smtClean="0"/>
              <a:t>pre-installation</a:t>
            </a:r>
            <a:endParaRPr lang="en-US" sz="1800" dirty="0"/>
          </a:p>
        </p:txBody>
      </p:sp>
      <p:pic>
        <p:nvPicPr>
          <p:cNvPr id="5" name="Picture 2" descr="C:\Users\chrisdo\Documents\Pilot Projects\Ivancovich\Ivancovich Way\Ivancovich\IMG_31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9262"/>
            <a:ext cx="8458200" cy="48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grindings installation</a:t>
            </a:r>
            <a:br>
              <a:rPr lang="en-US" dirty="0" smtClean="0"/>
            </a:br>
            <a:r>
              <a:rPr lang="en-US" sz="1800" dirty="0" smtClean="0"/>
              <a:t>2-2” lifts</a:t>
            </a:r>
            <a:endParaRPr lang="en-US" sz="1800" dirty="0"/>
          </a:p>
        </p:txBody>
      </p:sp>
      <p:pic>
        <p:nvPicPr>
          <p:cNvPr id="16388" name="Picture 4" descr="C:\Users\chrisdo\Documents\Pilot Projects\Ivancovich\Ivancovich Way\Ivancovich\Ivancovich 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737597" cy="49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grindings installation</a:t>
            </a:r>
            <a:br>
              <a:rPr lang="en-US" dirty="0" smtClean="0"/>
            </a:br>
            <a:r>
              <a:rPr lang="en-US" sz="1600" dirty="0" smtClean="0"/>
              <a:t>water/tack with compaction</a:t>
            </a:r>
            <a:endParaRPr lang="en-US" sz="1600" dirty="0"/>
          </a:p>
        </p:txBody>
      </p:sp>
      <p:pic>
        <p:nvPicPr>
          <p:cNvPr id="18434" name="Picture 2" descr="C:\Users\chrisdo\Documents\Pilot Projects\Ivancovich\Ivancovich Way\Ivancovich\IMG_3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grindings installation</a:t>
            </a:r>
            <a:endParaRPr lang="en-US" dirty="0"/>
          </a:p>
        </p:txBody>
      </p:sp>
      <p:pic>
        <p:nvPicPr>
          <p:cNvPr id="17410" name="Picture 2" descr="C:\Users\chrisdo\Documents\Pilot Projects\Ivancovich\Ivancovich Way\Ivancovich\IMG_3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103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1.  Negative attributes of Magnesium Chloride dust palliative.</a:t>
            </a:r>
          </a:p>
          <a:p>
            <a:pPr marL="4572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Draws fines to surface which create slick and </a:t>
            </a:r>
            <a:r>
              <a:rPr lang="en-US" b="1" u="sng" dirty="0" smtClean="0"/>
              <a:t>mucky conditions </a:t>
            </a:r>
            <a:r>
              <a:rPr lang="en-US" dirty="0" smtClean="0"/>
              <a:t>during freeze/thaw periods.  </a:t>
            </a:r>
          </a:p>
          <a:p>
            <a:pPr lvl="1"/>
            <a:r>
              <a:rPr lang="en-US" dirty="0" smtClean="0"/>
              <a:t>Sticks to tires/wheels and tracks into driveway/garage.  </a:t>
            </a:r>
          </a:p>
          <a:p>
            <a:pPr lvl="1"/>
            <a:r>
              <a:rPr lang="en-US" dirty="0" smtClean="0"/>
              <a:t>Can impact some roadside vegetation (Juniper kill).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/>
              <a:t>Customer dissatisfaction with road condition and negative attributes</a:t>
            </a:r>
            <a:r>
              <a:rPr lang="en-US" dirty="0" smtClean="0"/>
              <a:t>:</a:t>
            </a:r>
          </a:p>
          <a:p>
            <a:pPr marL="45720" indent="0">
              <a:buNone/>
            </a:pPr>
            <a:endParaRPr lang="en-US" dirty="0"/>
          </a:p>
          <a:p>
            <a:pPr lvl="1"/>
            <a:r>
              <a:rPr lang="en-US" dirty="0"/>
              <a:t>Leads to more service requests</a:t>
            </a:r>
          </a:p>
          <a:p>
            <a:pPr lvl="1"/>
            <a:r>
              <a:rPr lang="en-US" dirty="0"/>
              <a:t>Higher </a:t>
            </a:r>
            <a:r>
              <a:rPr lang="en-US" dirty="0" smtClean="0"/>
              <a:t>costs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3. Rural gentrification</a:t>
            </a:r>
          </a:p>
          <a:p>
            <a:pPr lvl="1"/>
            <a:r>
              <a:rPr lang="en-US" dirty="0" smtClean="0"/>
              <a:t>City </a:t>
            </a:r>
            <a:r>
              <a:rPr lang="en-US" dirty="0"/>
              <a:t>folk moving to the country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4.  Other issues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problem:  </a:t>
            </a:r>
            <a:br>
              <a:rPr lang="en-US" dirty="0" smtClean="0"/>
            </a:br>
            <a:r>
              <a:rPr lang="en-US" u="sng" dirty="0" smtClean="0"/>
              <a:t>high maintenance</a:t>
            </a:r>
            <a:r>
              <a:rPr lang="en-US" dirty="0" smtClean="0"/>
              <a:t> gravel roads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91000"/>
            <a:ext cx="2926400" cy="234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572000" y="5181600"/>
            <a:ext cx="838200" cy="4869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grindings installation</a:t>
            </a:r>
            <a:br>
              <a:rPr lang="en-US" dirty="0" smtClean="0"/>
            </a:br>
            <a:r>
              <a:rPr lang="en-US" sz="1800" dirty="0" smtClean="0"/>
              <a:t>sand seal finish</a:t>
            </a:r>
            <a:endParaRPr lang="en-US" sz="1800" dirty="0"/>
          </a:p>
        </p:txBody>
      </p:sp>
      <p:pic>
        <p:nvPicPr>
          <p:cNvPr id="19458" name="Picture 2" descr="C:\Users\chrisdo\Documents\Pilot Projects\Ivancovich\Ivancovich Way\Ivancovich\IMG_3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7 months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599"/>
            <a:ext cx="3773239" cy="488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599"/>
            <a:ext cx="3769309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7 months – some flaws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3733800" cy="483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IMG_384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752600"/>
            <a:ext cx="360045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51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103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Heat is your friend.</a:t>
            </a:r>
          </a:p>
          <a:p>
            <a:pPr lvl="1"/>
            <a:r>
              <a:rPr lang="en-US" dirty="0" smtClean="0"/>
              <a:t>Very concerned during morning period  - feared project failure.</a:t>
            </a:r>
          </a:p>
          <a:p>
            <a:pPr lvl="1"/>
            <a:r>
              <a:rPr lang="en-US" dirty="0" smtClean="0"/>
              <a:t>Afternoon heat allowed material to bind – saved the project.</a:t>
            </a:r>
          </a:p>
          <a:p>
            <a:pPr marL="365760" lvl="1" indent="0">
              <a:buNone/>
            </a:pPr>
            <a:endParaRPr lang="en-US" dirty="0" smtClean="0"/>
          </a:p>
          <a:p>
            <a:r>
              <a:rPr lang="en-US" dirty="0" smtClean="0"/>
              <a:t>Be mindful of over-compaction during initial roll – especially vibratory.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Ease into the rolling effort.</a:t>
            </a:r>
          </a:p>
          <a:p>
            <a:endParaRPr lang="en-US" dirty="0" smtClean="0"/>
          </a:p>
          <a:p>
            <a:r>
              <a:rPr lang="en-US" dirty="0" smtClean="0"/>
              <a:t>Rock shoulders quickly – edges can be soft and need support.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Early to mid-Summer installation (heat) versus late Summer.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Community education to drive slow during first month +/-; curing period.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Grindings installation cost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0999" y="5791200"/>
            <a:ext cx="8407893" cy="8382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1400" dirty="0"/>
              <a:t>Notes:</a:t>
            </a:r>
          </a:p>
          <a:p>
            <a:r>
              <a:rPr lang="en-US" sz="1400" dirty="0"/>
              <a:t>Personnel Rate Multiplier:  3.15 (fully loaded, with overhead)</a:t>
            </a:r>
          </a:p>
          <a:p>
            <a:r>
              <a:rPr lang="en-US" sz="1400" dirty="0"/>
              <a:t>Equipment rates include depreciation.</a:t>
            </a:r>
          </a:p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8" y="1828800"/>
            <a:ext cx="7833507" cy="2895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731869" y="4966038"/>
            <a:ext cx="78335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Hypothetical break-even point:  10.6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18540 </a:t>
            </a:r>
            <a:r>
              <a:rPr lang="en-US" dirty="0" err="1" smtClean="0"/>
              <a:t>nw</a:t>
            </a:r>
            <a:r>
              <a:rPr lang="en-US" dirty="0" smtClean="0"/>
              <a:t> </a:t>
            </a:r>
            <a:r>
              <a:rPr lang="en-US" dirty="0" err="1" smtClean="0"/>
              <a:t>plainview</a:t>
            </a:r>
            <a:r>
              <a:rPr lang="en-US" dirty="0" smtClean="0"/>
              <a:t> road:  $1.4M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492385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6813"/>
            <a:ext cx="3448050" cy="4597400"/>
          </a:xfrm>
        </p:spPr>
      </p:pic>
    </p:spTree>
    <p:extLst>
      <p:ext uri="{BB962C8B-B14F-4D97-AF65-F5344CB8AC3E}">
        <p14:creationId xmlns:p14="http://schemas.microsoft.com/office/powerpoint/2010/main" val="248377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Road treated with Magnesium Chloride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freeze/thaw</a:t>
            </a:r>
            <a:endParaRPr lang="en-US" dirty="0"/>
          </a:p>
        </p:txBody>
      </p:sp>
      <p:pic>
        <p:nvPicPr>
          <p:cNvPr id="2050" name="Picture 2" descr="C:\Users\chrisdo\Documents\Pilot Projects\IMG_2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91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risdo\AppData\Local\Microsoft\Windows\Temporary Internet Files\Content.Outlook\VS74W69O\20141206_125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6875" y="1965327"/>
            <a:ext cx="49784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5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Road treated with magnesium chloride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tree kill</a:t>
            </a:r>
            <a:endParaRPr lang="en-US" dirty="0"/>
          </a:p>
        </p:txBody>
      </p:sp>
      <p:pic>
        <p:nvPicPr>
          <p:cNvPr id="3074" name="Picture 2" descr="C:\Users\chrisdo\Documents\Pilot Projects\IMG_1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4292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risdo\AppData\Local\Microsoft\Windows\Temporary Internet Files\Content.Outlook\VS74W69O\Buckhorn Juniper Tree Da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42672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8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Road treated with magnesium chloride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dirty="0" smtClean="0"/>
              <a:t>potholing</a:t>
            </a:r>
            <a:endParaRPr lang="en-US" dirty="0"/>
          </a:p>
        </p:txBody>
      </p:sp>
      <p:pic>
        <p:nvPicPr>
          <p:cNvPr id="4098" name="Picture 2" descr="C:\Users\chrisdo\Documents\Pilot Projects\IMG_2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0"/>
            <a:ext cx="85598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7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Typical gravel road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dirty="0" err="1" smtClean="0"/>
              <a:t>washboarding</a:t>
            </a:r>
            <a:endParaRPr lang="en-US" dirty="0"/>
          </a:p>
        </p:txBody>
      </p:sp>
      <p:pic>
        <p:nvPicPr>
          <p:cNvPr id="6146" name="Picture 2" descr="C:\Users\chrisdo\AppData\Local\Microsoft\Windows\Temporary Internet Files\Content.Outlook\VS74W69O\Gravel Road Washboards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76400"/>
            <a:ext cx="86698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FECD728-DF8B-4F30-9716-6F2A8FCB388B}"/>
</file>

<file path=customXml/itemProps2.xml><?xml version="1.0" encoding="utf-8"?>
<ds:datastoreItem xmlns:ds="http://schemas.openxmlformats.org/officeDocument/2006/customXml" ds:itemID="{942EDA5C-D62B-45C8-8F00-5103DEE509BD}"/>
</file>

<file path=customXml/itemProps3.xml><?xml version="1.0" encoding="utf-8"?>
<ds:datastoreItem xmlns:ds="http://schemas.openxmlformats.org/officeDocument/2006/customXml" ds:itemID="{8014BF0B-3F42-47EA-8C12-7A18FCC94410}"/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105082</TotalTime>
  <Words>1143</Words>
  <Application>Microsoft Office PowerPoint</Application>
  <PresentationFormat>On-screen Show (4:3)</PresentationFormat>
  <Paragraphs>217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Grid</vt:lpstr>
      <vt:lpstr>   deschutes county road department  gravel road conversion pilot projects  (otta seal and AC grindings)  March 15, 2016 enhanced gravel road workshop      </vt:lpstr>
      <vt:lpstr>Existing gravel road  maintenance program</vt:lpstr>
      <vt:lpstr>Current Dust abatement program</vt:lpstr>
      <vt:lpstr>The problem:   high maintenance gravel roads</vt:lpstr>
      <vt:lpstr>18540 nw plainview road:  $1.4M</vt:lpstr>
      <vt:lpstr>Road treated with Magnesium Chloride freeze/thaw</vt:lpstr>
      <vt:lpstr>Road treated with magnesium chloride tree kill</vt:lpstr>
      <vt:lpstr>Road treated with magnesium chloride  potholing</vt:lpstr>
      <vt:lpstr>Typical gravel road  washboarding</vt:lpstr>
      <vt:lpstr>The goal</vt:lpstr>
      <vt:lpstr>Pilot project treatments</vt:lpstr>
      <vt:lpstr>Otta seal:  research</vt:lpstr>
      <vt:lpstr>Otta seal equipment</vt:lpstr>
      <vt:lpstr>Otta seal materials</vt:lpstr>
      <vt:lpstr>Some gradation spec examples</vt:lpstr>
      <vt:lpstr>Deschutes county otta seal rock </vt:lpstr>
      <vt:lpstr>Pilot project – otta Seal Plainview road</vt:lpstr>
      <vt:lpstr>Pre-installation (typical of post grading)</vt:lpstr>
      <vt:lpstr>Pre-installation (note:  dying roadside junipers)</vt:lpstr>
      <vt:lpstr>HFMS-2 Application (0.48-50 Gal/sy) (road pre-wet, 1-hour prior)</vt:lpstr>
      <vt:lpstr>Single pass with chip spreader (1”–minus “dirty” Material)</vt:lpstr>
      <vt:lpstr>Break of HFMS (Medium set)</vt:lpstr>
      <vt:lpstr>Immediate Post agg application ready to roll</vt:lpstr>
      <vt:lpstr>Otta seal installation</vt:lpstr>
      <vt:lpstr>Otta seal installation</vt:lpstr>
      <vt:lpstr>Otta seal installation post installation with sand seal – first week</vt:lpstr>
      <vt:lpstr>At 1-month</vt:lpstr>
      <vt:lpstr>Surface integrity (very dirty appearance)</vt:lpstr>
      <vt:lpstr>7 months later…</vt:lpstr>
      <vt:lpstr>At 7 months:  Some flaws</vt:lpstr>
      <vt:lpstr>Otta seal installation cost</vt:lpstr>
      <vt:lpstr>Otta seal:  lessons learned</vt:lpstr>
      <vt:lpstr>Next steps – otta seal</vt:lpstr>
      <vt:lpstr>Pilot project – AC Grindings Ivancovich Way</vt:lpstr>
      <vt:lpstr>Ac grinding Project</vt:lpstr>
      <vt:lpstr>AC Grindings installation pre-installation</vt:lpstr>
      <vt:lpstr>Ac grindings installation 2-2” lifts</vt:lpstr>
      <vt:lpstr>Ac grindings installation water/tack with compaction</vt:lpstr>
      <vt:lpstr>Ac grindings installation</vt:lpstr>
      <vt:lpstr>Ac grindings installation sand seal finish</vt:lpstr>
      <vt:lpstr>At 7 months</vt:lpstr>
      <vt:lpstr>At 7 months – some flaws</vt:lpstr>
      <vt:lpstr>Lessons Learned</vt:lpstr>
      <vt:lpstr>AC Grindings installation cost</vt:lpstr>
    </vt:vector>
  </TitlesOfParts>
  <Company>Deschutes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Doty</dc:creator>
  <cp:lastModifiedBy>Tom Shamberger</cp:lastModifiedBy>
  <cp:revision>352</cp:revision>
  <cp:lastPrinted>2016-03-15T15:44:33Z</cp:lastPrinted>
  <dcterms:created xsi:type="dcterms:W3CDTF">2012-02-22T18:42:54Z</dcterms:created>
  <dcterms:modified xsi:type="dcterms:W3CDTF">2016-03-15T19:20:03Z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