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1186-0B09-42C5-9AD7-B63CF9F42F8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C77E-FCA4-463C-BA49-046299FD4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1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1186-0B09-42C5-9AD7-B63CF9F42F8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C77E-FCA4-463C-BA49-046299FD4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84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1186-0B09-42C5-9AD7-B63CF9F42F8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C77E-FCA4-463C-BA49-046299FD4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99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1186-0B09-42C5-9AD7-B63CF9F42F8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C77E-FCA4-463C-BA49-046299FD4F3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8759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1186-0B09-42C5-9AD7-B63CF9F42F8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C77E-FCA4-463C-BA49-046299FD4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51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1186-0B09-42C5-9AD7-B63CF9F42F8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C77E-FCA4-463C-BA49-046299FD4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21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1186-0B09-42C5-9AD7-B63CF9F42F8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C77E-FCA4-463C-BA49-046299FD4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66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1186-0B09-42C5-9AD7-B63CF9F42F8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C77E-FCA4-463C-BA49-046299FD4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52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1186-0B09-42C5-9AD7-B63CF9F42F8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C77E-FCA4-463C-BA49-046299FD4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88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1186-0B09-42C5-9AD7-B63CF9F42F8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C77E-FCA4-463C-BA49-046299FD4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76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1186-0B09-42C5-9AD7-B63CF9F42F8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C77E-FCA4-463C-BA49-046299FD4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17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1186-0B09-42C5-9AD7-B63CF9F42F8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C77E-FCA4-463C-BA49-046299FD4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29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1186-0B09-42C5-9AD7-B63CF9F42F8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C77E-FCA4-463C-BA49-046299FD4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80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1186-0B09-42C5-9AD7-B63CF9F42F8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C77E-FCA4-463C-BA49-046299FD4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2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1186-0B09-42C5-9AD7-B63CF9F42F8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C77E-FCA4-463C-BA49-046299FD4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3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1186-0B09-42C5-9AD7-B63CF9F42F8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C77E-FCA4-463C-BA49-046299FD4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1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1186-0B09-42C5-9AD7-B63CF9F42F8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3C77E-FCA4-463C-BA49-046299FD4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93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C561186-0B09-42C5-9AD7-B63CF9F42F8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6D3C77E-FCA4-463C-BA49-046299FD4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499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oadresource.org/toolbox/criteria" TargetMode="External"/><Relationship Id="rId2" Type="http://schemas.openxmlformats.org/officeDocument/2006/relationships/hyperlink" Target="https://roadresource.org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76BAAA-75A1-48AA-B7DE-B6B80709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336349-652A-44F7-8432-B574C541D3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17428" y="1257301"/>
            <a:ext cx="2450127" cy="4343399"/>
          </a:xfrm>
          <a:effectLst/>
        </p:spPr>
        <p:txBody>
          <a:bodyPr anchor="ctr">
            <a:normAutofit/>
          </a:bodyPr>
          <a:lstStyle/>
          <a:p>
            <a:r>
              <a:rPr lang="en-US" sz="2400" i="1" dirty="0"/>
              <a:t>Specialty Emulsion Products</a:t>
            </a:r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65A5F259-CDF7-4A15-A66C-A9939D23E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8386486" cy="6858002"/>
          </a:xfrm>
          <a:custGeom>
            <a:avLst/>
            <a:gdLst>
              <a:gd name="connsiteX0" fmla="*/ 0 w 6088489"/>
              <a:gd name="connsiteY0" fmla="*/ 0 h 6858002"/>
              <a:gd name="connsiteX1" fmla="*/ 3563332 w 6088489"/>
              <a:gd name="connsiteY1" fmla="*/ 0 h 6858002"/>
              <a:gd name="connsiteX2" fmla="*/ 3563332 w 6088489"/>
              <a:gd name="connsiteY2" fmla="*/ 3 h 6858002"/>
              <a:gd name="connsiteX3" fmla="*/ 5842099 w 6088489"/>
              <a:gd name="connsiteY3" fmla="*/ 3 h 6858002"/>
              <a:gd name="connsiteX4" fmla="*/ 5842099 w 6088489"/>
              <a:gd name="connsiteY4" fmla="*/ 4 h 6858002"/>
              <a:gd name="connsiteX5" fmla="*/ 5835346 w 6088489"/>
              <a:gd name="connsiteY5" fmla="*/ 4 h 6858002"/>
              <a:gd name="connsiteX6" fmla="*/ 5841229 w 6088489"/>
              <a:gd name="connsiteY6" fmla="*/ 40466 h 6858002"/>
              <a:gd name="connsiteX7" fmla="*/ 5858543 w 6088489"/>
              <a:gd name="connsiteY7" fmla="*/ 159110 h 6858002"/>
              <a:gd name="connsiteX8" fmla="*/ 5870645 w 6088489"/>
              <a:gd name="connsiteY8" fmla="*/ 245521 h 6858002"/>
              <a:gd name="connsiteX9" fmla="*/ 5883420 w 6088489"/>
              <a:gd name="connsiteY9" fmla="*/ 348391 h 6858002"/>
              <a:gd name="connsiteX10" fmla="*/ 5898716 w 6088489"/>
              <a:gd name="connsiteY10" fmla="*/ 470463 h 6858002"/>
              <a:gd name="connsiteX11" fmla="*/ 5914853 w 6088489"/>
              <a:gd name="connsiteY11" fmla="*/ 605566 h 6858002"/>
              <a:gd name="connsiteX12" fmla="*/ 5931830 w 6088489"/>
              <a:gd name="connsiteY12" fmla="*/ 757813 h 6858002"/>
              <a:gd name="connsiteX13" fmla="*/ 5949815 w 6088489"/>
              <a:gd name="connsiteY13" fmla="*/ 923777 h 6858002"/>
              <a:gd name="connsiteX14" fmla="*/ 5967801 w 6088489"/>
              <a:gd name="connsiteY14" fmla="*/ 1104142 h 6858002"/>
              <a:gd name="connsiteX15" fmla="*/ 5986122 w 6088489"/>
              <a:gd name="connsiteY15" fmla="*/ 1296166 h 6858002"/>
              <a:gd name="connsiteX16" fmla="*/ 6003099 w 6088489"/>
              <a:gd name="connsiteY16" fmla="*/ 1503278 h 6858002"/>
              <a:gd name="connsiteX17" fmla="*/ 6019404 w 6088489"/>
              <a:gd name="connsiteY17" fmla="*/ 1719991 h 6858002"/>
              <a:gd name="connsiteX18" fmla="*/ 6034196 w 6088489"/>
              <a:gd name="connsiteY18" fmla="*/ 1949048 h 6858002"/>
              <a:gd name="connsiteX19" fmla="*/ 6048315 w 6088489"/>
              <a:gd name="connsiteY19" fmla="*/ 2187706 h 6858002"/>
              <a:gd name="connsiteX20" fmla="*/ 6061595 w 6088489"/>
              <a:gd name="connsiteY20" fmla="*/ 2436652 h 6858002"/>
              <a:gd name="connsiteX21" fmla="*/ 6066301 w 6088489"/>
              <a:gd name="connsiteY21" fmla="*/ 2564211 h 6858002"/>
              <a:gd name="connsiteX22" fmla="*/ 6071512 w 6088489"/>
              <a:gd name="connsiteY22" fmla="*/ 2694512 h 6858002"/>
              <a:gd name="connsiteX23" fmla="*/ 6076386 w 6088489"/>
              <a:gd name="connsiteY23" fmla="*/ 2826871 h 6858002"/>
              <a:gd name="connsiteX24" fmla="*/ 6079580 w 6088489"/>
              <a:gd name="connsiteY24" fmla="*/ 2959917 h 6858002"/>
              <a:gd name="connsiteX25" fmla="*/ 6082438 w 6088489"/>
              <a:gd name="connsiteY25" fmla="*/ 3095705 h 6858002"/>
              <a:gd name="connsiteX26" fmla="*/ 6085463 w 6088489"/>
              <a:gd name="connsiteY26" fmla="*/ 3232865 h 6858002"/>
              <a:gd name="connsiteX27" fmla="*/ 6087480 w 6088489"/>
              <a:gd name="connsiteY27" fmla="*/ 3372768 h 6858002"/>
              <a:gd name="connsiteX28" fmla="*/ 6087480 w 6088489"/>
              <a:gd name="connsiteY28" fmla="*/ 3514043 h 6858002"/>
              <a:gd name="connsiteX29" fmla="*/ 6088489 w 6088489"/>
              <a:gd name="connsiteY29" fmla="*/ 3656689 h 6858002"/>
              <a:gd name="connsiteX30" fmla="*/ 6087480 w 6088489"/>
              <a:gd name="connsiteY30" fmla="*/ 3800707 h 6858002"/>
              <a:gd name="connsiteX31" fmla="*/ 6085463 w 6088489"/>
              <a:gd name="connsiteY31" fmla="*/ 3946783 h 6858002"/>
              <a:gd name="connsiteX32" fmla="*/ 6083614 w 6088489"/>
              <a:gd name="connsiteY32" fmla="*/ 4092858 h 6858002"/>
              <a:gd name="connsiteX33" fmla="*/ 6079580 w 6088489"/>
              <a:gd name="connsiteY33" fmla="*/ 4240991 h 6858002"/>
              <a:gd name="connsiteX34" fmla="*/ 6075378 w 6088489"/>
              <a:gd name="connsiteY34" fmla="*/ 4390495 h 6858002"/>
              <a:gd name="connsiteX35" fmla="*/ 6070503 w 6088489"/>
              <a:gd name="connsiteY35" fmla="*/ 4540000 h 6858002"/>
              <a:gd name="connsiteX36" fmla="*/ 6063612 w 6088489"/>
              <a:gd name="connsiteY36" fmla="*/ 4690876 h 6858002"/>
              <a:gd name="connsiteX37" fmla="*/ 6055375 w 6088489"/>
              <a:gd name="connsiteY37" fmla="*/ 4843123 h 6858002"/>
              <a:gd name="connsiteX38" fmla="*/ 6047475 w 6088489"/>
              <a:gd name="connsiteY38" fmla="*/ 4996057 h 6858002"/>
              <a:gd name="connsiteX39" fmla="*/ 6037390 w 6088489"/>
              <a:gd name="connsiteY39" fmla="*/ 5148990 h 6858002"/>
              <a:gd name="connsiteX40" fmla="*/ 6025287 w 6088489"/>
              <a:gd name="connsiteY40" fmla="*/ 5303981 h 6858002"/>
              <a:gd name="connsiteX41" fmla="*/ 6013185 w 6088489"/>
              <a:gd name="connsiteY41" fmla="*/ 5456914 h 6858002"/>
              <a:gd name="connsiteX42" fmla="*/ 5999233 w 6088489"/>
              <a:gd name="connsiteY42" fmla="*/ 5612591 h 6858002"/>
              <a:gd name="connsiteX43" fmla="*/ 5983937 w 6088489"/>
              <a:gd name="connsiteY43" fmla="*/ 5768953 h 6858002"/>
              <a:gd name="connsiteX44" fmla="*/ 5967801 w 6088489"/>
              <a:gd name="connsiteY44" fmla="*/ 5923258 h 6858002"/>
              <a:gd name="connsiteX45" fmla="*/ 5948975 w 6088489"/>
              <a:gd name="connsiteY45" fmla="*/ 6079621 h 6858002"/>
              <a:gd name="connsiteX46" fmla="*/ 5928804 w 6088489"/>
              <a:gd name="connsiteY46" fmla="*/ 6235297 h 6858002"/>
              <a:gd name="connsiteX47" fmla="*/ 5908801 w 6088489"/>
              <a:gd name="connsiteY47" fmla="*/ 6391660 h 6858002"/>
              <a:gd name="connsiteX48" fmla="*/ 5885437 w 6088489"/>
              <a:gd name="connsiteY48" fmla="*/ 6547336 h 6858002"/>
              <a:gd name="connsiteX49" fmla="*/ 5861568 w 6088489"/>
              <a:gd name="connsiteY49" fmla="*/ 6702327 h 6858002"/>
              <a:gd name="connsiteX50" fmla="*/ 5836524 w 6088489"/>
              <a:gd name="connsiteY50" fmla="*/ 6858002 h 6858002"/>
              <a:gd name="connsiteX51" fmla="*/ 3563332 w 6088489"/>
              <a:gd name="connsiteY51" fmla="*/ 6858002 h 6858002"/>
              <a:gd name="connsiteX52" fmla="*/ 1223490 w 6088489"/>
              <a:gd name="connsiteY52" fmla="*/ 6858002 h 6858002"/>
              <a:gd name="connsiteX53" fmla="*/ 0 w 6088489"/>
              <a:gd name="connsiteY5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088489" h="6858002">
                <a:moveTo>
                  <a:pt x="0" y="0"/>
                </a:moveTo>
                <a:lnTo>
                  <a:pt x="3563332" y="0"/>
                </a:lnTo>
                <a:lnTo>
                  <a:pt x="3563332" y="3"/>
                </a:lnTo>
                <a:lnTo>
                  <a:pt x="5842099" y="3"/>
                </a:lnTo>
                <a:lnTo>
                  <a:pt x="5842099" y="4"/>
                </a:lnTo>
                <a:lnTo>
                  <a:pt x="5835346" y="4"/>
                </a:lnTo>
                <a:lnTo>
                  <a:pt x="5841229" y="40466"/>
                </a:lnTo>
                <a:lnTo>
                  <a:pt x="5858543" y="159110"/>
                </a:lnTo>
                <a:lnTo>
                  <a:pt x="5870645" y="245521"/>
                </a:lnTo>
                <a:lnTo>
                  <a:pt x="5883420" y="348391"/>
                </a:lnTo>
                <a:lnTo>
                  <a:pt x="5898716" y="470463"/>
                </a:lnTo>
                <a:lnTo>
                  <a:pt x="5914853" y="605566"/>
                </a:lnTo>
                <a:lnTo>
                  <a:pt x="5931830" y="757813"/>
                </a:lnTo>
                <a:lnTo>
                  <a:pt x="5949815" y="923777"/>
                </a:lnTo>
                <a:lnTo>
                  <a:pt x="5967801" y="1104142"/>
                </a:lnTo>
                <a:lnTo>
                  <a:pt x="5986122" y="1296166"/>
                </a:lnTo>
                <a:lnTo>
                  <a:pt x="6003099" y="1503278"/>
                </a:lnTo>
                <a:lnTo>
                  <a:pt x="6019404" y="1719991"/>
                </a:lnTo>
                <a:lnTo>
                  <a:pt x="6034196" y="1949048"/>
                </a:lnTo>
                <a:lnTo>
                  <a:pt x="6048315" y="2187706"/>
                </a:lnTo>
                <a:lnTo>
                  <a:pt x="6061595" y="2436652"/>
                </a:lnTo>
                <a:lnTo>
                  <a:pt x="6066301" y="2564211"/>
                </a:lnTo>
                <a:lnTo>
                  <a:pt x="6071512" y="2694512"/>
                </a:lnTo>
                <a:lnTo>
                  <a:pt x="6076386" y="2826871"/>
                </a:lnTo>
                <a:lnTo>
                  <a:pt x="6079580" y="2959917"/>
                </a:lnTo>
                <a:lnTo>
                  <a:pt x="6082438" y="3095705"/>
                </a:lnTo>
                <a:lnTo>
                  <a:pt x="6085463" y="3232865"/>
                </a:lnTo>
                <a:lnTo>
                  <a:pt x="6087480" y="3372768"/>
                </a:lnTo>
                <a:lnTo>
                  <a:pt x="6087480" y="3514043"/>
                </a:lnTo>
                <a:lnTo>
                  <a:pt x="6088489" y="3656689"/>
                </a:lnTo>
                <a:lnTo>
                  <a:pt x="6087480" y="3800707"/>
                </a:lnTo>
                <a:lnTo>
                  <a:pt x="6085463" y="3946783"/>
                </a:lnTo>
                <a:lnTo>
                  <a:pt x="6083614" y="4092858"/>
                </a:lnTo>
                <a:lnTo>
                  <a:pt x="6079580" y="4240991"/>
                </a:lnTo>
                <a:lnTo>
                  <a:pt x="6075378" y="4390495"/>
                </a:lnTo>
                <a:lnTo>
                  <a:pt x="6070503" y="4540000"/>
                </a:lnTo>
                <a:lnTo>
                  <a:pt x="6063612" y="4690876"/>
                </a:lnTo>
                <a:lnTo>
                  <a:pt x="6055375" y="4843123"/>
                </a:lnTo>
                <a:lnTo>
                  <a:pt x="6047475" y="4996057"/>
                </a:lnTo>
                <a:lnTo>
                  <a:pt x="6037390" y="5148990"/>
                </a:lnTo>
                <a:lnTo>
                  <a:pt x="6025287" y="5303981"/>
                </a:lnTo>
                <a:lnTo>
                  <a:pt x="6013185" y="5456914"/>
                </a:lnTo>
                <a:lnTo>
                  <a:pt x="5999233" y="5612591"/>
                </a:lnTo>
                <a:lnTo>
                  <a:pt x="5983937" y="5768953"/>
                </a:lnTo>
                <a:lnTo>
                  <a:pt x="5967801" y="5923258"/>
                </a:lnTo>
                <a:lnTo>
                  <a:pt x="5948975" y="6079621"/>
                </a:lnTo>
                <a:lnTo>
                  <a:pt x="5928804" y="6235297"/>
                </a:lnTo>
                <a:lnTo>
                  <a:pt x="5908801" y="6391660"/>
                </a:lnTo>
                <a:lnTo>
                  <a:pt x="5885437" y="6547336"/>
                </a:lnTo>
                <a:lnTo>
                  <a:pt x="5861568" y="6702327"/>
                </a:lnTo>
                <a:lnTo>
                  <a:pt x="5836524" y="6858002"/>
                </a:lnTo>
                <a:lnTo>
                  <a:pt x="3563332" y="6858002"/>
                </a:lnTo>
                <a:lnTo>
                  <a:pt x="1223490" y="6858002"/>
                </a:lnTo>
                <a:lnTo>
                  <a:pt x="0" y="6858002"/>
                </a:lnTo>
                <a:close/>
              </a:path>
            </a:pathLst>
          </a:cu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FDB7D2-EA2A-4A84-8002-A74220E3E8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3795" y="1257301"/>
            <a:ext cx="6672865" cy="4343399"/>
          </a:xfrm>
        </p:spPr>
        <p:txBody>
          <a:bodyPr anchor="ctr">
            <a:normAutofit/>
          </a:bodyPr>
          <a:lstStyle/>
          <a:p>
            <a:r>
              <a:rPr lang="en-US" dirty="0"/>
              <a:t>Tools in the Toolbox</a:t>
            </a:r>
            <a:br>
              <a:rPr lang="en-US" dirty="0"/>
            </a:br>
            <a:r>
              <a:rPr lang="en-US" sz="2400" dirty="0"/>
              <a:t>2019 OACES Chip Seal Workshop </a:t>
            </a:r>
            <a:br>
              <a:rPr lang="en-US" sz="2400" dirty="0"/>
            </a:br>
            <a:r>
              <a:rPr lang="en-US" sz="2400" dirty="0"/>
              <a:t>Kyle Arntson</a:t>
            </a:r>
            <a:br>
              <a:rPr lang="en-US" sz="2400" dirty="0"/>
            </a:br>
            <a:r>
              <a:rPr lang="en-US" sz="2400" dirty="0"/>
              <a:t>Albina Asphalt 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AA71F37-9E6E-48AA-8E3A-76B518B7F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281" y="5511452"/>
            <a:ext cx="1601210" cy="93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97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1B912-DFAA-4C1B-8231-66467444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40" y="609600"/>
            <a:ext cx="11549847" cy="970450"/>
          </a:xfrm>
        </p:spPr>
        <p:txBody>
          <a:bodyPr>
            <a:noAutofit/>
          </a:bodyPr>
          <a:lstStyle/>
          <a:p>
            <a:r>
              <a:rPr lang="en-US" sz="6600" u="sng" dirty="0"/>
              <a:t>Specialty Emulsion Products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9E927-B104-4642-9DC0-30EFC1A201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endParaRPr lang="en-US" sz="6000" dirty="0"/>
          </a:p>
          <a:p>
            <a:pPr algn="ctr"/>
            <a:r>
              <a:rPr lang="en-US" sz="5400" dirty="0"/>
              <a:t>PMCRS-2H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033F70-BE80-422F-80D2-ABB791A27B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endParaRPr lang="en-US" sz="6000" dirty="0"/>
          </a:p>
          <a:p>
            <a:pPr algn="ctr"/>
            <a:r>
              <a:rPr lang="en-US" sz="5400" dirty="0"/>
              <a:t>RS-LTP</a:t>
            </a:r>
            <a:r>
              <a:rPr lang="en-US" dirty="0"/>
              <a:t> </a:t>
            </a:r>
          </a:p>
          <a:p>
            <a:pPr marL="369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877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EE5A9-E5BC-469E-A283-822A2E8DD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PMCRS-2H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34016-71E1-43E0-9173-07C343F1F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What is it?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A3FFB-B79F-4D99-ACA9-C8FEDA13A926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/>
              <a:t>Cationic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/>
              <a:t>Rapid setting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/>
              <a:t>Hard penetration based asphalt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1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DA9865-A8F5-4A52-BA01-2DC9619C6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Properties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7C52C-CBD3-4D3D-8298-2CA5D8C3D4FA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algn="r"/>
            <a:r>
              <a:rPr lang="en-US" dirty="0"/>
              <a:t>Min.		Max.           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/>
              <a:t>Viscosity		100		400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/>
              <a:t>Penetration		40		90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5757BC-BB39-4124-80D8-3EB8FDF3D0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Where to use it?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820327-DD6A-4E91-8903-3E69D789A70B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/>
              <a:t>High traffic volume roads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/>
              <a:t>Steeper road grades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/>
              <a:t>Higher temperature zones </a:t>
            </a:r>
          </a:p>
        </p:txBody>
      </p:sp>
    </p:spTree>
    <p:extLst>
      <p:ext uri="{BB962C8B-B14F-4D97-AF65-F5344CB8AC3E}">
        <p14:creationId xmlns:p14="http://schemas.microsoft.com/office/powerpoint/2010/main" val="2673315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BC4D6-DA7C-429E-AAD8-7B152369A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RS-LTP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A736B-0A69-449C-9E1F-2CD0D7E4E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What is it?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AEE3E2-3C99-41C0-9813-92614E4AE150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en-US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/>
              <a:t>Low temperature oil   </a:t>
            </a:r>
          </a:p>
          <a:p>
            <a:pPr algn="l"/>
            <a:endParaRPr lang="en-US" sz="16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/>
              <a:t>Rapid setting </a:t>
            </a:r>
          </a:p>
          <a:p>
            <a:pPr algn="l"/>
            <a:endParaRPr lang="en-US" sz="16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/>
              <a:t>Chemical break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F7F2D4-4E76-4FE8-86D8-B46A1099F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Properties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0CDCE3-8242-4460-AF65-4D3586FF3790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r"/>
            <a:r>
              <a:rPr lang="en-US" b="1" dirty="0"/>
              <a:t>Min.		Max.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/>
              <a:t>Viscosity 		50		NA</a:t>
            </a:r>
          </a:p>
          <a:p>
            <a:pPr algn="l"/>
            <a:endParaRPr lang="en-US" sz="16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/>
              <a:t>Breaking index	NA		80</a:t>
            </a:r>
          </a:p>
          <a:p>
            <a:pPr algn="l"/>
            <a:endParaRPr lang="en-US" sz="16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/>
              <a:t>Penetration		150		300  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10B1F9-A088-4253-84B9-E4028E2995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Where to use it?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71096C-0C3E-4C69-87C9-2627AC3F9B3D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/>
              <a:t>Higher humidity, fog or mist</a:t>
            </a:r>
          </a:p>
          <a:p>
            <a:pPr algn="l"/>
            <a:endParaRPr lang="en-US" sz="16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/>
              <a:t>Heavily shaded environments 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/>
              <a:t>Low ambient temperatures </a:t>
            </a:r>
          </a:p>
        </p:txBody>
      </p:sp>
    </p:spTree>
    <p:extLst>
      <p:ext uri="{BB962C8B-B14F-4D97-AF65-F5344CB8AC3E}">
        <p14:creationId xmlns:p14="http://schemas.microsoft.com/office/powerpoint/2010/main" val="405361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D0D0-0FC4-46FC-A976-A1EFD6236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RS-LTP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0293BD-9B36-4280-ADC8-0F4D57CCA3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Located near river </a:t>
            </a:r>
          </a:p>
        </p:txBody>
      </p:sp>
      <p:pic>
        <p:nvPicPr>
          <p:cNvPr id="13" name="Picture Placeholder 12" descr="&#10;&#10;Description automatically generated">
            <a:extLst>
              <a:ext uri="{FF2B5EF4-FFF2-40B4-BE49-F238E27FC236}">
                <a16:creationId xmlns:a16="http://schemas.microsoft.com/office/drawing/2014/main" id="{9A9A3BFD-B740-421E-AF6E-F25D0E1743B5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" r="3122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89F0B5-140D-4EE2-A28E-0810D74CE500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marL="285750" indent="-285750" algn="l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dirty="0"/>
              <a:t>Higher humidity, fog and misty conditions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B60841-4421-499E-8F11-9EBC824F6C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Highly canopied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798D20-060B-412E-ABE3-4066668CF79E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dirty="0"/>
              <a:t>Shady and damp areas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3C3412-3DCA-457B-986C-17FF8C21A3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Good rock embedment </a:t>
            </a:r>
          </a:p>
        </p:txBody>
      </p:sp>
      <p:pic>
        <p:nvPicPr>
          <p:cNvPr id="17" name="Picture Placeholder 16" descr="A close up of a rock&#10;&#10;Description automatically generated">
            <a:extLst>
              <a:ext uri="{FF2B5EF4-FFF2-40B4-BE49-F238E27FC236}">
                <a16:creationId xmlns:a16="http://schemas.microsoft.com/office/drawing/2014/main" id="{9E2A8A18-B72A-4272-BED8-3E3E180AC0F9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 r="3214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1D3C82-8D15-4F38-9279-F31965368FF5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US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dirty="0"/>
              <a:t>Successful embedment with adverse environment and weather conditions</a:t>
            </a:r>
          </a:p>
        </p:txBody>
      </p:sp>
      <p:pic>
        <p:nvPicPr>
          <p:cNvPr id="33" name="Picture Placeholder 32" descr="A sign on the side of a road&#10;&#10;Description automatically generated">
            <a:extLst>
              <a:ext uri="{FF2B5EF4-FFF2-40B4-BE49-F238E27FC236}">
                <a16:creationId xmlns:a16="http://schemas.microsoft.com/office/drawing/2014/main" id="{BE10739B-4162-47D8-BD67-50D88B0CC8A6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" r="32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646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E66A8-6994-4EB7-B52E-EAE8EA052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Additional tool for the </a:t>
            </a:r>
            <a:r>
              <a:rPr lang="en-US" i="1" u="sng" dirty="0"/>
              <a:t>Toolbox</a:t>
            </a:r>
            <a:r>
              <a:rPr lang="en-US" u="sng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16DD8-BACF-4089-8D80-069F3DB2C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Road Resources </a:t>
            </a:r>
          </a:p>
          <a:p>
            <a:pPr lvl="1"/>
            <a:r>
              <a:rPr lang="en-US" dirty="0"/>
              <a:t>Interactive website </a:t>
            </a:r>
          </a:p>
          <a:p>
            <a:pPr lvl="1"/>
            <a:r>
              <a:rPr lang="en-US" dirty="0"/>
              <a:t>Designed for selecting the best pavement preservation treatments</a:t>
            </a:r>
          </a:p>
          <a:p>
            <a:pPr lvl="1"/>
            <a:r>
              <a:rPr lang="en-US" dirty="0"/>
              <a:t>Outlines lifecycle costing for roads </a:t>
            </a:r>
          </a:p>
          <a:p>
            <a:pPr marL="450000" lvl="1" indent="0">
              <a:buNone/>
            </a:pPr>
            <a:endParaRPr lang="en-US" dirty="0"/>
          </a:p>
          <a:p>
            <a:pPr marL="450000" lvl="1" indent="0">
              <a:buNone/>
            </a:pPr>
            <a:endParaRPr lang="en-US" dirty="0"/>
          </a:p>
          <a:p>
            <a:pPr marL="450000" lvl="1" indent="0">
              <a:buNone/>
            </a:pPr>
            <a:r>
              <a:rPr lang="en-US" sz="4400" dirty="0">
                <a:hlinkClick r:id="rId2"/>
              </a:rPr>
              <a:t>https://roadresource.org/</a:t>
            </a:r>
            <a:endParaRPr lang="en-US" sz="4400" dirty="0"/>
          </a:p>
          <a:p>
            <a:pPr marL="450000" lvl="1" indent="0">
              <a:buNone/>
            </a:pPr>
            <a:r>
              <a:rPr lang="en-US" sz="2200" dirty="0">
                <a:hlinkClick r:id="rId3"/>
              </a:rPr>
              <a:t>https://roadresource.org/toolbox/criteria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995953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C35680814BB43A11E9FB07D601FB4" ma:contentTypeVersion="2" ma:contentTypeDescription="Create a new document." ma:contentTypeScope="" ma:versionID="eec5cde7945ba053eb90ff92c76b596f">
  <xsd:schema xmlns:xsd="http://www.w3.org/2001/XMLSchema" xmlns:xs="http://www.w3.org/2001/XMLSchema" xmlns:p="http://schemas.microsoft.com/office/2006/metadata/properties" xmlns:ns1="http://schemas.microsoft.com/sharepoint/v3" xmlns:ns2="7ac1d05a-fc1e-4069-a527-ab4693b3d038" targetNamespace="http://schemas.microsoft.com/office/2006/metadata/properties" ma:root="true" ma:fieldsID="cda7576bbc4fe67a2cb7ad6bfa5bbd97" ns1:_="" ns2:_="">
    <xsd:import namespace="http://schemas.microsoft.com/sharepoint/v3"/>
    <xsd:import namespace="7ac1d05a-fc1e-4069-a527-ab4693b3d03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1d05a-fc1e-4069-a527-ab4693b3d038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MigrationSourceURL xmlns="7ac1d05a-fc1e-4069-a527-ab4693b3d038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759FCFB-43BE-4F64-A09B-EC4DFFB76720}"/>
</file>

<file path=customXml/itemProps2.xml><?xml version="1.0" encoding="utf-8"?>
<ds:datastoreItem xmlns:ds="http://schemas.openxmlformats.org/officeDocument/2006/customXml" ds:itemID="{D7FEC6DF-4FF4-4D72-AC9F-62418C5552A8}"/>
</file>

<file path=customXml/itemProps3.xml><?xml version="1.0" encoding="utf-8"?>
<ds:datastoreItem xmlns:ds="http://schemas.openxmlformats.org/officeDocument/2006/customXml" ds:itemID="{EE736E64-1CBD-44F0-8AC5-64DDA32768D4}"/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139</Words>
  <Application>Microsoft Office PowerPoint</Application>
  <PresentationFormat>Widescreen</PresentationFormat>
  <Paragraphs>69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Calisto MT</vt:lpstr>
      <vt:lpstr>Wingdings</vt:lpstr>
      <vt:lpstr>Wingdings 2</vt:lpstr>
      <vt:lpstr>Slate</vt:lpstr>
      <vt:lpstr>Tools in the Toolbox 2019 OACES Chip Seal Workshop  Kyle Arntson Albina Asphalt </vt:lpstr>
      <vt:lpstr>Specialty Emulsion Products </vt:lpstr>
      <vt:lpstr>PMCRS-2H</vt:lpstr>
      <vt:lpstr>RS-LTP</vt:lpstr>
      <vt:lpstr>RS-LTP</vt:lpstr>
      <vt:lpstr>Additional tool for the Toolbox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Tools in the Toolbox </dc:title>
  <dc:creator>Kyle Arntson</dc:creator>
  <cp:lastModifiedBy>Kyle Arntson</cp:lastModifiedBy>
  <cp:revision>27</cp:revision>
  <dcterms:created xsi:type="dcterms:W3CDTF">2019-12-09T22:07:38Z</dcterms:created>
  <dcterms:modified xsi:type="dcterms:W3CDTF">2019-12-10T06:02:53Z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0x010100563C35680814BB43A11E9FB07D601FB4</vt:lpwstr>
  </property>
</Properties>
</file>