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7" r:id="rId17"/>
    <p:sldId id="276" r:id="rId18"/>
    <p:sldId id="278" r:id="rId19"/>
    <p:sldId id="279" r:id="rId20"/>
    <p:sldId id="281" r:id="rId21"/>
    <p:sldId id="283" r:id="rId22"/>
    <p:sldId id="282" r:id="rId23"/>
    <p:sldId id="272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1" autoAdjust="0"/>
    <p:restoredTop sz="90929"/>
  </p:normalViewPr>
  <p:slideViewPr>
    <p:cSldViewPr>
      <p:cViewPr>
        <p:scale>
          <a:sx n="54" d="100"/>
          <a:sy n="54" d="100"/>
        </p:scale>
        <p:origin x="-72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10C160-F613-43D3-9667-4B3093B82F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DD5BF-FE33-4FBC-9F41-594D3A95D5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CCFD-3B21-4938-8B0D-28FB29B97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5EEB-BFCF-474A-B206-998F944F78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C50D-2B89-42E0-B3E0-AA497A9A30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FDD9C-8785-4DDD-9729-1902206C51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9321-6103-4E7F-87BA-538364C64A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B5D00-BBD8-467F-A10A-0061C9D1A6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F6B1B-149E-4792-B903-947A833835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A0C2-0EA7-48F9-A1A1-E931264831C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2000-036F-4EF7-95BA-FBFF53CBDD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61DF02E3-E320-4223-BBFA-7E7D9789C2A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photo/author/23041.John_Wooden" TargetMode="External"/><Relationship Id="rId2" Type="http://schemas.openxmlformats.org/officeDocument/2006/relationships/hyperlink" Target="http://www.goodreads.com/author/show/23041.John_Woode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524000"/>
          </a:xfrm>
        </p:spPr>
        <p:txBody>
          <a:bodyPr/>
          <a:lstStyle/>
          <a:p>
            <a:r>
              <a:rPr lang="en-US" dirty="0" smtClean="0"/>
              <a:t>JACKSON COUNTY</a:t>
            </a:r>
            <a:br>
              <a:rPr lang="en-US" dirty="0" smtClean="0"/>
            </a:br>
            <a:r>
              <a:rPr lang="en-US" dirty="0" smtClean="0"/>
              <a:t>Chip Seal Program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10000"/>
            <a:ext cx="3581400" cy="1676400"/>
          </a:xfrm>
        </p:spPr>
        <p:txBody>
          <a:bodyPr/>
          <a:lstStyle/>
          <a:p>
            <a:endParaRPr lang="en-US" sz="4000" dirty="0" smtClean="0"/>
          </a:p>
        </p:txBody>
      </p:sp>
      <p:pic>
        <p:nvPicPr>
          <p:cNvPr id="17409" name="Picture 1" descr="I:\Engineering\Miscellaneous\Rogue River Drive chipseal project\Rogue River Drive 2011 08 15\Rogue River Drive 017.jpg"/>
          <p:cNvPicPr>
            <a:picLocks noChangeAspect="1" noChangeArrowheads="1"/>
          </p:cNvPicPr>
          <p:nvPr/>
        </p:nvPicPr>
        <p:blipFill>
          <a:blip r:embed="rId2" cstate="print"/>
          <a:srcRect l="15158" t="6737" b="19679"/>
          <a:stretch>
            <a:fillRect/>
          </a:stretch>
        </p:blipFill>
        <p:spPr bwMode="auto">
          <a:xfrm>
            <a:off x="942797" y="1939033"/>
            <a:ext cx="7210603" cy="469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Fog Seal Fresh Repairs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600" dirty="0" smtClean="0"/>
              <a:t>So Chip Seal will Adhere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685800" y="7848600"/>
            <a:ext cx="7772400" cy="6096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194" name="Picture 2" descr="I:\Engineering\Miscellaneous\Rogue River Drive chipseal project\Rogue River Drive 2011 08 04\Location 3, Rogue River Drive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174847" cy="463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Seal</a:t>
            </a:r>
            <a:endParaRPr lang="en-US" dirty="0"/>
          </a:p>
        </p:txBody>
      </p:sp>
      <p:pic>
        <p:nvPicPr>
          <p:cNvPr id="22530" name="Picture 2" descr="I:\Engineering\Miscellaneous\Rogue River Drive chipseal project\Rogue River Drive 2011 08 15\Rogue River Drive 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609850"/>
            <a:ext cx="4241800" cy="3181350"/>
          </a:xfrm>
          <a:prstGeom prst="rect">
            <a:avLst/>
          </a:prstGeom>
          <a:noFill/>
        </p:spPr>
      </p:pic>
      <p:pic>
        <p:nvPicPr>
          <p:cNvPr id="22531" name="Picture 3" descr="I:\Engineering\Miscellaneous\Rogue River Drive chipseal project\Rogue River Drive 2011 08 15\Rogue River Drive 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98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Fog Seal</a:t>
            </a:r>
            <a:endParaRPr lang="en-US" dirty="0"/>
          </a:p>
        </p:txBody>
      </p:sp>
      <p:pic>
        <p:nvPicPr>
          <p:cNvPr id="23554" name="Picture 2" descr="I:\Engineering\Miscellaneous\Rogue River Drive chipseal project\Fog Seal 2011 08 31\Butte Falls Road Fog seal 2011 08 31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76350"/>
            <a:ext cx="7035800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dirty="0" smtClean="0"/>
              <a:t>With Proper </a:t>
            </a:r>
            <a:r>
              <a:rPr lang="en-US" dirty="0" smtClean="0"/>
              <a:t>Preparation,</a:t>
            </a:r>
            <a:br>
              <a:rPr lang="en-US" dirty="0" smtClean="0"/>
            </a:br>
            <a:r>
              <a:rPr lang="en-US" dirty="0" smtClean="0"/>
              <a:t>Perpetual Chip Seal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From This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794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To This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2" descr="I:\Engineering\Miscellaneous\Rogue River Drive chipseal project\Rogue River Drive 2011 07 26\Photos 2011 07 26 00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5448"/>
            <a:ext cx="4268788" cy="3201591"/>
          </a:xfrm>
          <a:prstGeom prst="rect">
            <a:avLst/>
          </a:prstGeom>
          <a:noFill/>
        </p:spPr>
      </p:pic>
      <p:pic>
        <p:nvPicPr>
          <p:cNvPr id="24579" name="Picture 3" descr="I:\Engineering\Miscellaneous\Rogue River Drive chipseal project\Rogue River Drive 2011 09 13\Rogue River Drive 2011 09 13 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310063" cy="3232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Evolution of Jackson County’s Chip Seal Program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  <a:latin typeface="+mj-lt"/>
              </a:rPr>
              <a:t>Where We Started:</a:t>
            </a:r>
          </a:p>
          <a:p>
            <a:pPr algn="ctr">
              <a:buNone/>
            </a:pPr>
            <a:endParaRPr lang="en-US" sz="1400" dirty="0" smtClean="0">
              <a:solidFill>
                <a:srgbClr val="FFFF00"/>
              </a:solidFill>
              <a:latin typeface="+mj-lt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45 Tons of Oil per day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11.5 Crew Hours per day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3 Hours and 40 minutes of  Chip Spreader Operation per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696200" cy="1295400"/>
          </a:xfrm>
        </p:spPr>
        <p:txBody>
          <a:bodyPr/>
          <a:lstStyle/>
          <a:p>
            <a:pPr algn="ctr"/>
            <a:r>
              <a:rPr lang="en-US" sz="3200" dirty="0" smtClean="0"/>
              <a:t>“Don't mistake activity with achievement.” </a:t>
            </a:r>
            <a:r>
              <a:rPr lang="en-US" dirty="0" smtClean="0"/>
              <a:t>― </a:t>
            </a:r>
            <a:r>
              <a:rPr lang="en-US" sz="2800" dirty="0" smtClean="0">
                <a:hlinkClick r:id="rId2" action="ppaction://hlinkfile"/>
              </a:rPr>
              <a:t>John Wooden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543799"/>
            <a:ext cx="5486400" cy="457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John Wooden">
            <a:hlinkClick r:id="rId3" tooltip="John Wooden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-664" b="29597"/>
          <a:stretch>
            <a:fillRect/>
          </a:stretch>
        </p:blipFill>
        <p:spPr bwMode="auto">
          <a:xfrm>
            <a:off x="2130468" y="381000"/>
            <a:ext cx="480373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Identified: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600" dirty="0" smtClean="0"/>
              <a:t>Green Manager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600" dirty="0" smtClean="0"/>
              <a:t>Chip Seal List </a:t>
            </a:r>
            <a:r>
              <a:rPr lang="en-US" sz="3600" dirty="0" smtClean="0"/>
              <a:t>with No Detail</a:t>
            </a:r>
            <a:endParaRPr lang="en-US" sz="3600" dirty="0" smtClean="0"/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600" dirty="0" smtClean="0"/>
              <a:t>An Uninspired Lead Worker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600" dirty="0" smtClean="0"/>
              <a:t>A Poorly Maintained Oil Distributor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3600" dirty="0" smtClean="0"/>
              <a:t>And More…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mbapantarei.com/kaizen%20not%20kaiz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3219450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1703725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+mj-lt"/>
              </a:rPr>
              <a:t>Achieving Perfection Through Incremental Improvement</a:t>
            </a:r>
            <a:endParaRPr lang="en-US" sz="44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538" t="2378" r="8462" b="10839"/>
          <a:stretch>
            <a:fillRect/>
          </a:stretch>
        </p:blipFill>
        <p:spPr bwMode="auto">
          <a:xfrm>
            <a:off x="228600" y="228600"/>
            <a:ext cx="8686800" cy="54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+mj-lt"/>
              </a:rPr>
              <a:t>Chip Seal Calculator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696200" cy="1143000"/>
          </a:xfrm>
        </p:spPr>
        <p:txBody>
          <a:bodyPr/>
          <a:lstStyle/>
          <a:p>
            <a:pPr algn="ctr"/>
            <a:r>
              <a:rPr lang="en-US" sz="3200" dirty="0" smtClean="0"/>
              <a:t>Who knows the per hour composite hourly cost of your chip seal crew?</a:t>
            </a:r>
            <a:endParaRPr lang="en-US" sz="32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315200"/>
            <a:ext cx="5486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6866" name="Picture 2" descr="I:\Engineering\Miscellaneous\Rogue River Drive chipseal project\Rogue River Drive 2011 08 15\Rogue River Drive 046.jpg"/>
          <p:cNvPicPr>
            <a:picLocks noChangeAspect="1" noChangeArrowheads="1"/>
          </p:cNvPicPr>
          <p:nvPr/>
        </p:nvPicPr>
        <p:blipFill>
          <a:blip r:embed="rId2" cstate="print"/>
          <a:srcRect r="26426" b="32214"/>
          <a:stretch>
            <a:fillRect/>
          </a:stretch>
        </p:blipFill>
        <p:spPr bwMode="auto">
          <a:xfrm>
            <a:off x="1219200" y="381000"/>
            <a:ext cx="6731624" cy="465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marL="514350" indent="-514350">
              <a:buClr>
                <a:srgbClr val="FFC000"/>
              </a:buClr>
            </a:pPr>
            <a:r>
              <a:rPr lang="en-US" dirty="0" smtClean="0">
                <a:solidFill>
                  <a:srgbClr val="FFC000"/>
                </a:solidFill>
              </a:rPr>
              <a:t>Pick the Right Roads in the Right Condition to Chip Seal</a:t>
            </a:r>
          </a:p>
          <a:p>
            <a:pPr marL="514350" indent="-514350">
              <a:buClr>
                <a:srgbClr val="FFC000"/>
              </a:buClr>
            </a:pPr>
            <a:r>
              <a:rPr lang="en-US" dirty="0" smtClean="0">
                <a:solidFill>
                  <a:srgbClr val="FFC000"/>
                </a:solidFill>
              </a:rPr>
              <a:t>Good Preparation can bring a Road into the Right Condition – Perpetual Chip Seal</a:t>
            </a:r>
          </a:p>
          <a:p>
            <a:pPr marL="514350" indent="-514350">
              <a:buClr>
                <a:srgbClr val="FFC000"/>
              </a:buClr>
            </a:pPr>
            <a:r>
              <a:rPr lang="en-US" dirty="0" smtClean="0">
                <a:solidFill>
                  <a:srgbClr val="FFC000"/>
                </a:solidFill>
              </a:rPr>
              <a:t>The Evolution of Jackson County’s Chip Seal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r>
              <a:rPr lang="en-US" dirty="0" smtClean="0"/>
              <a:t>Changes We’ve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Assigned a field </a:t>
            </a:r>
            <a:r>
              <a:rPr lang="en-US" dirty="0" smtClean="0"/>
              <a:t>mechanic </a:t>
            </a:r>
            <a:r>
              <a:rPr lang="en-US" dirty="0" smtClean="0"/>
              <a:t>to stay with the </a:t>
            </a:r>
            <a:r>
              <a:rPr lang="en-US" dirty="0" smtClean="0"/>
              <a:t>crew, full time.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Clean the spray bar every day.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Change suction screen when needed.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Track post-trip truck inspections.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Shoot with traffic.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Knife centerline nozzle.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Don’t begin shooting at </a:t>
            </a:r>
            <a:r>
              <a:rPr lang="en-US" dirty="0" smtClean="0"/>
              <a:t>intersections.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Changes We’ve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248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Mark intersections for distributor operator.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Use 4 rollers most days.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Have a designated lead traffic control person.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Use right amount of trucks.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Broom operators, tab setter and lead traffic </a:t>
            </a:r>
            <a:r>
              <a:rPr lang="en-US" dirty="0" smtClean="0"/>
              <a:t>Worker </a:t>
            </a:r>
            <a:r>
              <a:rPr lang="en-US" dirty="0" smtClean="0"/>
              <a:t>offer lunch breaks.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Do lot’s of math.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Plus 43 more.</a:t>
            </a:r>
          </a:p>
          <a:p>
            <a:pPr>
              <a:buClr>
                <a:srgbClr val="FFC000"/>
              </a:buCl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915400" cy="3505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115 Tons of Oil Per Day (vs. 45 Tons)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11.5 Crew Hours per day (Same Ave. Day)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en-US" dirty="0" smtClean="0"/>
              <a:t>We believe we are about 85% to our goal </a:t>
            </a:r>
            <a:r>
              <a:rPr lang="en-US" dirty="0" smtClean="0"/>
              <a:t>–</a:t>
            </a:r>
          </a:p>
          <a:p>
            <a:pPr>
              <a:buClr>
                <a:srgbClr val="FFC000"/>
              </a:buClr>
              <a:buNone/>
            </a:pPr>
            <a:r>
              <a:rPr lang="en-US" dirty="0" smtClean="0">
                <a:solidFill>
                  <a:srgbClr val="FFC000"/>
                </a:solidFill>
                <a:latin typeface="+mj-lt"/>
              </a:rPr>
              <a:t>“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Chip Sealing to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our Crew’s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Maximum Potential”</a:t>
            </a:r>
            <a:endParaRPr lang="en-US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I:\Engineering\Miscellaneous\Rogue River Drive chipseal project\Rogue River Drive 2011 09 13\Rogue River Drive 2011 09 13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1128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Pick the Right Roads in the Right Condition to Chip Seal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8683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Not a Good </a:t>
            </a:r>
            <a:r>
              <a:rPr lang="en-US" sz="2800" dirty="0" smtClean="0">
                <a:solidFill>
                  <a:srgbClr val="FFC000"/>
                </a:solidFill>
              </a:rPr>
              <a:t>Candidate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(In </a:t>
            </a:r>
            <a:r>
              <a:rPr lang="en-US" sz="2000" dirty="0" smtClean="0">
                <a:solidFill>
                  <a:srgbClr val="FFC000"/>
                </a:solidFill>
              </a:rPr>
              <a:t>C</a:t>
            </a:r>
            <a:r>
              <a:rPr lang="en-US" sz="2000" dirty="0" smtClean="0">
                <a:solidFill>
                  <a:srgbClr val="FFC000"/>
                </a:solidFill>
              </a:rPr>
              <a:t>urrent Condition)</a:t>
            </a:r>
            <a:endParaRPr lang="en-US" sz="2000" dirty="0" smtClean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8683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 Good </a:t>
            </a:r>
            <a:r>
              <a:rPr lang="en-US" sz="2800" dirty="0" smtClean="0">
                <a:solidFill>
                  <a:srgbClr val="FFC000"/>
                </a:solidFill>
              </a:rPr>
              <a:t>Candidate</a:t>
            </a:r>
          </a:p>
          <a:p>
            <a:pPr algn="ctr"/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18434" name="Picture 2" descr="I:\Engineering\Miscellaneous\Rogue River Drive chipseal project\Rogue River Drive 2011 07 26\Photos 2011 07 26 00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3142059"/>
            <a:ext cx="4243388" cy="3182541"/>
          </a:xfrm>
          <a:prstGeom prst="rect">
            <a:avLst/>
          </a:prstGeom>
          <a:noFill/>
        </p:spPr>
      </p:pic>
      <p:pic>
        <p:nvPicPr>
          <p:cNvPr id="18435" name="Picture 3" descr="I:\Engineering\Miscellaneous\Lozier Lane\Lozier Lane 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40869"/>
            <a:ext cx="4270375" cy="320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724400" y="6095997"/>
            <a:ext cx="762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791200"/>
          </a:xfrm>
        </p:spPr>
        <p:txBody>
          <a:bodyPr/>
          <a:lstStyle/>
          <a:p>
            <a:pPr algn="l"/>
            <a:r>
              <a:rPr lang="en-US" sz="3200" dirty="0" smtClean="0"/>
              <a:t>Chip Seal a Road that is in the Wrong Condition and/or without Proper Preparation and the Seal will Fail Quickly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Chip Seal a Road in the Proper Condition and the Seal should last 7 to 12 years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Perform Proper Preparation to a Road in the Wrong Condition, bringing the Road up to a Proper Condition, and the Seal can last 7 to 12 years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514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Good Preparation can bring a Road into the Right Condition – Perpetual Chip Seal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0"/>
            <a:ext cx="6934200" cy="1905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This is what we believe Constitutes Good Preparation …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dirty="0" smtClean="0"/>
              <a:t>From, Not a Good Candidate</a:t>
            </a:r>
            <a:endParaRPr lang="en-US" dirty="0"/>
          </a:p>
        </p:txBody>
      </p:sp>
      <p:pic>
        <p:nvPicPr>
          <p:cNvPr id="19458" name="Picture 2" descr="I:\Engineering\Miscellaneous\Rogue River Drive chipseal project\Rogue River Drive 2011 07 26\Photos 2011 07 26 00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 smtClean="0"/>
              <a:t>Crack Filling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:\Engineering\Miscellaneous\Rogue River Drive chipseal project\Rogue River Drive 2011 07 26\Photos 2011 07 26 014.jpg"/>
          <p:cNvPicPr>
            <a:picLocks noChangeAspect="1" noChangeArrowheads="1"/>
          </p:cNvPicPr>
          <p:nvPr/>
        </p:nvPicPr>
        <p:blipFill>
          <a:blip r:embed="rId2" cstate="print"/>
          <a:srcRect t="10159"/>
          <a:stretch>
            <a:fillRect/>
          </a:stretch>
        </p:blipFill>
        <p:spPr bwMode="auto">
          <a:xfrm>
            <a:off x="609600" y="1162049"/>
            <a:ext cx="8001000" cy="539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en-US" dirty="0" smtClean="0"/>
              <a:t>Grind and Inlay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To Repair Pavement Failures</a:t>
            </a:r>
            <a:endParaRPr lang="en-US" sz="3600" dirty="0"/>
          </a:p>
        </p:txBody>
      </p:sp>
      <p:pic>
        <p:nvPicPr>
          <p:cNvPr id="20482" name="Picture 2" descr="I:\Engineering\Miscellaneous\Rogue River Drive chipseal project\Grinding 2011 10 19\Grinding on Payne Road 2011 10 19 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4343400" cy="3257550"/>
          </a:xfrm>
          <a:prstGeom prst="rect">
            <a:avLst/>
          </a:prstGeom>
          <a:noFill/>
        </p:spPr>
      </p:pic>
      <p:pic>
        <p:nvPicPr>
          <p:cNvPr id="20483" name="Picture 3" descr="I:\Engineering\Miscellaneous\Rogue River Drive chipseal project\Grinding 2011 10 19\Grinding on Payne Road 2011 10 19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r>
              <a:rPr lang="en-US" dirty="0" smtClean="0"/>
              <a:t>Blade Patch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To Correct Grade and Shape</a:t>
            </a:r>
            <a:endParaRPr lang="en-US" sz="3600" dirty="0"/>
          </a:p>
        </p:txBody>
      </p:sp>
      <p:pic>
        <p:nvPicPr>
          <p:cNvPr id="21506" name="Picture 2" descr="I:\Engineering\Miscellaneous\Rogue River Drive chipseal project\Rogue River Drive 2011 08 04\Intersection of Rogue River Drive and Hwy 62 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09850"/>
            <a:ext cx="4241800" cy="3181350"/>
          </a:xfrm>
          <a:prstGeom prst="rect">
            <a:avLst/>
          </a:prstGeom>
          <a:noFill/>
        </p:spPr>
      </p:pic>
      <p:pic>
        <p:nvPicPr>
          <p:cNvPr id="21508" name="Picture 4" descr="I:\Engineering\Miscellaneous\Rogue River Drive chipseal project\Rogue River Drive 2011 08 04\Intersection of Rogue River Drive and Hwy 62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9850"/>
            <a:ext cx="42418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F15234-1792-49CB-BAF5-C14C396D3B28}"/>
</file>

<file path=customXml/itemProps2.xml><?xml version="1.0" encoding="utf-8"?>
<ds:datastoreItem xmlns:ds="http://schemas.openxmlformats.org/officeDocument/2006/customXml" ds:itemID="{37EAC4F9-0F30-4909-8000-6FB309EFFEEA}"/>
</file>

<file path=customXml/itemProps3.xml><?xml version="1.0" encoding="utf-8"?>
<ds:datastoreItem xmlns:ds="http://schemas.openxmlformats.org/officeDocument/2006/customXml" ds:itemID="{0E3584E4-BC8F-40E7-B8B8-D6CDC4B00CF4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6122</TotalTime>
  <Words>367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Soaring</vt:lpstr>
      <vt:lpstr>JACKSON COUNTY Chip Seal Program</vt:lpstr>
      <vt:lpstr>Today’s Discussion:</vt:lpstr>
      <vt:lpstr>Pick the Right Roads in the Right Condition to Chip Seal </vt:lpstr>
      <vt:lpstr>Chip Seal a Road that is in the Wrong Condition and/or without Proper Preparation and the Seal will Fail Quickly  Chip Seal a Road in the Proper Condition and the Seal should last 7 to 12 years  Perform Proper Preparation to a Road in the Wrong Condition, bringing the Road up to a Proper Condition, and the Seal can last 7 to 12 years</vt:lpstr>
      <vt:lpstr>Good Preparation can bring a Road into the Right Condition – Perpetual Chip Seal </vt:lpstr>
      <vt:lpstr>From, Not a Good Candidate</vt:lpstr>
      <vt:lpstr>Crack Filling </vt:lpstr>
      <vt:lpstr>Grind and Inlay  To Repair Pavement Failures</vt:lpstr>
      <vt:lpstr>Blade Patch  To Correct Grade and Shape</vt:lpstr>
      <vt:lpstr>Fog Seal Fresh Repairs  So Chip Seal will Adhere</vt:lpstr>
      <vt:lpstr>Chip Seal</vt:lpstr>
      <vt:lpstr>Fog Seal</vt:lpstr>
      <vt:lpstr>With Proper Preparation, Perpetual Chip Seal</vt:lpstr>
      <vt:lpstr>The Evolution of Jackson County’s Chip Seal Program </vt:lpstr>
      <vt:lpstr>“Don't mistake activity with achievement.” ― John Wooden </vt:lpstr>
      <vt:lpstr>Problems Identified:</vt:lpstr>
      <vt:lpstr>Slide 17</vt:lpstr>
      <vt:lpstr>Slide 18</vt:lpstr>
      <vt:lpstr>Who knows the per hour composite hourly cost of your chip seal crew?</vt:lpstr>
      <vt:lpstr>Changes We’ve Made</vt:lpstr>
      <vt:lpstr>Changes We’ve Made</vt:lpstr>
      <vt:lpstr>Results</vt:lpstr>
      <vt:lpstr>Questions?</vt:lpstr>
    </vt:vector>
  </TitlesOfParts>
  <Company>Jackson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KuntzM</dc:creator>
  <cp:lastModifiedBy>R M. Kuntz</cp:lastModifiedBy>
  <cp:revision>239</cp:revision>
  <cp:lastPrinted>1601-01-01T00:00:00Z</cp:lastPrinted>
  <dcterms:created xsi:type="dcterms:W3CDTF">2005-09-09T18:54:29Z</dcterms:created>
  <dcterms:modified xsi:type="dcterms:W3CDTF">2011-12-06T17:44:05Z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