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373" r:id="rId5"/>
    <p:sldId id="346" r:id="rId6"/>
    <p:sldId id="397" r:id="rId7"/>
    <p:sldId id="398" r:id="rId8"/>
    <p:sldId id="399" r:id="rId9"/>
    <p:sldId id="291" r:id="rId10"/>
    <p:sldId id="328" r:id="rId11"/>
    <p:sldId id="335" r:id="rId12"/>
    <p:sldId id="350" r:id="rId13"/>
    <p:sldId id="368" r:id="rId14"/>
    <p:sldId id="349" r:id="rId15"/>
    <p:sldId id="352" r:id="rId16"/>
    <p:sldId id="348" r:id="rId17"/>
    <p:sldId id="354" r:id="rId18"/>
    <p:sldId id="341" r:id="rId19"/>
    <p:sldId id="355" r:id="rId20"/>
    <p:sldId id="356" r:id="rId21"/>
    <p:sldId id="371" r:id="rId22"/>
    <p:sldId id="372" r:id="rId23"/>
    <p:sldId id="390" r:id="rId24"/>
    <p:sldId id="358" r:id="rId25"/>
    <p:sldId id="400" r:id="rId26"/>
    <p:sldId id="401" r:id="rId27"/>
    <p:sldId id="402" r:id="rId28"/>
    <p:sldId id="403" r:id="rId29"/>
    <p:sldId id="404" r:id="rId30"/>
    <p:sldId id="395" r:id="rId31"/>
    <p:sldId id="387" r:id="rId32"/>
    <p:sldId id="396" r:id="rId33"/>
    <p:sldId id="338" r:id="rId34"/>
    <p:sldId id="388" r:id="rId35"/>
    <p:sldId id="364" r:id="rId36"/>
    <p:sldId id="345" r:id="rId37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A176"/>
    <a:srgbClr val="285BC2"/>
    <a:srgbClr val="E3E1E1"/>
    <a:srgbClr val="8BB797"/>
    <a:srgbClr val="27467D"/>
    <a:srgbClr val="67A0A1"/>
    <a:srgbClr val="88EC8A"/>
    <a:srgbClr val="224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465693"/>
          </a:xfrm>
          <a:prstGeom prst="rect">
            <a:avLst/>
          </a:prstGeom>
        </p:spPr>
        <p:txBody>
          <a:bodyPr vert="horz" lIns="91673" tIns="45836" rIns="91673" bIns="4583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1" cy="465693"/>
          </a:xfrm>
          <a:prstGeom prst="rect">
            <a:avLst/>
          </a:prstGeom>
        </p:spPr>
        <p:txBody>
          <a:bodyPr vert="horz" lIns="91673" tIns="45836" rIns="91673" bIns="45836" rtlCol="0"/>
          <a:lstStyle>
            <a:lvl1pPr algn="r">
              <a:defRPr sz="1200"/>
            </a:lvl1pPr>
          </a:lstStyle>
          <a:p>
            <a:fld id="{C2BC6A3F-2AA8-4185-B5BC-7B99815D6FB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1" cy="465693"/>
          </a:xfrm>
          <a:prstGeom prst="rect">
            <a:avLst/>
          </a:prstGeom>
        </p:spPr>
        <p:txBody>
          <a:bodyPr vert="horz" lIns="91673" tIns="45836" rIns="91673" bIns="4583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46554"/>
            <a:ext cx="2971801" cy="465693"/>
          </a:xfrm>
          <a:prstGeom prst="rect">
            <a:avLst/>
          </a:prstGeom>
        </p:spPr>
        <p:txBody>
          <a:bodyPr vert="horz" lIns="91673" tIns="45836" rIns="91673" bIns="45836" rtlCol="0" anchor="b"/>
          <a:lstStyle>
            <a:lvl1pPr algn="r">
              <a:defRPr sz="1200"/>
            </a:lvl1pPr>
          </a:lstStyle>
          <a:p>
            <a:fld id="{C5702A62-9986-449D-8630-02BD20194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7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1" cy="467310"/>
          </a:xfrm>
          <a:prstGeom prst="rect">
            <a:avLst/>
          </a:prstGeom>
        </p:spPr>
        <p:txBody>
          <a:bodyPr vert="horz" lIns="91673" tIns="45836" rIns="91673" bIns="458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1" cy="467310"/>
          </a:xfrm>
          <a:prstGeom prst="rect">
            <a:avLst/>
          </a:prstGeom>
        </p:spPr>
        <p:txBody>
          <a:bodyPr vert="horz" lIns="91673" tIns="45836" rIns="91673" bIns="45836" rtlCol="0"/>
          <a:lstStyle>
            <a:lvl1pPr algn="r">
              <a:defRPr sz="1200"/>
            </a:lvl1pPr>
          </a:lstStyle>
          <a:p>
            <a:fld id="{F5AA6003-0A60-4EEF-8265-2AD7154B2272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73" tIns="45836" rIns="91673" bIns="4583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82297"/>
            <a:ext cx="5486400" cy="3667333"/>
          </a:xfrm>
          <a:prstGeom prst="rect">
            <a:avLst/>
          </a:prstGeom>
        </p:spPr>
        <p:txBody>
          <a:bodyPr vert="horz" lIns="91673" tIns="45836" rIns="91673" bIns="4583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1" cy="467309"/>
          </a:xfrm>
          <a:prstGeom prst="rect">
            <a:avLst/>
          </a:prstGeom>
        </p:spPr>
        <p:txBody>
          <a:bodyPr vert="horz" lIns="91673" tIns="45836" rIns="91673" bIns="458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4"/>
            <a:ext cx="2971801" cy="467309"/>
          </a:xfrm>
          <a:prstGeom prst="rect">
            <a:avLst/>
          </a:prstGeom>
        </p:spPr>
        <p:txBody>
          <a:bodyPr vert="horz" lIns="91673" tIns="45836" rIns="91673" bIns="45836" rtlCol="0" anchor="b"/>
          <a:lstStyle>
            <a:lvl1pPr algn="r">
              <a:defRPr sz="1200"/>
            </a:lvl1pPr>
          </a:lstStyle>
          <a:p>
            <a:fld id="{5A377679-BC04-43C6-85FF-8673A47D52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C856BD-88DA-44E7-8695-D89A31C3D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08FED-8CF2-4204-84F0-B7115656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79F693-3D99-4D1E-BD83-4E0C5DB1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9ED186-FDD9-48E6-B122-4B046E08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C:\Users\mbrace\Downloads\NDBeLenglarge_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198" y="6075701"/>
            <a:ext cx="2770559" cy="5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82296" y="91440"/>
            <a:ext cx="8586216" cy="6684264"/>
          </a:xfrm>
          <a:prstGeom prst="rect">
            <a:avLst/>
          </a:prstGeom>
          <a:solidFill>
            <a:srgbClr val="67A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767451" y="91439"/>
            <a:ext cx="3320917" cy="5281119"/>
          </a:xfrm>
          <a:prstGeom prst="rect">
            <a:avLst/>
          </a:prstGeom>
          <a:solidFill>
            <a:srgbClr val="285B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796528" y="5774076"/>
            <a:ext cx="3313176" cy="1001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xmlns="" id="{BDAFAD4A-413C-4B05-AE82-77B7E86EA8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51" y="5476534"/>
            <a:ext cx="3349994" cy="129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4FA9EE-1E46-469D-A280-15CCE0E5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C37C26-A98F-480E-9200-35BECB98D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6384E3-1E7C-4CD2-9391-19EE14E36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A1461A-DCDD-4C5C-9018-69DED89EC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3774FE-AA35-40A1-99CB-9E2D9F6C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0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1B38685-0DD0-467F-A41E-6FAE0D643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6C01FE-839E-4CA9-AC7A-118AE795E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8C0555-D4D1-46C0-A39E-0A35E6CB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4A59E2-B4FF-41EC-9B9C-B9076659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15212E-D63D-4DB6-92BD-AC0AAD36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8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947C07-D4FA-49F9-B6C4-2A9EF62E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E19B2A-FDB6-4665-A749-D7DEFEE9C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8656B4-90DB-45D4-BC77-12FC9E2E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F0DED-930A-4F1E-9233-08DEB898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7660C8-55EE-4A17-BBBD-F474D095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9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9F6260-3B24-4A53-9C62-F51C7D9D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7D761F-CA14-4789-9A9A-7ACD9E097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EE84AB-CFC7-46E6-A7C4-85B8E510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76A310-0D89-45B5-BD00-C78D0CCE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3EC01B-3523-4013-951F-5EAE1FD0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D0DAB4-5EB0-4BAF-AF28-36709C4D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2A630C-3C78-4711-9EEF-C3ADF65E1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9B3E3C-601D-49F6-9A67-36623A4CD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D8E0E2-AD6C-43ED-AAC5-E578DF6F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484CDD-736D-46E5-8A74-CB24ADE5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39D6EA-91D8-405F-8D39-20CF1C91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0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C288FC-F170-4252-A331-45A16B89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CA2D6B-4B8D-4E84-B652-AFAF16D64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FF9BB9-7493-48D4-8B16-B7E3FEDD1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638D09-21C5-4A0A-92A4-46EF472D4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2C5D6A-C97C-40DC-AAC4-1081DAE94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93CCC2-B8C1-4A14-9BF4-3A7BD0B7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EBA99E9-3272-464B-86CC-6D5BA08F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044C61B-8CF0-4291-AB0E-3F2D22F2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7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B42578-7126-493B-A5B1-99AD668C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00297B0-7046-4EF2-8454-45E507BC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1AA7DA-D70C-47F6-8EE4-8B5A4D80C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24D8E36-EE0E-4923-B63F-86B3D639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1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9F2F6C-9A2C-4F5D-ADFD-935B3E27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FE5644-FD83-404D-9E40-F75CE693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4FDB93-FAB1-4139-84F9-2A126E2F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4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CFDFA-04D7-4E38-8071-024AB2124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A27ECF-C988-4AD6-AE2D-09EAD85D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7EAA48-957A-4CF8-9DED-3204BA01B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490173-E4A5-4012-AA42-4D447B6AD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4342ED-491D-4CFC-8C6E-29DD0977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1B862D-BECD-4D37-892B-195D4DD4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4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B6ACD-412F-47F6-B1C9-885C5629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37C5E5-5BB2-47DE-B1CC-E2880559D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673313-4085-4AB6-8DDF-5996B197E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51981E-5D56-4A52-992A-93EADECA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724E83-9724-4E99-BD40-B13E208C5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90B784-D0BC-41AA-90D6-988CD1C7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3BA8FD-9A81-4512-AB82-A32FE87E5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D95920-4D1C-465A-8DDD-1363605AC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E57BD5-0143-44FE-9513-5A27A81B8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02F3C4-F25F-45FA-A6AE-90689C09B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6E9646-7F68-4CFD-B960-CC6736FBA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6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91440" y="104502"/>
            <a:ext cx="8684570" cy="6653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2021-2025 Marion County</a:t>
            </a:r>
          </a:p>
          <a:p>
            <a:pPr marL="342900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Consolidated Plan</a:t>
            </a:r>
          </a:p>
          <a:p>
            <a:pPr marL="342900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and Analysis of Impediments</a:t>
            </a: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Welcome to the </a:t>
            </a: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Public Input Meeting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!</a:t>
            </a: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Demographics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3960" y="1192148"/>
            <a:ext cx="3227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much change in racial and ethnic makeup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1865064-DC93-4543-8B11-BA6E33E06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9459"/>
              </p:ext>
            </p:extLst>
          </p:nvPr>
        </p:nvGraphicFramePr>
        <p:xfrm>
          <a:off x="571499" y="1949827"/>
          <a:ext cx="7281604" cy="3600038"/>
        </p:xfrm>
        <a:graphic>
          <a:graphicData uri="http://schemas.openxmlformats.org/drawingml/2006/table">
            <a:tbl>
              <a:tblPr firstRow="1" firstCol="1" bandRow="1"/>
              <a:tblGrid>
                <a:gridCol w="2293453">
                  <a:extLst>
                    <a:ext uri="{9D8B030D-6E8A-4147-A177-3AD203B41FA5}">
                      <a16:colId xmlns:a16="http://schemas.microsoft.com/office/drawing/2014/main" xmlns="" val="3731072181"/>
                    </a:ext>
                  </a:extLst>
                </a:gridCol>
                <a:gridCol w="1141940">
                  <a:extLst>
                    <a:ext uri="{9D8B030D-6E8A-4147-A177-3AD203B41FA5}">
                      <a16:colId xmlns:a16="http://schemas.microsoft.com/office/drawing/2014/main" xmlns="" val="2987476551"/>
                    </a:ext>
                  </a:extLst>
                </a:gridCol>
                <a:gridCol w="1238551">
                  <a:extLst>
                    <a:ext uri="{9D8B030D-6E8A-4147-A177-3AD203B41FA5}">
                      <a16:colId xmlns:a16="http://schemas.microsoft.com/office/drawing/2014/main" xmlns="" val="904223087"/>
                    </a:ext>
                  </a:extLst>
                </a:gridCol>
                <a:gridCol w="1303830">
                  <a:extLst>
                    <a:ext uri="{9D8B030D-6E8A-4147-A177-3AD203B41FA5}">
                      <a16:colId xmlns:a16="http://schemas.microsoft.com/office/drawing/2014/main" xmlns="" val="1359046585"/>
                    </a:ext>
                  </a:extLst>
                </a:gridCol>
                <a:gridCol w="1303830">
                  <a:extLst>
                    <a:ext uri="{9D8B030D-6E8A-4147-A177-3AD203B41FA5}">
                      <a16:colId xmlns:a16="http://schemas.microsoft.com/office/drawing/2014/main" xmlns="" val="3013338461"/>
                    </a:ext>
                  </a:extLst>
                </a:gridCol>
              </a:tblGrid>
              <a:tr h="865982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by Race and Ethnicity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 &amp; 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8328885"/>
                  </a:ext>
                </a:extLst>
              </a:tr>
              <a:tr h="18575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697574"/>
                  </a:ext>
                </a:extLst>
              </a:tr>
              <a:tr h="185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622136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145,260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161,475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334559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6660742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American Indian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1,626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9888278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2991840"/>
                  </a:ext>
                </a:extLst>
              </a:tr>
              <a:tr h="161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Native Hawaiian/ Pacific Islander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1937698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25,418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15,296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9143711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 or More Races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6,582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12,736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6208045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184,937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197,430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9718573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Non-Hispanic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136,884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142,866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8806084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48,053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54,564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27.6%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1853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044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Demographics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3960" y="1704212"/>
            <a:ext cx="3227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Rate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half of people over 75 have a disability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1C4A14D-E303-4EC3-BB83-5C8F88141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790514"/>
              </p:ext>
            </p:extLst>
          </p:nvPr>
        </p:nvGraphicFramePr>
        <p:xfrm>
          <a:off x="332509" y="1901639"/>
          <a:ext cx="8015424" cy="3301147"/>
        </p:xfrm>
        <a:graphic>
          <a:graphicData uri="http://schemas.openxmlformats.org/drawingml/2006/table">
            <a:tbl>
              <a:tblPr firstRow="1" firstCol="1" bandRow="1"/>
              <a:tblGrid>
                <a:gridCol w="1028144">
                  <a:extLst>
                    <a:ext uri="{9D8B030D-6E8A-4147-A177-3AD203B41FA5}">
                      <a16:colId xmlns:a16="http://schemas.microsoft.com/office/drawing/2014/main" xmlns="" val="1262022846"/>
                    </a:ext>
                  </a:extLst>
                </a:gridCol>
                <a:gridCol w="1105806">
                  <a:extLst>
                    <a:ext uri="{9D8B030D-6E8A-4147-A177-3AD203B41FA5}">
                      <a16:colId xmlns:a16="http://schemas.microsoft.com/office/drawing/2014/main" xmlns="" val="722628363"/>
                    </a:ext>
                  </a:extLst>
                </a:gridCol>
                <a:gridCol w="1105806">
                  <a:extLst>
                    <a:ext uri="{9D8B030D-6E8A-4147-A177-3AD203B41FA5}">
                      <a16:colId xmlns:a16="http://schemas.microsoft.com/office/drawing/2014/main" xmlns="" val="1552933353"/>
                    </a:ext>
                  </a:extLst>
                </a:gridCol>
                <a:gridCol w="1171155">
                  <a:extLst>
                    <a:ext uri="{9D8B030D-6E8A-4147-A177-3AD203B41FA5}">
                      <a16:colId xmlns:a16="http://schemas.microsoft.com/office/drawing/2014/main" xmlns="" val="2843810569"/>
                    </a:ext>
                  </a:extLst>
                </a:gridCol>
                <a:gridCol w="1171155">
                  <a:extLst>
                    <a:ext uri="{9D8B030D-6E8A-4147-A177-3AD203B41FA5}">
                      <a16:colId xmlns:a16="http://schemas.microsoft.com/office/drawing/2014/main" xmlns="" val="1780089978"/>
                    </a:ext>
                  </a:extLst>
                </a:gridCol>
                <a:gridCol w="1216679">
                  <a:extLst>
                    <a:ext uri="{9D8B030D-6E8A-4147-A177-3AD203B41FA5}">
                      <a16:colId xmlns:a16="http://schemas.microsoft.com/office/drawing/2014/main" xmlns="" val="727165092"/>
                    </a:ext>
                  </a:extLst>
                </a:gridCol>
                <a:gridCol w="1216679">
                  <a:extLst>
                    <a:ext uri="{9D8B030D-6E8A-4147-A177-3AD203B41FA5}">
                      <a16:colId xmlns:a16="http://schemas.microsoft.com/office/drawing/2014/main" xmlns="" val="1852399824"/>
                    </a:ext>
                  </a:extLst>
                </a:gridCol>
              </a:tblGrid>
              <a:tr h="105118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Disability by Age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6933731"/>
                  </a:ext>
                </a:extLst>
              </a:tr>
              <a:tr h="22547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8980064"/>
                  </a:ext>
                </a:extLst>
              </a:tr>
              <a:tr h="4461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Disabled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Disability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Disabled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Disability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Disabled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Disability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3714293"/>
                  </a:ext>
                </a:extLst>
              </a:tr>
              <a:tr h="22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 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505467"/>
                  </a:ext>
                </a:extLst>
              </a:tr>
              <a:tr h="22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to 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4609433"/>
                  </a:ext>
                </a:extLst>
              </a:tr>
              <a:tr h="22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to 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1,563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3,127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55805"/>
                  </a:ext>
                </a:extLst>
              </a:tr>
              <a:tr h="22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to 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5992298"/>
                  </a:ext>
                </a:extLst>
              </a:tr>
              <a:tr h="22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to 74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2,795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5,395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344548"/>
                  </a:ext>
                </a:extLst>
              </a:tr>
              <a:tr h="22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or Older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3,794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7819032"/>
                  </a:ext>
                </a:extLst>
              </a:tr>
              <a:tr h="22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13,272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14,475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27,747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230277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332509" y="4727774"/>
            <a:ext cx="8015423" cy="2286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6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Homelessness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683506"/>
              </p:ext>
            </p:extLst>
          </p:nvPr>
        </p:nvGraphicFramePr>
        <p:xfrm>
          <a:off x="1360089" y="1945735"/>
          <a:ext cx="6121400" cy="1529715"/>
        </p:xfrm>
        <a:graphic>
          <a:graphicData uri="http://schemas.openxmlformats.org/drawingml/2006/table">
            <a:tbl>
              <a:tblPr firstRow="1" firstCol="1" bandRow="1"/>
              <a:tblGrid>
                <a:gridCol w="1435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9720">
                <a:tc gridSpan="6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Homeless Count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290">
                <a:tc gridSpan="6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Marion and Polk Counties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720">
                <a:tc gridSpan="6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2016-2020 PIT Count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Year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1,617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1,152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1,218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1,462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624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23960" y="1704212"/>
            <a:ext cx="3227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 in PIT count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76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Economics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3960" y="1704212"/>
            <a:ext cx="3227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Incomes are Rising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Households making at least $60k a year increasing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496C009-4AA7-45C7-BD8C-10E4D91C6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075584"/>
              </p:ext>
            </p:extLst>
          </p:nvPr>
        </p:nvGraphicFramePr>
        <p:xfrm>
          <a:off x="446809" y="1039092"/>
          <a:ext cx="7998552" cy="4917707"/>
        </p:xfrm>
        <a:graphic>
          <a:graphicData uri="http://schemas.openxmlformats.org/drawingml/2006/table">
            <a:tbl>
              <a:tblPr firstRow="1" firstCol="1" bandRow="1"/>
              <a:tblGrid>
                <a:gridCol w="1922586">
                  <a:extLst>
                    <a:ext uri="{9D8B030D-6E8A-4147-A177-3AD203B41FA5}">
                      <a16:colId xmlns:a16="http://schemas.microsoft.com/office/drawing/2014/main" xmlns="" val="3392547978"/>
                    </a:ext>
                  </a:extLst>
                </a:gridCol>
                <a:gridCol w="1694609">
                  <a:extLst>
                    <a:ext uri="{9D8B030D-6E8A-4147-A177-3AD203B41FA5}">
                      <a16:colId xmlns:a16="http://schemas.microsoft.com/office/drawing/2014/main" xmlns="" val="354240688"/>
                    </a:ext>
                  </a:extLst>
                </a:gridCol>
                <a:gridCol w="1694609">
                  <a:extLst>
                    <a:ext uri="{9D8B030D-6E8A-4147-A177-3AD203B41FA5}">
                      <a16:colId xmlns:a16="http://schemas.microsoft.com/office/drawing/2014/main" xmlns="" val="171775568"/>
                    </a:ext>
                  </a:extLst>
                </a:gridCol>
                <a:gridCol w="1343374">
                  <a:extLst>
                    <a:ext uri="{9D8B030D-6E8A-4147-A177-3AD203B41FA5}">
                      <a16:colId xmlns:a16="http://schemas.microsoft.com/office/drawing/2014/main" xmlns="" val="415318407"/>
                    </a:ext>
                  </a:extLst>
                </a:gridCol>
                <a:gridCol w="1343374">
                  <a:extLst>
                    <a:ext uri="{9D8B030D-6E8A-4147-A177-3AD203B41FA5}">
                      <a16:colId xmlns:a16="http://schemas.microsoft.com/office/drawing/2014/main" xmlns="" val="2442291398"/>
                    </a:ext>
                  </a:extLst>
                </a:gridCol>
              </a:tblGrid>
              <a:tr h="921779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 by Income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3802736"/>
                  </a:ext>
                </a:extLst>
              </a:tr>
              <a:tr h="19772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1393756"/>
                  </a:ext>
                </a:extLst>
              </a:tr>
              <a:tr h="197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5294263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 than $10,000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3,532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2,521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1031417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$10,000 to $14,999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3,149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2,461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0823127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$15,000 to $19,999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3,796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2,673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180345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$20,000 to $24,999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4,025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3,025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83628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$25,000 to $29,999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3,606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2,993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844383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$30,000 to $34,999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3,666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3,403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1832190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$35,000 to $39,999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3,649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3,181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2714939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$40,000 to $44,999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3,915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2,762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8350194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$45,000 to $49,999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3,379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3,603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1317607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$50,000 to $59,999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6,177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9.5%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5,410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163229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$60,000 to $74,999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7,695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8,207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9265066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$75,000 to $99,999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8,505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10,197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806142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$100,000 to $124,999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4,573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6,579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0398939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$125,000 to $149,999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1,834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3,916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235263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$150,000 to $199,999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1,758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4,321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4176054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$200,000 or more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1,459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2,778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7404952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64,718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68,030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81192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446808" y="4281055"/>
            <a:ext cx="7998551" cy="12229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3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Economics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3960" y="1704212"/>
            <a:ext cx="3227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 is decreasing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292B144F-D336-4B47-B75A-D5BF917FF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537960"/>
              </p:ext>
            </p:extLst>
          </p:nvPr>
        </p:nvGraphicFramePr>
        <p:xfrm>
          <a:off x="1102793" y="1704212"/>
          <a:ext cx="6572653" cy="3232566"/>
        </p:xfrm>
        <a:graphic>
          <a:graphicData uri="http://schemas.openxmlformats.org/drawingml/2006/table">
            <a:tbl>
              <a:tblPr firstRow="1" firstCol="1" bandRow="1"/>
              <a:tblGrid>
                <a:gridCol w="1425835">
                  <a:extLst>
                    <a:ext uri="{9D8B030D-6E8A-4147-A177-3AD203B41FA5}">
                      <a16:colId xmlns:a16="http://schemas.microsoft.com/office/drawing/2014/main" xmlns="" val="3741048327"/>
                    </a:ext>
                  </a:extLst>
                </a:gridCol>
                <a:gridCol w="1425835">
                  <a:extLst>
                    <a:ext uri="{9D8B030D-6E8A-4147-A177-3AD203B41FA5}">
                      <a16:colId xmlns:a16="http://schemas.microsoft.com/office/drawing/2014/main" xmlns="" val="1966092016"/>
                    </a:ext>
                  </a:extLst>
                </a:gridCol>
                <a:gridCol w="1425835">
                  <a:extLst>
                    <a:ext uri="{9D8B030D-6E8A-4147-A177-3AD203B41FA5}">
                      <a16:colId xmlns:a16="http://schemas.microsoft.com/office/drawing/2014/main" xmlns="" val="2940817722"/>
                    </a:ext>
                  </a:extLst>
                </a:gridCol>
                <a:gridCol w="1425835">
                  <a:extLst>
                    <a:ext uri="{9D8B030D-6E8A-4147-A177-3AD203B41FA5}">
                      <a16:colId xmlns:a16="http://schemas.microsoft.com/office/drawing/2014/main" xmlns="" val="2857883164"/>
                    </a:ext>
                  </a:extLst>
                </a:gridCol>
                <a:gridCol w="869313">
                  <a:extLst>
                    <a:ext uri="{9D8B030D-6E8A-4147-A177-3AD203B41FA5}">
                      <a16:colId xmlns:a16="http://schemas.microsoft.com/office/drawing/2014/main" xmlns="" val="172439919"/>
                    </a:ext>
                  </a:extLst>
                </a:gridCol>
              </a:tblGrid>
              <a:tr h="1104803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Poverty by Age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8381049"/>
                  </a:ext>
                </a:extLst>
              </a:tr>
              <a:tr h="23697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0694633"/>
                  </a:ext>
                </a:extLst>
              </a:tr>
              <a:tr h="4689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Persons in Poverty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Persons in Poverty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2173804"/>
                  </a:ext>
                </a:extLst>
              </a:tr>
              <a:tr h="2369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 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3,986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503689"/>
                  </a:ext>
                </a:extLst>
              </a:tr>
              <a:tr h="2369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to 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7,232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6,058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7292007"/>
                  </a:ext>
                </a:extLst>
              </a:tr>
              <a:tr h="2369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to 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13,221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5881968"/>
                  </a:ext>
                </a:extLst>
              </a:tr>
              <a:tr h="2369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or Older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740812"/>
                  </a:ext>
                </a:extLst>
              </a:tr>
              <a:tr h="2369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26,241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24,119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9064540"/>
                  </a:ext>
                </a:extLst>
              </a:tr>
              <a:tr h="2369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Poverty Rate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765220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2167530" y="4703434"/>
            <a:ext cx="5507916" cy="226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2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Economics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50572D9F-C61B-4323-A882-BB60D116C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432" y="1091586"/>
            <a:ext cx="35750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Employment and Median Earnings by Industry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23960" y="1704212"/>
            <a:ext cx="3227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of Workers are in moderately paid industries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D80ABB-DD7A-4CE6-ADD3-C4CFC90DE0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09" y="1368585"/>
            <a:ext cx="6653646" cy="4710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56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Economics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971DBBC-7D4A-4C98-83D3-33A299F66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702" y="1117840"/>
            <a:ext cx="22365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Annual Unemployment Rate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Marion County Service Area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1990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2019 BLS Data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3960" y="1704212"/>
            <a:ext cx="3227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Falling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of COVID-19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7CC8BF-64DF-483F-8D01-15111EDA3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17" y="1704212"/>
            <a:ext cx="7004147" cy="48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35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3960" y="1704212"/>
            <a:ext cx="3227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Housing Not Changing Much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28DC75CF-033D-4F9B-9A87-0B9B342DA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047969"/>
              </p:ext>
            </p:extLst>
          </p:nvPr>
        </p:nvGraphicFramePr>
        <p:xfrm>
          <a:off x="966354" y="1778621"/>
          <a:ext cx="7003472" cy="3075843"/>
        </p:xfrm>
        <a:graphic>
          <a:graphicData uri="http://schemas.openxmlformats.org/drawingml/2006/table">
            <a:tbl>
              <a:tblPr firstRow="1" firstCol="1" bandRow="1"/>
              <a:tblGrid>
                <a:gridCol w="1598754">
                  <a:extLst>
                    <a:ext uri="{9D8B030D-6E8A-4147-A177-3AD203B41FA5}">
                      <a16:colId xmlns:a16="http://schemas.microsoft.com/office/drawing/2014/main" xmlns="" val="2838465290"/>
                    </a:ext>
                  </a:extLst>
                </a:gridCol>
                <a:gridCol w="1515777">
                  <a:extLst>
                    <a:ext uri="{9D8B030D-6E8A-4147-A177-3AD203B41FA5}">
                      <a16:colId xmlns:a16="http://schemas.microsoft.com/office/drawing/2014/main" xmlns="" val="3456013450"/>
                    </a:ext>
                  </a:extLst>
                </a:gridCol>
                <a:gridCol w="1515777">
                  <a:extLst>
                    <a:ext uri="{9D8B030D-6E8A-4147-A177-3AD203B41FA5}">
                      <a16:colId xmlns:a16="http://schemas.microsoft.com/office/drawing/2014/main" xmlns="" val="418899715"/>
                    </a:ext>
                  </a:extLst>
                </a:gridCol>
                <a:gridCol w="1186582">
                  <a:extLst>
                    <a:ext uri="{9D8B030D-6E8A-4147-A177-3AD203B41FA5}">
                      <a16:colId xmlns:a16="http://schemas.microsoft.com/office/drawing/2014/main" xmlns="" val="2681145314"/>
                    </a:ext>
                  </a:extLst>
                </a:gridCol>
                <a:gridCol w="1186582">
                  <a:extLst>
                    <a:ext uri="{9D8B030D-6E8A-4147-A177-3AD203B41FA5}">
                      <a16:colId xmlns:a16="http://schemas.microsoft.com/office/drawing/2014/main" xmlns="" val="707289427"/>
                    </a:ext>
                  </a:extLst>
                </a:gridCol>
              </a:tblGrid>
              <a:tr h="120949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Units by Type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5624701"/>
                  </a:ext>
                </a:extLst>
              </a:tr>
              <a:tr h="19933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Type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0484354"/>
                  </a:ext>
                </a:extLst>
              </a:tr>
              <a:tr h="199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7579263"/>
                  </a:ext>
                </a:extLst>
              </a:tr>
              <a:tr h="199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Single-Family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48,099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50,591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49436"/>
                  </a:ext>
                </a:extLst>
              </a:tr>
              <a:tr h="199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Duplex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2,182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237158"/>
                  </a:ext>
                </a:extLst>
              </a:tr>
              <a:tr h="199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Tri- or Four-Plex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8769125"/>
                  </a:ext>
                </a:extLst>
              </a:tr>
              <a:tr h="199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Apartment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8,376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7200373"/>
                  </a:ext>
                </a:extLst>
              </a:tr>
              <a:tr h="199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Mobile Home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6,637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1897348"/>
                  </a:ext>
                </a:extLst>
              </a:tr>
              <a:tr h="271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Boat, RV, Van, Etc.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1330410"/>
                  </a:ext>
                </a:extLst>
              </a:tr>
              <a:tr h="199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68,458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72,692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1562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895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3960" y="1704212"/>
            <a:ext cx="3227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Owner-occupied Units Maintaining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F3BA7C9-828D-4A2B-98D3-7497AF667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603700"/>
              </p:ext>
            </p:extLst>
          </p:nvPr>
        </p:nvGraphicFramePr>
        <p:xfrm>
          <a:off x="1018248" y="1916505"/>
          <a:ext cx="6671928" cy="3024989"/>
        </p:xfrm>
        <a:graphic>
          <a:graphicData uri="http://schemas.openxmlformats.org/drawingml/2006/table">
            <a:tbl>
              <a:tblPr firstRow="1" firstCol="1" bandRow="1"/>
              <a:tblGrid>
                <a:gridCol w="2098730">
                  <a:extLst>
                    <a:ext uri="{9D8B030D-6E8A-4147-A177-3AD203B41FA5}">
                      <a16:colId xmlns:a16="http://schemas.microsoft.com/office/drawing/2014/main" xmlns="" val="3979392966"/>
                    </a:ext>
                  </a:extLst>
                </a:gridCol>
                <a:gridCol w="1110604">
                  <a:extLst>
                    <a:ext uri="{9D8B030D-6E8A-4147-A177-3AD203B41FA5}">
                      <a16:colId xmlns:a16="http://schemas.microsoft.com/office/drawing/2014/main" xmlns="" val="2040979762"/>
                    </a:ext>
                  </a:extLst>
                </a:gridCol>
                <a:gridCol w="1175995">
                  <a:extLst>
                    <a:ext uri="{9D8B030D-6E8A-4147-A177-3AD203B41FA5}">
                      <a16:colId xmlns:a16="http://schemas.microsoft.com/office/drawing/2014/main" xmlns="" val="4077195484"/>
                    </a:ext>
                  </a:extLst>
                </a:gridCol>
                <a:gridCol w="1175995">
                  <a:extLst>
                    <a:ext uri="{9D8B030D-6E8A-4147-A177-3AD203B41FA5}">
                      <a16:colId xmlns:a16="http://schemas.microsoft.com/office/drawing/2014/main" xmlns="" val="1759579036"/>
                    </a:ext>
                  </a:extLst>
                </a:gridCol>
                <a:gridCol w="1110604">
                  <a:extLst>
                    <a:ext uri="{9D8B030D-6E8A-4147-A177-3AD203B41FA5}">
                      <a16:colId xmlns:a16="http://schemas.microsoft.com/office/drawing/2014/main" xmlns="" val="2977091493"/>
                    </a:ext>
                  </a:extLst>
                </a:gridCol>
              </a:tblGrid>
              <a:tr h="1204971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Units by Tenure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 &amp;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8888920"/>
                  </a:ext>
                </a:extLst>
              </a:tr>
              <a:tr h="25846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Tenure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6248753"/>
                  </a:ext>
                </a:extLst>
              </a:tr>
              <a:tr h="2584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4602651"/>
                  </a:ext>
                </a:extLst>
              </a:tr>
              <a:tr h="258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Occupied Housing 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65,098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68,030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2964715"/>
                  </a:ext>
                </a:extLst>
              </a:tr>
              <a:tr h="2692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Owner-Occupied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43,183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44,890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66.0%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149951"/>
                  </a:ext>
                </a:extLst>
              </a:tr>
              <a:tr h="258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Renter-Occupied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21,915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23,140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34.0%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392467"/>
                  </a:ext>
                </a:extLst>
              </a:tr>
              <a:tr h="258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Vacant Housing 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4,662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0172867"/>
                  </a:ext>
                </a:extLst>
              </a:tr>
              <a:tr h="258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Housing 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69,732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72,692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07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702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3960" y="1704212"/>
            <a:ext cx="3227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of Units build between 1960 and 2010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93647AF-BA1D-49CB-B002-BA38246C3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220800"/>
              </p:ext>
            </p:extLst>
          </p:nvPr>
        </p:nvGraphicFramePr>
        <p:xfrm>
          <a:off x="1236519" y="1589808"/>
          <a:ext cx="5837958" cy="3531271"/>
        </p:xfrm>
        <a:graphic>
          <a:graphicData uri="http://schemas.openxmlformats.org/drawingml/2006/table">
            <a:tbl>
              <a:tblPr firstRow="1" firstCol="1" bandRow="1"/>
              <a:tblGrid>
                <a:gridCol w="1196685">
                  <a:extLst>
                    <a:ext uri="{9D8B030D-6E8A-4147-A177-3AD203B41FA5}">
                      <a16:colId xmlns:a16="http://schemas.microsoft.com/office/drawing/2014/main" xmlns="" val="1410730212"/>
                    </a:ext>
                  </a:extLst>
                </a:gridCol>
                <a:gridCol w="1117089">
                  <a:extLst>
                    <a:ext uri="{9D8B030D-6E8A-4147-A177-3AD203B41FA5}">
                      <a16:colId xmlns:a16="http://schemas.microsoft.com/office/drawing/2014/main" xmlns="" val="780885073"/>
                    </a:ext>
                  </a:extLst>
                </a:gridCol>
                <a:gridCol w="1272622">
                  <a:extLst>
                    <a:ext uri="{9D8B030D-6E8A-4147-A177-3AD203B41FA5}">
                      <a16:colId xmlns:a16="http://schemas.microsoft.com/office/drawing/2014/main" xmlns="" val="3543536402"/>
                    </a:ext>
                  </a:extLst>
                </a:gridCol>
                <a:gridCol w="1272622">
                  <a:extLst>
                    <a:ext uri="{9D8B030D-6E8A-4147-A177-3AD203B41FA5}">
                      <a16:colId xmlns:a16="http://schemas.microsoft.com/office/drawing/2014/main" xmlns="" val="2563776231"/>
                    </a:ext>
                  </a:extLst>
                </a:gridCol>
                <a:gridCol w="978940">
                  <a:extLst>
                    <a:ext uri="{9D8B030D-6E8A-4147-A177-3AD203B41FA5}">
                      <a16:colId xmlns:a16="http://schemas.microsoft.com/office/drawing/2014/main" xmlns="" val="1341856123"/>
                    </a:ext>
                  </a:extLst>
                </a:gridCol>
              </a:tblGrid>
              <a:tr h="968006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 by Year Home Built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9422141"/>
                  </a:ext>
                </a:extLst>
              </a:tr>
              <a:tr h="20763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Built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874973"/>
                  </a:ext>
                </a:extLst>
              </a:tr>
              <a:tr h="207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9379314"/>
                  </a:ext>
                </a:extLst>
              </a:tr>
              <a:tr h="279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1939 or Earlier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8727095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1940 to 1949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2,531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7848830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1950 to 1959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4,673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0403136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1960 to 1969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403702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1970 to 1979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16,888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17,670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9093390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1980 to 1989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5875311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1990 to 1999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13,047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3742932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 to 2009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7,807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9,921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6635803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or Later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5064873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64,718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68,030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638659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1236518" y="3657600"/>
            <a:ext cx="5837957" cy="10389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3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379140" y="312235"/>
            <a:ext cx="8285357" cy="634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Why Prepare 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Consolidated Plan?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In exchange for receiving HUD funds, recipients must prepare four things: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rgbClr val="000099"/>
              </a:solidFill>
              <a:latin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1. A Five-Year Consolidated Plan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2. Annual Action Plan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3. Performance and Evaluation Report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4. Analysis of Impediments to Fair Housing Choice</a:t>
            </a:r>
            <a:endParaRPr lang="en-US" altLang="en-US" sz="33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34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3960" y="1704212"/>
            <a:ext cx="3227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“Other” vacant units are increasing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99E342A-F48F-4972-B0B2-221AEA7C1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897004"/>
              </p:ext>
            </p:extLst>
          </p:nvPr>
        </p:nvGraphicFramePr>
        <p:xfrm>
          <a:off x="623944" y="1984664"/>
          <a:ext cx="7563709" cy="2927667"/>
        </p:xfrm>
        <a:graphic>
          <a:graphicData uri="http://schemas.openxmlformats.org/drawingml/2006/table">
            <a:tbl>
              <a:tblPr firstRow="1" firstCol="1" bandRow="1"/>
              <a:tblGrid>
                <a:gridCol w="3305150">
                  <a:extLst>
                    <a:ext uri="{9D8B030D-6E8A-4147-A177-3AD203B41FA5}">
                      <a16:colId xmlns:a16="http://schemas.microsoft.com/office/drawing/2014/main" xmlns="" val="807695615"/>
                    </a:ext>
                  </a:extLst>
                </a:gridCol>
                <a:gridCol w="1210374">
                  <a:extLst>
                    <a:ext uri="{9D8B030D-6E8A-4147-A177-3AD203B41FA5}">
                      <a16:colId xmlns:a16="http://schemas.microsoft.com/office/drawing/2014/main" xmlns="" val="1910405332"/>
                    </a:ext>
                  </a:extLst>
                </a:gridCol>
                <a:gridCol w="1024234">
                  <a:extLst>
                    <a:ext uri="{9D8B030D-6E8A-4147-A177-3AD203B41FA5}">
                      <a16:colId xmlns:a16="http://schemas.microsoft.com/office/drawing/2014/main" xmlns="" val="1123660902"/>
                    </a:ext>
                  </a:extLst>
                </a:gridCol>
                <a:gridCol w="1024234">
                  <a:extLst>
                    <a:ext uri="{9D8B030D-6E8A-4147-A177-3AD203B41FA5}">
                      <a16:colId xmlns:a16="http://schemas.microsoft.com/office/drawing/2014/main" xmlns="" val="214768946"/>
                    </a:ext>
                  </a:extLst>
                </a:gridCol>
                <a:gridCol w="999717">
                  <a:extLst>
                    <a:ext uri="{9D8B030D-6E8A-4147-A177-3AD203B41FA5}">
                      <a16:colId xmlns:a16="http://schemas.microsoft.com/office/drawing/2014/main" xmlns="" val="3098507049"/>
                    </a:ext>
                  </a:extLst>
                </a:gridCol>
              </a:tblGrid>
              <a:tr h="93089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Disposition of Vacant Housing Units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 &amp;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3233219"/>
                  </a:ext>
                </a:extLst>
              </a:tr>
              <a:tr h="19967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Disposition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8462988"/>
                  </a:ext>
                </a:extLst>
              </a:tr>
              <a:tr h="1996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9584775"/>
                  </a:ext>
                </a:extLst>
              </a:tr>
              <a:tr h="199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Rent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2899193"/>
                  </a:ext>
                </a:extLst>
              </a:tr>
              <a:tr h="199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Sale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4085065"/>
                  </a:ext>
                </a:extLst>
              </a:tr>
              <a:tr h="199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Rented Not Occupied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66806"/>
                  </a:ext>
                </a:extLst>
              </a:tr>
              <a:tr h="199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Sold Not Occupied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3496752"/>
                  </a:ext>
                </a:extLst>
              </a:tr>
              <a:tr h="199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Seasonal, Recreational, or Occasional Use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0080027"/>
                  </a:ext>
                </a:extLst>
              </a:tr>
              <a:tr h="199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Migrant Workers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1189826"/>
                  </a:ext>
                </a:extLst>
              </a:tr>
              <a:tr h="199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Vacant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975 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1,784 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4759004"/>
                  </a:ext>
                </a:extLst>
              </a:tr>
              <a:tr h="199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4,662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036716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623943" y="4506032"/>
            <a:ext cx="7563710" cy="226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0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 Problems*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5525" y="1442113"/>
            <a:ext cx="819610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ea typeface="Calibri"/>
                <a:cs typeface="Times New Roman"/>
              </a:rPr>
              <a:t>Households are considered to have housing problems if they have one of more of the four problems:</a:t>
            </a:r>
          </a:p>
          <a:p>
            <a:endParaRPr lang="en-US" sz="30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r>
              <a:rPr lang="en-US" sz="3000" b="1" dirty="0">
                <a:solidFill>
                  <a:schemeClr val="tx2"/>
                </a:solidFill>
                <a:ea typeface="Calibri"/>
                <a:cs typeface="Times New Roman"/>
              </a:rPr>
              <a:t>1. Housing unit lacks complete kitchen facilities;</a:t>
            </a:r>
          </a:p>
          <a:p>
            <a:r>
              <a:rPr lang="en-US" sz="3000" b="1" dirty="0">
                <a:solidFill>
                  <a:schemeClr val="tx2"/>
                </a:solidFill>
                <a:ea typeface="Calibri"/>
                <a:cs typeface="Times New Roman"/>
              </a:rPr>
              <a:t>2. Housing unit lacks complete plumbing facilities;</a:t>
            </a:r>
          </a:p>
          <a:p>
            <a:r>
              <a:rPr lang="en-US" sz="3000" b="1" dirty="0">
                <a:solidFill>
                  <a:schemeClr val="tx2"/>
                </a:solidFill>
                <a:ea typeface="Calibri"/>
                <a:cs typeface="Times New Roman"/>
              </a:rPr>
              <a:t>3. Household is overcrowded; and</a:t>
            </a:r>
          </a:p>
          <a:p>
            <a:r>
              <a:rPr lang="en-US" sz="3000" b="1" dirty="0">
                <a:solidFill>
                  <a:schemeClr val="tx2"/>
                </a:solidFill>
                <a:ea typeface="Calibri"/>
                <a:cs typeface="Times New Roman"/>
              </a:rPr>
              <a:t>4. Household is cost burdened.</a:t>
            </a:r>
          </a:p>
          <a:p>
            <a:endParaRPr lang="en-US" sz="23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en-US" sz="23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en-US" sz="23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en-US" sz="23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r>
              <a:rPr lang="en-US" b="1" dirty="0">
                <a:solidFill>
                  <a:schemeClr val="tx2"/>
                </a:solidFill>
                <a:ea typeface="Calibri"/>
                <a:cs typeface="Times New Roman"/>
              </a:rPr>
              <a:t>*As defined by HUD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23960" y="1704212"/>
            <a:ext cx="3227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Burdened defined as spending more than 30% of household income on housing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43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 Problems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3960" y="1704212"/>
            <a:ext cx="32278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Percentage of households lacking kitchen or plumbing facilities 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73B4469-6BE3-467A-A76C-70A45471E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47449"/>
              </p:ext>
            </p:extLst>
          </p:nvPr>
        </p:nvGraphicFramePr>
        <p:xfrm>
          <a:off x="1353313" y="1253970"/>
          <a:ext cx="5961888" cy="2317568"/>
        </p:xfrm>
        <a:graphic>
          <a:graphicData uri="http://schemas.openxmlformats.org/drawingml/2006/table">
            <a:tbl>
              <a:tblPr firstRow="1" firstCol="1" bandRow="1"/>
              <a:tblGrid>
                <a:gridCol w="2570773">
                  <a:extLst>
                    <a:ext uri="{9D8B030D-6E8A-4147-A177-3AD203B41FA5}">
                      <a16:colId xmlns:a16="http://schemas.microsoft.com/office/drawing/2014/main" xmlns="" val="4153595863"/>
                    </a:ext>
                  </a:extLst>
                </a:gridCol>
                <a:gridCol w="1816277">
                  <a:extLst>
                    <a:ext uri="{9D8B030D-6E8A-4147-A177-3AD203B41FA5}">
                      <a16:colId xmlns:a16="http://schemas.microsoft.com/office/drawing/2014/main" xmlns="" val="344337954"/>
                    </a:ext>
                  </a:extLst>
                </a:gridCol>
                <a:gridCol w="1574838">
                  <a:extLst>
                    <a:ext uri="{9D8B030D-6E8A-4147-A177-3AD203B41FA5}">
                      <a16:colId xmlns:a16="http://schemas.microsoft.com/office/drawing/2014/main" xmlns="" val="1103760397"/>
                    </a:ext>
                  </a:extLst>
                </a:gridCol>
              </a:tblGrid>
              <a:tr h="79601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 with Incomplete Plumbing Facilities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and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4407725"/>
                  </a:ext>
                </a:extLst>
              </a:tr>
              <a:tr h="432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4386714"/>
                  </a:ext>
                </a:extLst>
              </a:tr>
              <a:tr h="218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Complete Plumbing Facilities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64,447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67,871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3221642"/>
                  </a:ext>
                </a:extLst>
              </a:tr>
              <a:tr h="432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Lacking Complete Plumbing Facilities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7730705"/>
                  </a:ext>
                </a:extLst>
              </a:tr>
              <a:tr h="218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64,718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68,030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7359529"/>
                  </a:ext>
                </a:extLst>
              </a:tr>
              <a:tr h="218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Lacking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556788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3851238" y="3323195"/>
            <a:ext cx="3474720" cy="248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7BAEE2B8-7A6D-40B2-93D0-08076742E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575025"/>
              </p:ext>
            </p:extLst>
          </p:nvPr>
        </p:nvGraphicFramePr>
        <p:xfrm>
          <a:off x="1353312" y="3898346"/>
          <a:ext cx="5972645" cy="2079324"/>
        </p:xfrm>
        <a:graphic>
          <a:graphicData uri="http://schemas.openxmlformats.org/drawingml/2006/table">
            <a:tbl>
              <a:tblPr firstRow="1" firstCol="1" bandRow="1"/>
              <a:tblGrid>
                <a:gridCol w="2794058">
                  <a:extLst>
                    <a:ext uri="{9D8B030D-6E8A-4147-A177-3AD203B41FA5}">
                      <a16:colId xmlns:a16="http://schemas.microsoft.com/office/drawing/2014/main" xmlns="" val="1308531277"/>
                    </a:ext>
                  </a:extLst>
                </a:gridCol>
                <a:gridCol w="1814559">
                  <a:extLst>
                    <a:ext uri="{9D8B030D-6E8A-4147-A177-3AD203B41FA5}">
                      <a16:colId xmlns:a16="http://schemas.microsoft.com/office/drawing/2014/main" xmlns="" val="698055862"/>
                    </a:ext>
                  </a:extLst>
                </a:gridCol>
                <a:gridCol w="1364028">
                  <a:extLst>
                    <a:ext uri="{9D8B030D-6E8A-4147-A177-3AD203B41FA5}">
                      <a16:colId xmlns:a16="http://schemas.microsoft.com/office/drawing/2014/main" xmlns="" val="1882220741"/>
                    </a:ext>
                  </a:extLst>
                </a:gridCol>
              </a:tblGrid>
              <a:tr h="88507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 with Incomplete Kitchen Facilities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and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29032"/>
                  </a:ext>
                </a:extLst>
              </a:tr>
              <a:tr h="375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3143507"/>
                  </a:ext>
                </a:extLst>
              </a:tr>
              <a:tr h="1898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Complete Kitchen Facilities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63,922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67,246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1497282"/>
                  </a:ext>
                </a:extLst>
              </a:tr>
              <a:tr h="1898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Lacking Complete Kitchen Facilities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0485734"/>
                  </a:ext>
                </a:extLst>
              </a:tr>
              <a:tr h="1898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64,718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68,030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4131305"/>
                  </a:ext>
                </a:extLst>
              </a:tr>
              <a:tr h="1898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Lacking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997172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3840481" y="5740037"/>
            <a:ext cx="3474720" cy="248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7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143702" y="301082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 Problems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3960" y="1704212"/>
            <a:ext cx="3227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Percentage of households experiencing overcrowding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28F6A1F-1B52-43E2-B9F8-AF6CF7552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463752"/>
              </p:ext>
            </p:extLst>
          </p:nvPr>
        </p:nvGraphicFramePr>
        <p:xfrm>
          <a:off x="256478" y="1738889"/>
          <a:ext cx="8307531" cy="3480580"/>
        </p:xfrm>
        <a:graphic>
          <a:graphicData uri="http://schemas.openxmlformats.org/drawingml/2006/table">
            <a:tbl>
              <a:tblPr firstRow="1" firstCol="1" bandRow="1"/>
              <a:tblGrid>
                <a:gridCol w="1208640">
                  <a:extLst>
                    <a:ext uri="{9D8B030D-6E8A-4147-A177-3AD203B41FA5}">
                      <a16:colId xmlns:a16="http://schemas.microsoft.com/office/drawing/2014/main" xmlns="" val="2568067519"/>
                    </a:ext>
                  </a:extLst>
                </a:gridCol>
                <a:gridCol w="960476">
                  <a:extLst>
                    <a:ext uri="{9D8B030D-6E8A-4147-A177-3AD203B41FA5}">
                      <a16:colId xmlns:a16="http://schemas.microsoft.com/office/drawing/2014/main" xmlns="" val="3805941260"/>
                    </a:ext>
                  </a:extLst>
                </a:gridCol>
                <a:gridCol w="307215">
                  <a:extLst>
                    <a:ext uri="{9D8B030D-6E8A-4147-A177-3AD203B41FA5}">
                      <a16:colId xmlns:a16="http://schemas.microsoft.com/office/drawing/2014/main" xmlns="" val="2710482736"/>
                    </a:ext>
                  </a:extLst>
                </a:gridCol>
                <a:gridCol w="809788">
                  <a:extLst>
                    <a:ext uri="{9D8B030D-6E8A-4147-A177-3AD203B41FA5}">
                      <a16:colId xmlns:a16="http://schemas.microsoft.com/office/drawing/2014/main" xmlns="" val="1338886612"/>
                    </a:ext>
                  </a:extLst>
                </a:gridCol>
                <a:gridCol w="1117003">
                  <a:extLst>
                    <a:ext uri="{9D8B030D-6E8A-4147-A177-3AD203B41FA5}">
                      <a16:colId xmlns:a16="http://schemas.microsoft.com/office/drawing/2014/main" xmlns="" val="3513332638"/>
                    </a:ext>
                  </a:extLst>
                </a:gridCol>
                <a:gridCol w="1084558">
                  <a:extLst>
                    <a:ext uri="{9D8B030D-6E8A-4147-A177-3AD203B41FA5}">
                      <a16:colId xmlns:a16="http://schemas.microsoft.com/office/drawing/2014/main" xmlns="" val="3988424489"/>
                    </a:ext>
                  </a:extLst>
                </a:gridCol>
                <a:gridCol w="1084558">
                  <a:extLst>
                    <a:ext uri="{9D8B030D-6E8A-4147-A177-3AD203B41FA5}">
                      <a16:colId xmlns:a16="http://schemas.microsoft.com/office/drawing/2014/main" xmlns="" val="2888526789"/>
                    </a:ext>
                  </a:extLst>
                </a:gridCol>
                <a:gridCol w="1035429">
                  <a:extLst>
                    <a:ext uri="{9D8B030D-6E8A-4147-A177-3AD203B41FA5}">
                      <a16:colId xmlns:a16="http://schemas.microsoft.com/office/drawing/2014/main" xmlns="" val="3348659684"/>
                    </a:ext>
                  </a:extLst>
                </a:gridCol>
                <a:gridCol w="699864">
                  <a:extLst>
                    <a:ext uri="{9D8B030D-6E8A-4147-A177-3AD203B41FA5}">
                      <a16:colId xmlns:a16="http://schemas.microsoft.com/office/drawing/2014/main" xmlns="" val="1259319326"/>
                    </a:ext>
                  </a:extLst>
                </a:gridCol>
              </a:tblGrid>
              <a:tr h="633147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Overcrowding and Severe Overcrowding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5288991"/>
                  </a:ext>
                </a:extLst>
              </a:tr>
              <a:tr h="21039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Source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Overcrowding</a:t>
                      </a:r>
                      <a:endParaRPr lang="en-US" sz="120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Overcrowding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Severe Overcrowding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3532106"/>
                  </a:ext>
                </a:extLst>
              </a:tr>
              <a:tr h="2404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7896258"/>
                  </a:ext>
                </a:extLst>
              </a:tr>
              <a:tr h="210397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Owner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3424555"/>
                  </a:ext>
                </a:extLst>
              </a:tr>
              <a:tr h="2687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ACS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42,194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43,363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0149402"/>
                  </a:ext>
                </a:extLst>
              </a:tr>
              <a:tr h="2687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ACS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43,574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44,890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0462907"/>
                  </a:ext>
                </a:extLst>
              </a:tr>
              <a:tr h="210397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9194640"/>
                  </a:ext>
                </a:extLst>
              </a:tr>
              <a:tr h="2687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ACS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19,192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21,355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666301"/>
                  </a:ext>
                </a:extLst>
              </a:tr>
              <a:tr h="2687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ACS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21,314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23,140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3541267"/>
                  </a:ext>
                </a:extLst>
              </a:tr>
              <a:tr h="176080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43144"/>
                  </a:ext>
                </a:extLst>
              </a:tr>
              <a:tr h="2687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ACS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61,386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64,718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9132031"/>
                  </a:ext>
                </a:extLst>
              </a:tr>
              <a:tr h="2687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ACS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64,888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68,030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540321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3634129" y="4907498"/>
            <a:ext cx="4044875" cy="3119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 Problems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3960" y="1647909"/>
            <a:ext cx="32278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30.0% of households are cost burdened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43.8% of renters are cost-burdened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11652632-A27C-4A99-B10F-6F9BEA3A5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702615"/>
              </p:ext>
            </p:extLst>
          </p:nvPr>
        </p:nvGraphicFramePr>
        <p:xfrm>
          <a:off x="256478" y="1462129"/>
          <a:ext cx="8229600" cy="4034099"/>
        </p:xfrm>
        <a:graphic>
          <a:graphicData uri="http://schemas.openxmlformats.org/drawingml/2006/table">
            <a:tbl>
              <a:tblPr firstRow="1" firstCol="1" bandRow="1"/>
              <a:tblGrid>
                <a:gridCol w="846114">
                  <a:extLst>
                    <a:ext uri="{9D8B030D-6E8A-4147-A177-3AD203B41FA5}">
                      <a16:colId xmlns:a16="http://schemas.microsoft.com/office/drawing/2014/main" xmlns="" val="1566173285"/>
                    </a:ext>
                  </a:extLst>
                </a:gridCol>
                <a:gridCol w="808627">
                  <a:extLst>
                    <a:ext uri="{9D8B030D-6E8A-4147-A177-3AD203B41FA5}">
                      <a16:colId xmlns:a16="http://schemas.microsoft.com/office/drawing/2014/main" xmlns="" val="3441386188"/>
                    </a:ext>
                  </a:extLst>
                </a:gridCol>
                <a:gridCol w="122105">
                  <a:extLst>
                    <a:ext uri="{9D8B030D-6E8A-4147-A177-3AD203B41FA5}">
                      <a16:colId xmlns:a16="http://schemas.microsoft.com/office/drawing/2014/main" xmlns="" val="2518273426"/>
                    </a:ext>
                  </a:extLst>
                </a:gridCol>
                <a:gridCol w="722096">
                  <a:extLst>
                    <a:ext uri="{9D8B030D-6E8A-4147-A177-3AD203B41FA5}">
                      <a16:colId xmlns:a16="http://schemas.microsoft.com/office/drawing/2014/main" xmlns="" val="180343497"/>
                    </a:ext>
                  </a:extLst>
                </a:gridCol>
                <a:gridCol w="844201">
                  <a:extLst>
                    <a:ext uri="{9D8B030D-6E8A-4147-A177-3AD203B41FA5}">
                      <a16:colId xmlns:a16="http://schemas.microsoft.com/office/drawing/2014/main" xmlns="" val="2077263682"/>
                    </a:ext>
                  </a:extLst>
                </a:gridCol>
                <a:gridCol w="148203">
                  <a:extLst>
                    <a:ext uri="{9D8B030D-6E8A-4147-A177-3AD203B41FA5}">
                      <a16:colId xmlns:a16="http://schemas.microsoft.com/office/drawing/2014/main" xmlns="" val="915139196"/>
                    </a:ext>
                  </a:extLst>
                </a:gridCol>
                <a:gridCol w="696682">
                  <a:extLst>
                    <a:ext uri="{9D8B030D-6E8A-4147-A177-3AD203B41FA5}">
                      <a16:colId xmlns:a16="http://schemas.microsoft.com/office/drawing/2014/main" xmlns="" val="2212270826"/>
                    </a:ext>
                  </a:extLst>
                </a:gridCol>
                <a:gridCol w="844885">
                  <a:extLst>
                    <a:ext uri="{9D8B030D-6E8A-4147-A177-3AD203B41FA5}">
                      <a16:colId xmlns:a16="http://schemas.microsoft.com/office/drawing/2014/main" xmlns="" val="459756210"/>
                    </a:ext>
                  </a:extLst>
                </a:gridCol>
                <a:gridCol w="141760">
                  <a:extLst>
                    <a:ext uri="{9D8B030D-6E8A-4147-A177-3AD203B41FA5}">
                      <a16:colId xmlns:a16="http://schemas.microsoft.com/office/drawing/2014/main" xmlns="" val="3349217037"/>
                    </a:ext>
                  </a:extLst>
                </a:gridCol>
                <a:gridCol w="703125">
                  <a:extLst>
                    <a:ext uri="{9D8B030D-6E8A-4147-A177-3AD203B41FA5}">
                      <a16:colId xmlns:a16="http://schemas.microsoft.com/office/drawing/2014/main" xmlns="" val="3773381510"/>
                    </a:ext>
                  </a:extLst>
                </a:gridCol>
                <a:gridCol w="844885">
                  <a:extLst>
                    <a:ext uri="{9D8B030D-6E8A-4147-A177-3AD203B41FA5}">
                      <a16:colId xmlns:a16="http://schemas.microsoft.com/office/drawing/2014/main" xmlns="" val="562418547"/>
                    </a:ext>
                  </a:extLst>
                </a:gridCol>
                <a:gridCol w="166490">
                  <a:extLst>
                    <a:ext uri="{9D8B030D-6E8A-4147-A177-3AD203B41FA5}">
                      <a16:colId xmlns:a16="http://schemas.microsoft.com/office/drawing/2014/main" xmlns="" val="237120121"/>
                    </a:ext>
                  </a:extLst>
                </a:gridCol>
                <a:gridCol w="575093">
                  <a:extLst>
                    <a:ext uri="{9D8B030D-6E8A-4147-A177-3AD203B41FA5}">
                      <a16:colId xmlns:a16="http://schemas.microsoft.com/office/drawing/2014/main" xmlns="" val="1046964438"/>
                    </a:ext>
                  </a:extLst>
                </a:gridCol>
                <a:gridCol w="765334">
                  <a:extLst>
                    <a:ext uri="{9D8B030D-6E8A-4147-A177-3AD203B41FA5}">
                      <a16:colId xmlns:a16="http://schemas.microsoft.com/office/drawing/2014/main" xmlns="" val="3072477225"/>
                    </a:ext>
                  </a:extLst>
                </a:gridCol>
              </a:tblGrid>
              <a:tr h="770660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Burden and Severe Cost Burden by Tenure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2019 Five-Year ACS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636601"/>
                  </a:ext>
                </a:extLst>
              </a:tr>
              <a:tr h="31607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Source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 Than 30%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31%-50%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Above 50%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Computed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6852025"/>
                  </a:ext>
                </a:extLst>
              </a:tr>
              <a:tr h="327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7058133"/>
                  </a:ext>
                </a:extLst>
              </a:tr>
              <a:tr h="217346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Owner With a Mortgage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9488319"/>
                  </a:ext>
                </a:extLst>
              </a:tr>
              <a:tr h="217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17,333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30,397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1603935"/>
                  </a:ext>
                </a:extLst>
              </a:tr>
              <a:tr h="217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20,859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29,379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5755731"/>
                  </a:ext>
                </a:extLst>
              </a:tr>
              <a:tr h="217346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Owner Without a Mortgage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4421451"/>
                  </a:ext>
                </a:extLst>
              </a:tr>
              <a:tr h="217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1,291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12,966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8015630"/>
                  </a:ext>
                </a:extLst>
              </a:tr>
              <a:tr h="217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13,571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1,127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15,511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9699158"/>
                  </a:ext>
                </a:extLst>
              </a:tr>
              <a:tr h="217346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175669"/>
                  </a:ext>
                </a:extLst>
              </a:tr>
              <a:tr h="217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10,546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5,042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4,551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21,355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792928"/>
                  </a:ext>
                </a:extLst>
              </a:tr>
              <a:tr h="217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11,677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1,337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23,140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882608"/>
                  </a:ext>
                </a:extLst>
              </a:tr>
              <a:tr h="217346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0239958"/>
                  </a:ext>
                </a:extLst>
              </a:tr>
              <a:tr h="217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38,702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15,168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9,467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1,381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64,718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9495472"/>
                  </a:ext>
                </a:extLst>
              </a:tr>
              <a:tr h="217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46,107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11,909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68,030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590403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2804990" y="5269725"/>
            <a:ext cx="3377901" cy="226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2804990" y="4588582"/>
            <a:ext cx="3377901" cy="226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9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HCD Survey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23960" y="348792"/>
            <a:ext cx="32278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 Responses to date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https://www.surveymonkey.com/r/HCD_MarionCountySurvey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156333"/>
              </p:ext>
            </p:extLst>
          </p:nvPr>
        </p:nvGraphicFramePr>
        <p:xfrm>
          <a:off x="283464" y="1088138"/>
          <a:ext cx="8092107" cy="5432509"/>
        </p:xfrm>
        <a:graphic>
          <a:graphicData uri="http://schemas.openxmlformats.org/drawingml/2006/table">
            <a:tbl>
              <a:tblPr/>
              <a:tblGrid>
                <a:gridCol w="19930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4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6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6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06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06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06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068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0347">
                <a:tc gridSpan="8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636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34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Providing Decent and Affordable Housing</a:t>
                      </a:r>
                    </a:p>
                  </a:txBody>
                  <a:tcPr marL="4636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34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Marion County</a:t>
                      </a:r>
                    </a:p>
                  </a:txBody>
                  <a:tcPr marL="4636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86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Housing and Community Development Survey</a:t>
                      </a:r>
                    </a:p>
                  </a:txBody>
                  <a:tcPr marL="4636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0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Question</a:t>
                      </a:r>
                    </a:p>
                  </a:txBody>
                  <a:tcPr marL="4636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Need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Need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Medium Need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 Need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Don’t Know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Missing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331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rate the need for the following HOUSING activities in the county (outside the City of Salem):</a:t>
                      </a:r>
                    </a:p>
                  </a:txBody>
                  <a:tcPr marL="4636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Rental housing for very low-income households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9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Supportive housing for people who are experiencing homelessness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Construction of new affordable housing for home ownership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15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Construction of new affordable rental housing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2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First-time home-buyer assistance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2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Energy efficiency improvements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33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Rental assistance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0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Housing located adjacent or near transportation options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Homeownership for racial and ethnic minority populations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15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Supportive housing for people who have disabilities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553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959485"/>
              </p:ext>
            </p:extLst>
          </p:nvPr>
        </p:nvGraphicFramePr>
        <p:xfrm>
          <a:off x="427066" y="218697"/>
          <a:ext cx="7969158" cy="6468177"/>
        </p:xfrm>
        <a:graphic>
          <a:graphicData uri="http://schemas.openxmlformats.org/drawingml/2006/table">
            <a:tbl>
              <a:tblPr/>
              <a:tblGrid>
                <a:gridCol w="2980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03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63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63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63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63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9543">
                <a:tc gridSpan="7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54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Providing Decent and Affordable Housing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54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Marion County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02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Housing and Community Development Survey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2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Question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Strongly Agree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Agree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Neither Agree or Disagree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Disagree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Missing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962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Which, if any, of the following are barriers to the development or preservation of affordable housing in the county (outside the City of Salem)?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9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Cost of materials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4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In My Back Yard (NIMBY) mentality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9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Cost of land or lot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2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Permitting/construction fees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9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Permitting process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99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Lack of affordable housing development incentives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9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Cost of labor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0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Planning site plan review and approval process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Lack of affordable housing development policies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45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Density or other zoning requirements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99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Lack of property maintenance code enforcement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2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Lack of available land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89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Lot size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29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Building codes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799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Lack of understanding of property care-taking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2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Lack of police patrol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2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Lack of street lighting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29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ADA codes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3173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Lack of qualified contractors or builders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D96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D96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D96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D96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D96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D96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D96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616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HCD Survey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036218"/>
              </p:ext>
            </p:extLst>
          </p:nvPr>
        </p:nvGraphicFramePr>
        <p:xfrm>
          <a:off x="731520" y="1124715"/>
          <a:ext cx="7281260" cy="5187232"/>
        </p:xfrm>
        <a:graphic>
          <a:graphicData uri="http://schemas.openxmlformats.org/drawingml/2006/table">
            <a:tbl>
              <a:tblPr/>
              <a:tblGrid>
                <a:gridCol w="2891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7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70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70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70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70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70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707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28214">
                <a:tc gridSpan="8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21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Providing a Suitable Living Environment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21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Marion County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62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Housing and Community Development Survey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21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Question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Need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Need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Medium 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 Need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Don’t Know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Missing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4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Need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052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rate the need for the following INFRASTRUCTURE activities in the county (outside the City of Salem):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5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Sidewalk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4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Street and road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25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Bridge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4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Bicycle and walking paths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3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tree planting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4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Water quality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95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Water system capacity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4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Sewer system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4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Park and recreation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166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Storm sewer system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34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Flood drainage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46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957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HCD Survey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464938"/>
              </p:ext>
            </p:extLst>
          </p:nvPr>
        </p:nvGraphicFramePr>
        <p:xfrm>
          <a:off x="539496" y="981128"/>
          <a:ext cx="7696173" cy="4996104"/>
        </p:xfrm>
        <a:graphic>
          <a:graphicData uri="http://schemas.openxmlformats.org/drawingml/2006/table">
            <a:tbl>
              <a:tblPr/>
              <a:tblGrid>
                <a:gridCol w="2972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47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4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47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47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47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47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47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03148">
                <a:tc gridSpan="8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206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14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Providing a Suitable Living Environment</a:t>
                      </a:r>
                    </a:p>
                  </a:txBody>
                  <a:tcPr marL="6206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14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Marion County</a:t>
                      </a:r>
                    </a:p>
                  </a:txBody>
                  <a:tcPr marL="6206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14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Housing and Community Development Survey</a:t>
                      </a:r>
                    </a:p>
                  </a:txBody>
                  <a:tcPr marL="6206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14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Question</a:t>
                      </a:r>
                    </a:p>
                  </a:txBody>
                  <a:tcPr marL="6206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Need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Need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Medium 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 Need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Don’t Know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Missing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31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Need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962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rate the need for the following HUMAN AND PUBLIC SERVICES in the county (outside the City of Salem).</a:t>
                      </a:r>
                    </a:p>
                  </a:txBody>
                  <a:tcPr marL="6206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Mental health services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99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Substance abuse services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1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Homelessness services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5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Services for youth aging out of foster care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3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Food banks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3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Childcare services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20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Services for survivors of domestic violence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4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Transportation services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3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Youth services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3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Rental assistance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4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Fair housing activities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3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Healthcare services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3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Utility assistance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3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Veterans services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3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Eviction prevention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68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HCD Survey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843817"/>
              </p:ext>
            </p:extLst>
          </p:nvPr>
        </p:nvGraphicFramePr>
        <p:xfrm>
          <a:off x="466344" y="1188720"/>
          <a:ext cx="7830176" cy="4418906"/>
        </p:xfrm>
        <a:graphic>
          <a:graphicData uri="http://schemas.openxmlformats.org/drawingml/2006/table">
            <a:tbl>
              <a:tblPr/>
              <a:tblGrid>
                <a:gridCol w="2404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75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68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59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590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48492">
                <a:tc gridSpan="8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845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25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Needs of Special Populations</a:t>
                      </a:r>
                    </a:p>
                  </a:txBody>
                  <a:tcPr marL="5845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25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Marion County</a:t>
                      </a:r>
                    </a:p>
                  </a:txBody>
                  <a:tcPr marL="5845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76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Housing and Community Development Survey</a:t>
                      </a:r>
                    </a:p>
                  </a:txBody>
                  <a:tcPr marL="5845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25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Question</a:t>
                      </a:r>
                    </a:p>
                  </a:txBody>
                  <a:tcPr marL="5845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Need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Need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Medium 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 Need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Don’t Know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Missing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Need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216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rate the need for the following HOUSING types for special needs populations in the county (outside the City of Salem):</a:t>
                      </a:r>
                    </a:p>
                  </a:txBody>
                  <a:tcPr marL="5845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89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Emergency shelters for persons who are experiencing homeless</a:t>
                      </a:r>
                    </a:p>
                  </a:txBody>
                  <a:tcPr marL="52609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74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Shelters for youth experiencing homelessness</a:t>
                      </a:r>
                    </a:p>
                  </a:txBody>
                  <a:tcPr marL="52609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21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Transitional housing</a:t>
                      </a:r>
                    </a:p>
                  </a:txBody>
                  <a:tcPr marL="52609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6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Rental assistance for homeless households</a:t>
                      </a:r>
                    </a:p>
                  </a:txBody>
                  <a:tcPr marL="52609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Permanent supportive housing, such as subsidized housing that offers services for persons with mental disabilities</a:t>
                      </a:r>
                    </a:p>
                  </a:txBody>
                  <a:tcPr marL="52609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86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Housing designed for persons with disabilities</a:t>
                      </a:r>
                    </a:p>
                  </a:txBody>
                  <a:tcPr marL="52609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75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Senior housing, such as nursing homes or assisted living facilities</a:t>
                      </a:r>
                    </a:p>
                  </a:txBody>
                  <a:tcPr marL="52609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06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67628" y="334537"/>
            <a:ext cx="8430323" cy="632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Purpose of the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Five-Year Consolidated Plan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tx2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Help us identify housing and community development needs, priorities and strategies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Guide for County to prioritize how federal funds will be allocated to address these needs and activities over five years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Develop Annual Action Plan for Year 1</a:t>
            </a:r>
          </a:p>
        </p:txBody>
      </p:sp>
    </p:spTree>
    <p:extLst>
      <p:ext uri="{BB962C8B-B14F-4D97-AF65-F5344CB8AC3E}">
        <p14:creationId xmlns:p14="http://schemas.microsoft.com/office/powerpoint/2010/main" val="2043433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Community Input – Public Services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What groups of people at most in need?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What types services do households need in Marion County?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99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Community Input - Housing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What are the housing needs in the community?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What challenges are households facing in accessing housing?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What types of affordable housing are needed?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New or rehabilitated housing?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31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Community Input - Housing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What barriers do you see for developing affordable housing?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How can the County encourage more affordable housing?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87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Community Input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How can the County develop its coordination and outreach?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What would you like to see the County do as it is starts this process?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34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Community Input 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Other comments?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/>
              </a:solidFill>
              <a:latin typeface="Arial" charset="0"/>
            </a:endParaRP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83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Next Steps</a:t>
            </a:r>
            <a:endParaRPr lang="en-US" altLang="en-US" sz="34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3400" b="1" dirty="0">
              <a:solidFill>
                <a:schemeClr val="tx2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pitchFamily="34" charset="0"/>
              </a:rPr>
              <a:t>Continuing to Collect Data and Public Input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pitchFamily="34" charset="0"/>
              </a:rPr>
              <a:t>Draft for Public Review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pitchFamily="34" charset="0"/>
              </a:rPr>
              <a:t>Final Plan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pitchFamily="34" charset="0"/>
              </a:rPr>
              <a:t>Adoption of final plan and submission to HUD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3000" b="1" dirty="0">
              <a:solidFill>
                <a:schemeClr val="bg1"/>
              </a:solidFill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3000" b="1" dirty="0">
              <a:solidFill>
                <a:schemeClr val="bg1"/>
              </a:solidFill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56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Consolidated Plan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Contact: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de-DE" altLang="en-US" sz="3600" b="1" dirty="0">
                <a:solidFill>
                  <a:prstClr val="white"/>
                </a:solidFill>
                <a:latin typeface="Arial" charset="0"/>
                <a:cs typeface="Arial" charset="0"/>
              </a:rPr>
              <a:t>Lisa Trauernicht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de-DE" altLang="en-US" sz="3600" b="1" dirty="0">
                <a:solidFill>
                  <a:prstClr val="white"/>
                </a:solidFill>
                <a:latin typeface="Arial" charset="0"/>
                <a:cs typeface="Arial" charset="0"/>
              </a:rPr>
              <a:t>Senior Policy Analyst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de-DE" altLang="en-US" sz="3600" b="1" dirty="0">
                <a:solidFill>
                  <a:prstClr val="white"/>
                </a:solidFill>
                <a:latin typeface="Arial" charset="0"/>
                <a:cs typeface="Arial" charset="0"/>
              </a:rPr>
              <a:t>LTrauernicht@co.marion.or.us</a:t>
            </a:r>
            <a:endParaRPr lang="en-US" altLang="en-US" sz="48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6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67628" y="334537"/>
            <a:ext cx="8430323" cy="632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Purpose of this Focus Group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tx2"/>
              </a:solidFill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tx2"/>
              </a:solidFill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tx2"/>
              </a:solidFill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tx2"/>
              </a:solidFill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tx2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Review preliminary data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Get your input and perspective on community needs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30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Take the Surveys!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0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23025" y="278781"/>
            <a:ext cx="8335760" cy="632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  <a:buSzPct val="75000"/>
            </a:pPr>
            <a:r>
              <a:rPr lang="en-US" altLang="en-US" sz="4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Entitlement Resources </a:t>
            </a:r>
          </a:p>
          <a:p>
            <a:pPr algn="ctr">
              <a:buClr>
                <a:schemeClr val="bg1"/>
              </a:buClr>
              <a:buSzPct val="75000"/>
            </a:pPr>
            <a:r>
              <a:rPr lang="en-US" altLang="en-US" sz="4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(2021)</a:t>
            </a:r>
          </a:p>
          <a:p>
            <a:pPr algn="ctr">
              <a:buClr>
                <a:schemeClr val="bg1"/>
              </a:buClr>
              <a:buSzPct val="75000"/>
            </a:pPr>
            <a:endParaRPr lang="en-US" altLang="en-US" sz="3600" b="1" u="sng" dirty="0">
              <a:solidFill>
                <a:schemeClr val="tx2"/>
              </a:solidFill>
              <a:latin typeface="Arial" pitchFamily="34" charset="0"/>
            </a:endParaRPr>
          </a:p>
          <a:p>
            <a:pPr lvl="1" algn="ctr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altLang="en-US" sz="4000" b="1" dirty="0">
                <a:solidFill>
                  <a:schemeClr val="bg1"/>
                </a:solidFill>
                <a:latin typeface="Arial" pitchFamily="34" charset="0"/>
              </a:rPr>
              <a:t>CDBG: $1,538,522</a:t>
            </a:r>
          </a:p>
          <a:p>
            <a:pPr lvl="1" algn="ctr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altLang="en-US" sz="4000" b="1" dirty="0">
              <a:solidFill>
                <a:schemeClr val="bg1"/>
              </a:solidFill>
              <a:latin typeface="Arial" pitchFamily="34" charset="0"/>
            </a:endParaRPr>
          </a:p>
          <a:p>
            <a:pPr lvl="1" algn="ctr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altLang="en-US" sz="4000" b="1" dirty="0">
                <a:solidFill>
                  <a:schemeClr val="bg1"/>
                </a:solidFill>
                <a:latin typeface="Arial" pitchFamily="34" charset="0"/>
              </a:rPr>
              <a:t>HOME: $621,125</a:t>
            </a:r>
          </a:p>
          <a:p>
            <a:pPr lvl="1" algn="ctr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altLang="en-US" sz="3200" b="1" dirty="0">
              <a:solidFill>
                <a:schemeClr val="bg1"/>
              </a:solidFill>
              <a:latin typeface="Arial" pitchFamily="34" charset="0"/>
            </a:endParaRP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altLang="en-US" sz="32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4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23025" y="278781"/>
            <a:ext cx="8335760" cy="632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5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Funds benefiting Low-to-moderate income households and neighborhoods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chemeClr val="bg1"/>
                </a:solidFill>
                <a:latin typeface="Arial" charset="0"/>
              </a:rPr>
              <a:t>CDBG funds: public services, infrastructure, public facilities, etc.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chemeClr val="bg1"/>
                </a:solidFill>
                <a:latin typeface="Arial" charset="0"/>
              </a:rPr>
              <a:t>HOME funds: rental and homeowner housing; new and rehabilitation</a:t>
            </a:r>
          </a:p>
          <a:p>
            <a:pPr lvl="1" algn="ctr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altLang="en-US" sz="32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2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23025" y="278781"/>
            <a:ext cx="8335760" cy="632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endParaRPr lang="en-US" sz="3500" b="1" dirty="0">
              <a:solidFill>
                <a:schemeClr val="bg1"/>
              </a:solidFill>
              <a:latin typeface="Arial" charset="0"/>
            </a:endParaRP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endParaRPr lang="en-US" sz="3500" b="1" dirty="0">
              <a:solidFill>
                <a:schemeClr val="bg1"/>
              </a:solidFill>
              <a:latin typeface="Arial" charset="0"/>
            </a:endParaRP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4DA4"/>
                </a:solidFill>
                <a:latin typeface="Arial" charset="0"/>
              </a:rPr>
              <a:t>CDBG</a:t>
            </a:r>
            <a:r>
              <a:rPr lang="en-US" sz="3500" b="1" dirty="0">
                <a:solidFill>
                  <a:srgbClr val="285BC2"/>
                </a:solidFill>
                <a:latin typeface="Arial" charset="0"/>
              </a:rPr>
              <a:t> </a:t>
            </a:r>
          </a:p>
          <a:p>
            <a:pPr marL="1028700" lvl="1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Arial" charset="0"/>
              </a:rPr>
              <a:t>Community Center ADA upgrades</a:t>
            </a:r>
          </a:p>
          <a:p>
            <a:pPr marL="1028700" lvl="1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Arial" charset="0"/>
              </a:rPr>
              <a:t>Sidewalk and Pedestrian Safety in LMI neighborhoods</a:t>
            </a:r>
          </a:p>
          <a:p>
            <a:pPr marL="1028700" lvl="1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Arial" charset="0"/>
              </a:rPr>
              <a:t>Public Services (15% cap) food banks, youth programs, transportation for seniors</a:t>
            </a:r>
            <a:endParaRPr lang="en-US" sz="3500" b="1" dirty="0">
              <a:solidFill>
                <a:schemeClr val="bg1"/>
              </a:solidFill>
              <a:latin typeface="Arial" charset="0"/>
            </a:endParaRP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4DA4"/>
                </a:solidFill>
                <a:latin typeface="Arial" charset="0"/>
              </a:rPr>
              <a:t>HOME</a:t>
            </a:r>
          </a:p>
          <a:p>
            <a:pPr marL="1028700" lvl="1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Arial" charset="0"/>
              </a:rPr>
              <a:t>Homeowner housing rehabilitation</a:t>
            </a:r>
          </a:p>
          <a:p>
            <a:pPr marL="1028700" lvl="1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Arial" charset="0"/>
              </a:rPr>
              <a:t>Rental Assistance</a:t>
            </a:r>
          </a:p>
          <a:p>
            <a:pPr marL="1028700" lvl="1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Arial" charset="0"/>
              </a:rPr>
              <a:t>Down payment assistance</a:t>
            </a:r>
          </a:p>
          <a:p>
            <a:pPr marL="1028700" lvl="1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endParaRPr lang="en-US" sz="3500" b="1" dirty="0">
              <a:solidFill>
                <a:schemeClr val="bg1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500" b="1" dirty="0">
                <a:solidFill>
                  <a:schemeClr val="bg1"/>
                </a:solidFill>
                <a:latin typeface="Arial" charset="0"/>
              </a:rPr>
              <a:t>	</a:t>
            </a:r>
            <a:endParaRPr lang="en-US" altLang="en-US" sz="3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3960" y="158876"/>
            <a:ext cx="3099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Examples</a:t>
            </a:r>
          </a:p>
        </p:txBody>
      </p:sp>
    </p:spTree>
    <p:extLst>
      <p:ext uri="{BB962C8B-B14F-4D97-AF65-F5344CB8AC3E}">
        <p14:creationId xmlns:p14="http://schemas.microsoft.com/office/powerpoint/2010/main" val="105603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78824" y="290390"/>
            <a:ext cx="309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Areas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931" y="290390"/>
            <a:ext cx="8082243" cy="624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A59DEF-40B2-4C97-BC01-6DD150625FA4}"/>
              </a:ext>
            </a:extLst>
          </p:cNvPr>
          <p:cNvSpPr txBox="1"/>
          <p:nvPr/>
        </p:nvSpPr>
        <p:spPr>
          <a:xfrm>
            <a:off x="8800405" y="1179637"/>
            <a:ext cx="3099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Area: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Marion County minus Salem  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Marion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Area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9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Demographics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70848" y="1202543"/>
            <a:ext cx="2788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Aging Population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Implications does that have on services and housing needs?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8390CB-7D8B-4BEA-98D8-897F5B759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16" y="1009485"/>
            <a:ext cx="7969684" cy="483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66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92C9D173EFE4BB754EA62319EB316" ma:contentTypeVersion="1" ma:contentTypeDescription="Create a new document." ma:contentTypeScope="" ma:versionID="257201b0ce46d60060781eff2de4c13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C654DB5-DA10-4AD3-BABF-8688D7FB6269}"/>
</file>

<file path=customXml/itemProps2.xml><?xml version="1.0" encoding="utf-8"?>
<ds:datastoreItem xmlns:ds="http://schemas.openxmlformats.org/officeDocument/2006/customXml" ds:itemID="{8FD56BC5-DD7B-4504-A42D-176232928E13}"/>
</file>

<file path=customXml/itemProps3.xml><?xml version="1.0" encoding="utf-8"?>
<ds:datastoreItem xmlns:ds="http://schemas.openxmlformats.org/officeDocument/2006/customXml" ds:itemID="{2F64D869-AF11-47B3-8D6C-00CA59BF34DA}"/>
</file>

<file path=docProps/app.xml><?xml version="1.0" encoding="utf-8"?>
<Properties xmlns="http://schemas.openxmlformats.org/officeDocument/2006/extended-properties" xmlns:vt="http://schemas.openxmlformats.org/officeDocument/2006/docPropsVTypes">
  <TotalTime>7223</TotalTime>
  <Words>2808</Words>
  <Application>Microsoft Office PowerPoint</Application>
  <PresentationFormat>Custom</PresentationFormat>
  <Paragraphs>1500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Brace</dc:creator>
  <cp:lastModifiedBy>Lisa Trauernicht</cp:lastModifiedBy>
  <cp:revision>135</cp:revision>
  <cp:lastPrinted>2021-05-05T22:40:49Z</cp:lastPrinted>
  <dcterms:created xsi:type="dcterms:W3CDTF">2019-08-05T14:21:35Z</dcterms:created>
  <dcterms:modified xsi:type="dcterms:W3CDTF">2021-05-20T20:42:50Z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0x01010044892C9D173EFE4BB754EA62319EB316</vt:lpwstr>
  </property>
</Properties>
</file>