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4"/>
  </p:sldMasterIdLst>
  <p:notesMasterIdLst>
    <p:notesMasterId r:id="rId29"/>
  </p:notesMasterIdLst>
  <p:handoutMasterIdLst>
    <p:handoutMasterId r:id="rId30"/>
  </p:handoutMasterIdLst>
  <p:sldIdLst>
    <p:sldId id="257" r:id="rId5"/>
    <p:sldId id="359" r:id="rId6"/>
    <p:sldId id="373" r:id="rId7"/>
    <p:sldId id="361" r:id="rId8"/>
    <p:sldId id="374" r:id="rId9"/>
    <p:sldId id="375" r:id="rId10"/>
    <p:sldId id="376" r:id="rId11"/>
    <p:sldId id="377" r:id="rId12"/>
    <p:sldId id="368" r:id="rId13"/>
    <p:sldId id="378" r:id="rId14"/>
    <p:sldId id="370" r:id="rId15"/>
    <p:sldId id="371" r:id="rId16"/>
    <p:sldId id="360" r:id="rId17"/>
    <p:sldId id="366" r:id="rId18"/>
    <p:sldId id="379" r:id="rId19"/>
    <p:sldId id="380" r:id="rId20"/>
    <p:sldId id="381" r:id="rId21"/>
    <p:sldId id="382" r:id="rId22"/>
    <p:sldId id="383" r:id="rId23"/>
    <p:sldId id="384" r:id="rId24"/>
    <p:sldId id="385" r:id="rId25"/>
    <p:sldId id="386" r:id="rId26"/>
    <p:sldId id="387" r:id="rId27"/>
    <p:sldId id="354" r:id="rId28"/>
  </p:sldIdLst>
  <p:sldSz cx="12188825" cy="6858000"/>
  <p:notesSz cx="68580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76" userDrawn="1">
          <p15:clr>
            <a:srgbClr val="A4A3A4"/>
          </p15:clr>
        </p15:guide>
        <p15:guide id="2" pos="2207" userDrawn="1">
          <p15:clr>
            <a:srgbClr val="A4A3A4"/>
          </p15:clr>
        </p15:guide>
        <p15:guide id="3" orient="horz" pos="2928" userDrawn="1">
          <p15:clr>
            <a:srgbClr val="A4A3A4"/>
          </p15:clr>
        </p15:guide>
        <p15:guide id="4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D9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568" autoAdjust="0"/>
    <p:restoredTop sz="96135" autoAdjust="0"/>
  </p:normalViewPr>
  <p:slideViewPr>
    <p:cSldViewPr>
      <p:cViewPr varScale="1">
        <p:scale>
          <a:sx n="106" d="100"/>
          <a:sy n="106" d="100"/>
        </p:scale>
        <p:origin x="246" y="108"/>
      </p:cViewPr>
      <p:guideLst>
        <p:guide pos="3839"/>
        <p:guide orient="horz" pos="216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83" d="100"/>
          <a:sy n="83" d="100"/>
        </p:scale>
        <p:origin x="3930" y="84"/>
      </p:cViewPr>
      <p:guideLst>
        <p:guide orient="horz" pos="2976"/>
        <p:guide pos="2207"/>
        <p:guide orient="horz" pos="2928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2474" tIns="46236" rIns="92474" bIns="46236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4" y="0"/>
            <a:ext cx="2971800" cy="464820"/>
          </a:xfrm>
          <a:prstGeom prst="rect">
            <a:avLst/>
          </a:prstGeom>
        </p:spPr>
        <p:txBody>
          <a:bodyPr vert="horz" lIns="92474" tIns="46236" rIns="92474" bIns="46236" rtlCol="0"/>
          <a:lstStyle>
            <a:lvl1pPr algn="r">
              <a:defRPr sz="1200"/>
            </a:lvl1pPr>
          </a:lstStyle>
          <a:p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6"/>
            <a:ext cx="2971800" cy="464820"/>
          </a:xfrm>
          <a:prstGeom prst="rect">
            <a:avLst/>
          </a:prstGeom>
        </p:spPr>
        <p:txBody>
          <a:bodyPr vert="horz" lIns="92474" tIns="46236" rIns="92474" bIns="46236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4" y="8829966"/>
            <a:ext cx="2971800" cy="464820"/>
          </a:xfrm>
          <a:prstGeom prst="rect">
            <a:avLst/>
          </a:prstGeom>
        </p:spPr>
        <p:txBody>
          <a:bodyPr vert="horz" lIns="92474" tIns="46236" rIns="92474" bIns="46236" rtlCol="0" anchor="b"/>
          <a:lstStyle>
            <a:lvl1pPr algn="r">
              <a:defRPr sz="1200"/>
            </a:lvl1pPr>
          </a:lstStyle>
          <a:p>
            <a:fld id="{9C567D4A-04CB-4EDF-8FB1-342A02FC8EC5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012531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2474" tIns="46236" rIns="92474" bIns="46236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64820"/>
          </a:xfrm>
          <a:prstGeom prst="rect">
            <a:avLst/>
          </a:prstGeom>
        </p:spPr>
        <p:txBody>
          <a:bodyPr vert="horz" lIns="92474" tIns="46236" rIns="92474" bIns="46236" rtlCol="0"/>
          <a:lstStyle>
            <a:lvl1pPr algn="r">
              <a:defRPr sz="1200"/>
            </a:lvl1pPr>
          </a:lstStyle>
          <a:p>
            <a:fld id="{48CC13F5-F2B1-464B-BE8F-27ABFBD2FBDE}" type="datetimeFigureOut">
              <a:rPr lang="en-US"/>
              <a:t>7/20/2026</a:t>
            </a:fld>
            <a:endParaRPr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33375" y="698500"/>
            <a:ext cx="6191250" cy="3484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74" tIns="46236" rIns="92474" bIns="46236" rtlCol="0" anchor="ctr"/>
          <a:lstStyle/>
          <a:p>
            <a:endParaRPr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1" y="4415791"/>
            <a:ext cx="5486400" cy="4183380"/>
          </a:xfrm>
          <a:prstGeom prst="rect">
            <a:avLst/>
          </a:prstGeom>
        </p:spPr>
        <p:txBody>
          <a:bodyPr vert="horz" lIns="92474" tIns="46236" rIns="92474" bIns="46236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6"/>
            <a:ext cx="2971800" cy="464820"/>
          </a:xfrm>
          <a:prstGeom prst="rect">
            <a:avLst/>
          </a:prstGeom>
        </p:spPr>
        <p:txBody>
          <a:bodyPr vert="horz" lIns="92474" tIns="46236" rIns="92474" bIns="46236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4" y="8829966"/>
            <a:ext cx="2971800" cy="464820"/>
          </a:xfrm>
          <a:prstGeom prst="rect">
            <a:avLst/>
          </a:prstGeom>
        </p:spPr>
        <p:txBody>
          <a:bodyPr vert="horz" lIns="92474" tIns="46236" rIns="92474" bIns="46236" rtlCol="0" anchor="b"/>
          <a:lstStyle>
            <a:lvl1pPr algn="r">
              <a:defRPr sz="1200"/>
            </a:lvl1pPr>
          </a:lstStyle>
          <a:p>
            <a:fld id="{2E61351F-DBB1-4664-ADA9-83BC7CB8848D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4236207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61351F-DBB1-4664-ADA9-83BC7CB8848D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20668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9CD00D-E99F-071F-A8E9-1D5ADEDE57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0C720F4-C222-3994-F609-D77F211F82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1D513C4-80C7-CFDE-80E0-23CA7443FC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DECE1E-E74A-787E-48EA-4D7A679344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61351F-DBB1-4664-ADA9-83BC7CB8848D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89294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AE028A-C2DD-56DA-5A1E-DB182938EB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98A02FE-7D80-0B07-C103-62E90F55E5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58DB2E9-7927-F1D5-60F2-8C5DF5F53A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79C691-BEA5-3468-FA79-6093A2BA9D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61351F-DBB1-4664-ADA9-83BC7CB8848D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93027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C1BC2D-B39F-EFA8-8A56-C759564E17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A29430-1933-AEFE-3C66-A12AFC8849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8E3EDF-271D-BAA5-4AE1-E848F7CFBA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BC6952-A3CE-C233-760E-B4895751C3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61351F-DBB1-4664-ADA9-83BC7CB8848D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754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61351F-DBB1-4664-ADA9-83BC7CB8848D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46427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61351F-DBB1-4664-ADA9-83BC7CB8848D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33640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C1FD65-DC78-0070-A4D2-0C6FE8B63A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C85520-2425-5887-783F-90F9E0466E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26C9EAE-A206-EDC9-81B7-8F66EE6B49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FB0229-2DC4-5129-B7EE-6B0FBAD5BD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61351F-DBB1-4664-ADA9-83BC7CB8848D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97196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FFA8C3-1B7B-23B4-B0AA-11282772EC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EB3D4B-1925-C321-9053-E5FFC41F5A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D953713-8537-8687-9251-BA157E44AC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C22FE7-C958-23A8-6469-31BB1FF730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61351F-DBB1-4664-ADA9-83BC7CB8848D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76732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2A63A6-EC3D-3311-6B7B-AC8A59C322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C553CB5-4C13-CED4-C2ED-E275E61B85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43A4ED1-7B55-E664-1279-0C4AE21ABC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43F370-56DE-096A-5AA6-FC097CE7A5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61351F-DBB1-4664-ADA9-83BC7CB8848D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97295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CD4C6-30D4-674F-3B2F-E327C32FB6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239BD6-352C-F3C8-9327-7351F72C0E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556053-D922-4D54-EB93-37E57AE404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5E7396-757A-BE6A-719B-2A302ECB91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61351F-DBB1-4664-ADA9-83BC7CB8848D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51330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8A9617-7BCD-ED64-01F3-2CBC93686A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B66B5C-5275-92A2-1B5B-72A2BAD339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C9DF8F3-E890-6D87-4B82-F7EE123712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4B9FFF-5F3E-D52D-6B5B-8E8734A461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61351F-DBB1-4664-ADA9-83BC7CB8848D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41618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63718" indent="-163718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61351F-DBB1-4664-ADA9-83BC7CB8848D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786352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8BBA9C-A544-9BC4-B90F-A77EDCA08F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438653-F232-C112-B1DF-4FEE0A1523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D0155BC-7A35-93F6-4B0A-52FE317063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1AD4AB-DAA1-B012-F323-E3197E4353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61351F-DBB1-4664-ADA9-83BC7CB8848D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74880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F8A1B3-DBB5-8E3F-12CE-28D80BAFD7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87BD0A-0C02-7495-C41E-78154AA6BA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EB12E64-5A55-AB01-D039-27937BC900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D56E19-F86B-7920-7550-372BE3FACA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61351F-DBB1-4664-ADA9-83BC7CB8848D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99641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FE6CE9-264F-CE96-B987-EBD37B32BD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3C4A709-FC15-5616-ADCC-BA0CA18D24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BE9E0C6-A594-E960-CC18-97AF3CE979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14CA67-0217-5C7A-D5FD-B150F56EF3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61351F-DBB1-4664-ADA9-83BC7CB8848D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052641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8DD17D-98B7-D7D6-E4C7-B514FECD8C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D7B171-E6A6-C4D9-29A5-127FE5011B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721251C-A846-EB66-7E28-CD73CA0840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9B7E22-B7D3-F23F-2040-08561ACFF5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61351F-DBB1-4664-ADA9-83BC7CB8848D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781615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61351F-DBB1-4664-ADA9-83BC7CB8848D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31975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43AA7C-4289-501B-AA5C-F6F5DD368D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8A4C04-BCB0-C82D-B141-B0F5E098F4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9A3115A-6611-873F-5C0C-0F0F0A9B81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63718" indent="-163718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B5414C-AC46-83AC-2C68-821DBCC632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61351F-DBB1-4664-ADA9-83BC7CB8848D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50082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61351F-DBB1-4664-ADA9-83BC7CB8848D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41650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F5A465-58A5-D008-3806-5E80E79F0F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3856ED-C2ED-2B37-8171-E0A85B4380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407D00-773A-BE9B-B0AF-9D5C90FAF0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B6339C-292C-836F-F5AA-64B06903D4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61351F-DBB1-4664-ADA9-83BC7CB8848D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45754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2CDFDB-C448-A358-B769-573CC3A6B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699586B-A390-ED8A-5F45-6162845E95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1D8D5E-0DDA-7BB1-7328-9FC7CE9493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BCA926-FD2D-C5DD-33F0-0A6EA02E38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61351F-DBB1-4664-ADA9-83BC7CB8848D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1120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A9916-06DF-FA7D-4F50-50954F2F99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D5428A-8939-AA71-F67B-E8BB4A9865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84601FF-DE20-601E-B24E-39B7859B76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0F4338-C3A6-2C2D-E33B-15866712C7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61351F-DBB1-4664-ADA9-83BC7CB8848D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4032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A9899-CEA4-ED6F-1A5E-F6396B8674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08142E-0E9E-92E7-E76F-9D983D3446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64F72F-0887-3FF6-D8F2-57693B7853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9D6450-EF55-152D-15AE-7E05A2EFD6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61351F-DBB1-4664-ADA9-83BC7CB8848D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93242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61351F-DBB1-4664-ADA9-83BC7CB8848D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2046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034" y="685800"/>
            <a:ext cx="7998916" cy="2971801"/>
          </a:xfrm>
        </p:spPr>
        <p:txBody>
          <a:bodyPr anchor="b">
            <a:normAutofit/>
          </a:bodyPr>
          <a:lstStyle>
            <a:lvl1pPr algn="l">
              <a:defRPr sz="4799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034" y="3843868"/>
            <a:ext cx="6399133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099">
                <a:solidFill>
                  <a:schemeClr val="bg2">
                    <a:lumMod val="75000"/>
                  </a:schemeClr>
                </a:solidFill>
              </a:defRPr>
            </a:lvl1pPr>
            <a:lvl2pPr marL="457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B0E69-431E-45E4-9B7A-3A458150698D}" type="datetime1">
              <a:rPr lang="en-US" smtClean="0"/>
              <a:t>7/20/2026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5869" y="8467"/>
            <a:ext cx="3809008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6580" y="91546"/>
            <a:ext cx="6079071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3941" y="228600"/>
            <a:ext cx="495171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3927" y="32279"/>
            <a:ext cx="4851725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3383" y="609602"/>
            <a:ext cx="4342268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4179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000">
        <p:fade/>
      </p:transition>
    </mc:Choice>
    <mc:Fallback xmlns="">
      <p:transition spd="med" advTm="4000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621" y="533400"/>
            <a:ext cx="10815995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063" indent="0">
              <a:buNone/>
              <a:defRPr sz="1600"/>
            </a:lvl2pPr>
            <a:lvl3pPr marL="914126" indent="0">
              <a:buNone/>
              <a:defRPr sz="1600"/>
            </a:lvl3pPr>
            <a:lvl4pPr marL="1371189" indent="0">
              <a:buNone/>
              <a:defRPr sz="1600"/>
            </a:lvl4pPr>
            <a:lvl5pPr marL="1828251" indent="0">
              <a:buNone/>
              <a:defRPr sz="1600"/>
            </a:lvl5pPr>
            <a:lvl6pPr marL="2285314" indent="0">
              <a:buNone/>
              <a:defRPr sz="1600"/>
            </a:lvl6pPr>
            <a:lvl7pPr marL="2742377" indent="0">
              <a:buNone/>
              <a:defRPr sz="1600"/>
            </a:lvl7pPr>
            <a:lvl8pPr marL="3199440" indent="0">
              <a:buNone/>
              <a:defRPr sz="1600"/>
            </a:lvl8pPr>
            <a:lvl9pPr marL="3656503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164" y="3843867"/>
            <a:ext cx="8302047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063" indent="0">
              <a:buFontTx/>
              <a:buNone/>
              <a:defRPr/>
            </a:lvl2pPr>
            <a:lvl3pPr marL="914126" indent="0">
              <a:buFontTx/>
              <a:buNone/>
              <a:defRPr/>
            </a:lvl3pPr>
            <a:lvl4pPr marL="1371189" indent="0">
              <a:buFontTx/>
              <a:buNone/>
              <a:defRPr/>
            </a:lvl4pPr>
            <a:lvl5pPr marL="1828251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EE23A-F56E-4397-B2F2-202CE1ED5324}" type="datetime1">
              <a:rPr lang="en-US" smtClean="0"/>
              <a:t>7/20/2026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2395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000">
        <p:fade/>
      </p:transition>
    </mc:Choice>
    <mc:Fallback xmlns="">
      <p:transition spd="med" advTm="4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035" y="685800"/>
            <a:ext cx="10055781" cy="2743200"/>
          </a:xfrm>
        </p:spPr>
        <p:txBody>
          <a:bodyPr anchor="ctr">
            <a:normAutofit/>
          </a:bodyPr>
          <a:lstStyle>
            <a:lvl1pPr algn="l">
              <a:defRPr sz="3199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034" y="4114800"/>
            <a:ext cx="8533765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99">
                <a:solidFill>
                  <a:schemeClr val="bg2">
                    <a:lumMod val="75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230EB-FB2C-4DB1-A4A1-F061FD130268}" type="datetime1">
              <a:rPr lang="en-US" smtClean="0"/>
              <a:t>7/20/2026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43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000">
        <p:fade/>
      </p:transition>
    </mc:Choice>
    <mc:Fallback xmlns="">
      <p:transition spd="med" advTm="4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114" y="685800"/>
            <a:ext cx="9141620" cy="2743200"/>
          </a:xfrm>
        </p:spPr>
        <p:txBody>
          <a:bodyPr anchor="ctr">
            <a:normAutofit/>
          </a:bodyPr>
          <a:lstStyle>
            <a:lvl1pPr algn="l">
              <a:defRPr sz="3199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5835" y="3429000"/>
            <a:ext cx="8532178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063" indent="0">
              <a:buFontTx/>
              <a:buNone/>
              <a:defRPr/>
            </a:lvl2pPr>
            <a:lvl3pPr marL="914126" indent="0">
              <a:buFontTx/>
              <a:buNone/>
              <a:defRPr/>
            </a:lvl3pPr>
            <a:lvl4pPr marL="1371189" indent="0">
              <a:buFontTx/>
              <a:buNone/>
              <a:defRPr/>
            </a:lvl4pPr>
            <a:lvl5pPr marL="1828251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035" y="4301068"/>
            <a:ext cx="8532178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1999">
                <a:solidFill>
                  <a:schemeClr val="bg2">
                    <a:lumMod val="75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B3905-080F-42A2-9E10-17C523FE191A}" type="datetime1">
              <a:rPr lang="en-US" smtClean="0"/>
              <a:t>7/20/2026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674" y="812222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pPr lvl="0"/>
            <a:r>
              <a:rPr lang="en-US" sz="7998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2734" y="2768601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pPr lvl="0" algn="r"/>
            <a:r>
              <a:rPr lang="en-US" sz="7998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65622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000">
        <p:fade/>
      </p:transition>
    </mc:Choice>
    <mc:Fallback xmlns="">
      <p:transition spd="med" advTm="4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034" y="3429000"/>
            <a:ext cx="8532178" cy="1697400"/>
          </a:xfrm>
        </p:spPr>
        <p:txBody>
          <a:bodyPr anchor="b">
            <a:normAutofit/>
          </a:bodyPr>
          <a:lstStyle>
            <a:lvl1pPr algn="l">
              <a:defRPr sz="3199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033" y="5132981"/>
            <a:ext cx="8533767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999">
                <a:solidFill>
                  <a:schemeClr val="bg2">
                    <a:lumMod val="75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426B4-539B-4293-ABCE-0F775B352637}" type="datetime1">
              <a:rPr lang="en-US" smtClean="0"/>
              <a:t>7/20/2026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861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000">
        <p:fade/>
      </p:transition>
    </mc:Choice>
    <mc:Fallback xmlns="">
      <p:transition spd="med" advTm="4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116" y="685800"/>
            <a:ext cx="9141619" cy="2743200"/>
          </a:xfrm>
        </p:spPr>
        <p:txBody>
          <a:bodyPr anchor="ctr">
            <a:normAutofit/>
          </a:bodyPr>
          <a:lstStyle>
            <a:lvl1pPr algn="l">
              <a:defRPr sz="3199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035" y="3928534"/>
            <a:ext cx="8532178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399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034" y="4978400"/>
            <a:ext cx="8532178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799">
                <a:solidFill>
                  <a:schemeClr val="bg2">
                    <a:lumMod val="75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3219A-81DD-4340-8F1C-91439481E5C8}" type="datetime1">
              <a:rPr lang="en-US" smtClean="0"/>
              <a:t>7/20/2026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674" y="812222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pPr lvl="0"/>
            <a:r>
              <a:rPr lang="en-US" sz="7998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2734" y="2768601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pPr lvl="0" algn="r"/>
            <a:r>
              <a:rPr lang="en-US" sz="7998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10963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000">
        <p:fade/>
      </p:transition>
    </mc:Choice>
    <mc:Fallback xmlns="">
      <p:transition spd="med" advTm="4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035" y="685800"/>
            <a:ext cx="10055781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034" y="3928534"/>
            <a:ext cx="853217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399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034" y="4766733"/>
            <a:ext cx="8532178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799">
                <a:solidFill>
                  <a:schemeClr val="bg2">
                    <a:lumMod val="75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B21C6-B553-4B1E-927A-9240AE84B590}" type="datetime1">
              <a:rPr lang="en-US" smtClean="0"/>
              <a:t>7/20/2026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79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000">
        <p:fade/>
      </p:transition>
    </mc:Choice>
    <mc:Fallback xmlns="">
      <p:transition spd="med" advTm="4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F937B-9FFF-49F3-B00B-D1FD65E06DC9}" type="datetime1">
              <a:rPr lang="en-US" smtClean="0"/>
              <a:t>7/20/2026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5079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000">
        <p:fade/>
      </p:transition>
    </mc:Choice>
    <mc:Fallback xmlns="">
      <p:transition spd="med" advTm="400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2950" y="685800"/>
            <a:ext cx="2056864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621" y="685800"/>
            <a:ext cx="7821163" cy="5308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F280-2435-42C4-A203-FCA2158DFD48}" type="datetime1">
              <a:rPr lang="en-US" smtClean="0"/>
              <a:t>7/20/2026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2859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000">
        <p:fade/>
      </p:transition>
    </mc:Choice>
    <mc:Fallback xmlns="">
      <p:transition spd="med" advTm="4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6EFCF-3B68-4CB2-8B9A-683F8F8C59D1}" type="datetime1">
              <a:rPr lang="en-US" smtClean="0"/>
              <a:t>7/20/2026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1730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000">
        <p:fade/>
      </p:transition>
    </mc:Choice>
    <mc:Fallback xmlns="">
      <p:transition spd="med" advTm="4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034" y="2006600"/>
            <a:ext cx="8532178" cy="2281600"/>
          </a:xfrm>
        </p:spPr>
        <p:txBody>
          <a:bodyPr anchor="b">
            <a:normAutofit/>
          </a:bodyPr>
          <a:lstStyle>
            <a:lvl1pPr algn="l">
              <a:defRPr sz="3599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035" y="4495800"/>
            <a:ext cx="8532178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799">
                <a:solidFill>
                  <a:schemeClr val="bg2">
                    <a:lumMod val="75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9ECF2-BB33-4D32-A83F-494D8865581A}" type="datetime1">
              <a:rPr lang="en-US" smtClean="0"/>
              <a:t>7/20/2026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2010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000">
        <p:fade/>
      </p:transition>
    </mc:Choice>
    <mc:Fallback xmlns="">
      <p:transition spd="med" advTm="4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033" y="685801"/>
            <a:ext cx="4936369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6621" y="685801"/>
            <a:ext cx="4933194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F8132-4501-4E71-BA97-818AD0DE0257}" type="datetime1">
              <a:rPr lang="en-US" smtClean="0"/>
              <a:t>7/20/2026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7431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000">
        <p:fade/>
      </p:transition>
    </mc:Choice>
    <mc:Fallback xmlns="">
      <p:transition spd="med" advTm="4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827" y="685800"/>
            <a:ext cx="4648576" cy="576262"/>
          </a:xfrm>
        </p:spPr>
        <p:txBody>
          <a:bodyPr anchor="b">
            <a:noAutofit/>
          </a:bodyPr>
          <a:lstStyle>
            <a:lvl1pPr marL="0" indent="0">
              <a:buNone/>
              <a:defRPr sz="2799" b="0">
                <a:solidFill>
                  <a:schemeClr val="tx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033" y="1270529"/>
            <a:ext cx="4936369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7483" y="685800"/>
            <a:ext cx="4663919" cy="576262"/>
          </a:xfrm>
        </p:spPr>
        <p:txBody>
          <a:bodyPr anchor="b">
            <a:noAutofit/>
          </a:bodyPr>
          <a:lstStyle>
            <a:lvl1pPr marL="0" indent="0">
              <a:buNone/>
              <a:defRPr sz="2799" b="0">
                <a:solidFill>
                  <a:schemeClr val="tx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5033" y="1262062"/>
            <a:ext cx="4927904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BABF4-107F-4945-9B40-580579A48ADB}" type="datetime1">
              <a:rPr lang="en-US" smtClean="0"/>
              <a:t>7/20/2026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3124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000">
        <p:fade/>
      </p:transition>
    </mc:Choice>
    <mc:Fallback xmlns="">
      <p:transition spd="med" advTm="4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869B8-2790-425C-9874-34B3DCE4FE69}" type="datetime1">
              <a:rPr lang="en-US" smtClean="0"/>
              <a:t>7/20/2026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6283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000">
        <p:fade/>
      </p:transition>
    </mc:Choice>
    <mc:Fallback xmlns="">
      <p:transition spd="med" advTm="4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DA06E-EA5E-4952-A2BF-E2318A1C1420}" type="datetime1">
              <a:rPr lang="en-US" smtClean="0"/>
              <a:t>7/20/2026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7197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000">
        <p:fade/>
      </p:transition>
    </mc:Choice>
    <mc:Fallback xmlns="">
      <p:transition spd="med" advTm="4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3167" y="685800"/>
            <a:ext cx="3656648" cy="1371600"/>
          </a:xfrm>
        </p:spPr>
        <p:txBody>
          <a:bodyPr anchor="b">
            <a:normAutofit/>
          </a:bodyPr>
          <a:lstStyle>
            <a:lvl1pPr algn="l">
              <a:defRPr sz="2399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034" y="685800"/>
            <a:ext cx="5942053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3167" y="2209800"/>
            <a:ext cx="3656648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D5C77-E2A6-42C7-BC80-2299B6EF7828}" type="datetime1">
              <a:rPr lang="en-US" smtClean="0"/>
              <a:t>7/20/2026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573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000">
        <p:fade/>
      </p:transition>
    </mc:Choice>
    <mc:Fallback xmlns="">
      <p:transition spd="med" advTm="4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1582" y="1447800"/>
            <a:ext cx="6018232" cy="1143000"/>
          </a:xfrm>
        </p:spPr>
        <p:txBody>
          <a:bodyPr anchor="b">
            <a:normAutofit/>
          </a:bodyPr>
          <a:lstStyle>
            <a:lvl1pPr algn="l">
              <a:defRPr sz="2799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8754" y="914400"/>
            <a:ext cx="3280120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063" indent="0">
              <a:buNone/>
              <a:defRPr sz="1600"/>
            </a:lvl2pPr>
            <a:lvl3pPr marL="914126" indent="0">
              <a:buNone/>
              <a:defRPr sz="1600"/>
            </a:lvl3pPr>
            <a:lvl4pPr marL="1371189" indent="0">
              <a:buNone/>
              <a:defRPr sz="1600"/>
            </a:lvl4pPr>
            <a:lvl5pPr marL="1828251" indent="0">
              <a:buNone/>
              <a:defRPr sz="1600"/>
            </a:lvl5pPr>
            <a:lvl6pPr marL="2285314" indent="0">
              <a:buNone/>
              <a:defRPr sz="1600"/>
            </a:lvl6pPr>
            <a:lvl7pPr marL="2742377" indent="0">
              <a:buNone/>
              <a:defRPr sz="1600"/>
            </a:lvl7pPr>
            <a:lvl8pPr marL="3199440" indent="0">
              <a:buNone/>
              <a:defRPr sz="1600"/>
            </a:lvl8pPr>
            <a:lvl9pPr marL="3656503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1582" y="2777067"/>
            <a:ext cx="6019820" cy="2048933"/>
          </a:xfrm>
        </p:spPr>
        <p:txBody>
          <a:bodyPr anchor="t">
            <a:normAutofit/>
          </a:bodyPr>
          <a:lstStyle>
            <a:lvl1pPr marL="0" indent="0">
              <a:buNone/>
              <a:defRPr sz="1799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6944-1041-4953-87A7-EA2A4D082FB8}" type="datetime1">
              <a:rPr lang="en-US" smtClean="0"/>
              <a:t>7/20/2026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8358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000">
        <p:fade/>
      </p:transition>
    </mc:Choice>
    <mc:Fallback xmlns="">
      <p:transition spd="med" advTm="4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4572" y="2963334"/>
            <a:ext cx="2981081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034" y="4487333"/>
            <a:ext cx="8532178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034" y="685801"/>
            <a:ext cx="8532178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1833" y="6172201"/>
            <a:ext cx="159978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A876455-25A5-4282-8D1A-9E43CA552072}" type="datetime1">
              <a:rPr lang="en-US" smtClean="0"/>
              <a:t>7/20/2026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034" y="6172201"/>
            <a:ext cx="7541835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0502" y="5578476"/>
            <a:ext cx="1141948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199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835976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mc:AlternateContent xmlns:mc="http://schemas.openxmlformats.org/markup-compatibility/2006" xmlns:p14="http://schemas.microsoft.com/office/powerpoint/2010/main">
    <mc:Choice Requires="p14">
      <p:transition spd="med" p14:dur="700" advTm="4000">
        <p:fade/>
      </p:transition>
    </mc:Choice>
    <mc:Fallback xmlns="">
      <p:transition spd="med" advTm="4000">
        <p:fade/>
      </p:transition>
    </mc:Fallback>
  </mc:AlternateContent>
  <p:hf sldNum="0" hdr="0" ftr="0" dt="0"/>
  <p:txStyles>
    <p:titleStyle>
      <a:lvl1pPr algn="l" defTabSz="457063" rtl="0" eaLnBrk="1" latinLnBrk="0" hangingPunct="1">
        <a:spcBef>
          <a:spcPct val="0"/>
        </a:spcBef>
        <a:buNone/>
        <a:defRPr sz="3599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664" indent="-285664" algn="l" defTabSz="457063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999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727" indent="-285664" algn="l" defTabSz="457063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799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199790" indent="-285664" algn="l" defTabSz="457063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2587" indent="-171399" algn="l" defTabSz="457063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1999650" indent="-171399" algn="l" defTabSz="457063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3846" indent="-228531" algn="l" defTabSz="457063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0908" indent="-228531" algn="l" defTabSz="457063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7971" indent="-228531" algn="l" defTabSz="457063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5034" indent="-228531" algn="l" defTabSz="457063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2.png"/><Relationship Id="rId5" Type="http://schemas.openxmlformats.org/officeDocument/2006/relationships/image" Target="../media/image17.jpe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19.png"/><Relationship Id="rId5" Type="http://schemas.openxmlformats.org/officeDocument/2006/relationships/image" Target="../media/image18.emf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2.png"/><Relationship Id="rId5" Type="http://schemas.openxmlformats.org/officeDocument/2006/relationships/image" Target="../media/image20.jpe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2.png"/><Relationship Id="rId5" Type="http://schemas.openxmlformats.org/officeDocument/2006/relationships/image" Target="../media/image21.jpe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2.png"/><Relationship Id="rId5" Type="http://schemas.openxmlformats.org/officeDocument/2006/relationships/image" Target="../media/image22.pn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2.png"/><Relationship Id="rId5" Type="http://schemas.openxmlformats.org/officeDocument/2006/relationships/image" Target="../media/image23.png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2.png"/><Relationship Id="rId5" Type="http://schemas.openxmlformats.org/officeDocument/2006/relationships/image" Target="../media/image23.png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2.png"/><Relationship Id="rId5" Type="http://schemas.openxmlformats.org/officeDocument/2006/relationships/image" Target="../media/image23.png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2.png"/><Relationship Id="rId5" Type="http://schemas.openxmlformats.org/officeDocument/2006/relationships/image" Target="../media/image23.png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2.png"/><Relationship Id="rId5" Type="http://schemas.openxmlformats.org/officeDocument/2006/relationships/image" Target="../media/image23.png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2.png"/><Relationship Id="rId5" Type="http://schemas.openxmlformats.org/officeDocument/2006/relationships/image" Target="../media/image23.png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2.png"/><Relationship Id="rId5" Type="http://schemas.openxmlformats.org/officeDocument/2006/relationships/image" Target="../media/image23.png"/><Relationship Id="rId4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2.png"/><Relationship Id="rId5" Type="http://schemas.openxmlformats.org/officeDocument/2006/relationships/image" Target="../media/image23.png"/><Relationship Id="rId4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2.png"/><Relationship Id="rId5" Type="http://schemas.openxmlformats.org/officeDocument/2006/relationships/image" Target="../media/image24.png"/><Relationship Id="rId4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.jpeg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hyperlink" Target="mailto:sroberts@co.marion.or.us" TargetMode="External"/><Relationship Id="rId5" Type="http://schemas.openxmlformats.org/officeDocument/2006/relationships/hyperlink" Target="mailto:sdickey@co.marion.or.us" TargetMode="External"/><Relationship Id="rId4" Type="http://schemas.openxmlformats.org/officeDocument/2006/relationships/notesSlide" Target="../notesSlides/notesSlide24.xml"/><Relationship Id="rId9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2.pn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jpe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jpe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6.emf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15.emf"/><Relationship Id="rId5" Type="http://schemas.openxmlformats.org/officeDocument/2006/relationships/image" Target="../media/image14.emf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3212" y="609600"/>
            <a:ext cx="11277600" cy="2379543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2">
                    <a:lumMod val="75000"/>
                  </a:schemeClr>
                </a:solidFill>
              </a:rPr>
              <a:t>Marion County</a:t>
            </a:r>
            <a:br>
              <a:rPr lang="en-US" sz="4800" b="1" dirty="0">
                <a:solidFill>
                  <a:schemeClr val="bg2">
                    <a:lumMod val="75000"/>
                  </a:schemeClr>
                </a:solidFill>
              </a:rPr>
            </a:br>
            <a:r>
              <a:rPr lang="en-US" sz="4800" b="1" dirty="0">
                <a:solidFill>
                  <a:schemeClr val="bg2">
                    <a:lumMod val="75000"/>
                  </a:schemeClr>
                </a:solidFill>
              </a:rPr>
              <a:t>community &amp; economic development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3212" y="2870141"/>
            <a:ext cx="6743700" cy="2236384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dirty="0">
                <a:solidFill>
                  <a:schemeClr val="tx1"/>
                </a:solidFill>
              </a:rPr>
              <a:t>June 25, 2026, CDBG/HOME Interested Applicant Workshop</a:t>
            </a:r>
            <a:endParaRPr lang="en-US" sz="1800" dirty="0">
              <a:solidFill>
                <a:schemeClr val="tx1"/>
              </a:solidFill>
            </a:endParaRPr>
          </a:p>
          <a:p>
            <a:pPr>
              <a:lnSpc>
                <a:spcPct val="160000"/>
              </a:lnSpc>
            </a:pPr>
            <a:r>
              <a:rPr lang="en-US" sz="1800" dirty="0">
                <a:solidFill>
                  <a:schemeClr val="tx1"/>
                </a:solidFill>
              </a:rPr>
              <a:t>Steve Dickey, CDBG / HOME Program Manager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813" y="4987522"/>
            <a:ext cx="1538125" cy="1592262"/>
          </a:xfrm>
          <a:prstGeom prst="rect">
            <a:avLst/>
          </a:prstGeom>
        </p:spPr>
      </p:pic>
      <p:pic>
        <p:nvPicPr>
          <p:cNvPr id="6" name="Slide 1 Intro">
            <a:hlinkClick r:id="" action="ppaction://media"/>
            <a:extLst>
              <a:ext uri="{FF2B5EF4-FFF2-40B4-BE49-F238E27FC236}">
                <a16:creationId xmlns:a16="http://schemas.microsoft.com/office/drawing/2014/main" id="{4680482D-5B57-1610-1A0B-7D1F63A78D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52212" y="578365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176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000">
        <p:fade/>
      </p:transition>
    </mc:Choice>
    <mc:Fallback xmlns="">
      <p:transition spd="med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79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32119C-9E51-C8F1-B2F6-81D702FCB4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28B0C-C4CD-3F8A-797A-A1E0689A4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3277" y="1066800"/>
            <a:ext cx="7222270" cy="1507067"/>
          </a:xfrm>
        </p:spPr>
        <p:txBody>
          <a:bodyPr>
            <a:normAutofit/>
          </a:bodyPr>
          <a:lstStyle/>
          <a:p>
            <a:pPr algn="ctr"/>
            <a:r>
              <a:rPr lang="en-US" sz="6600" b="1" dirty="0"/>
              <a:t>STILL INTERESTED?</a:t>
            </a:r>
          </a:p>
        </p:txBody>
      </p:sp>
      <p:pic>
        <p:nvPicPr>
          <p:cNvPr id="8" name="Picture 7" descr="r/breakingbad - Walt looks shocked.">
            <a:extLst>
              <a:ext uri="{FF2B5EF4-FFF2-40B4-BE49-F238E27FC236}">
                <a16:creationId xmlns:a16="http://schemas.microsoft.com/office/drawing/2014/main" id="{AFA658A3-1CFB-6317-3DEC-FFC1F9A1164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2247" t="11667"/>
          <a:stretch>
            <a:fillRect/>
          </a:stretch>
        </p:blipFill>
        <p:spPr>
          <a:xfrm>
            <a:off x="3656012" y="2438400"/>
            <a:ext cx="5349442" cy="4038600"/>
          </a:xfrm>
          <a:prstGeom prst="rect">
            <a:avLst/>
          </a:prstGeom>
        </p:spPr>
      </p:pic>
      <p:pic>
        <p:nvPicPr>
          <p:cNvPr id="3" name="Slide 10 Interested?">
            <a:hlinkClick r:id="" action="ppaction://media"/>
            <a:extLst>
              <a:ext uri="{FF2B5EF4-FFF2-40B4-BE49-F238E27FC236}">
                <a16:creationId xmlns:a16="http://schemas.microsoft.com/office/drawing/2014/main" id="{6DBD86A0-D41D-FAE2-5711-2347AD8390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52212" y="5943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847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000">
        <p:fade/>
      </p:transition>
    </mc:Choice>
    <mc:Fallback xmlns="">
      <p:transition spd="med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5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EB7BA2-8B40-919A-FF89-38C24F62B9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58147-4FA7-80CE-0AA1-3E8FB853B7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9812" y="228600"/>
            <a:ext cx="7941530" cy="7620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Current COUNTY BASED PROGRAMS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D0E1F1-FFBB-D9A3-100C-CC82046D9C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9812" y="1143000"/>
            <a:ext cx="7543800" cy="5486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chemeClr val="tx1"/>
                </a:solidFill>
              </a:rPr>
              <a:t>CDBG Funds:</a:t>
            </a:r>
          </a:p>
          <a:p>
            <a:pPr lvl="1"/>
            <a:r>
              <a:rPr lang="en-US" sz="2000" b="1" dirty="0">
                <a:solidFill>
                  <a:schemeClr val="tx1"/>
                </a:solidFill>
              </a:rPr>
              <a:t>Homeowner Residential Rehabilitation Program for LMI Households</a:t>
            </a:r>
          </a:p>
          <a:p>
            <a:pPr lvl="2"/>
            <a:r>
              <a:rPr lang="en-US" sz="1800" b="1" dirty="0">
                <a:solidFill>
                  <a:schemeClr val="tx1"/>
                </a:solidFill>
              </a:rPr>
              <a:t>Zero percent, partially forgivable loans for critical home repairs</a:t>
            </a:r>
          </a:p>
          <a:p>
            <a:pPr marL="0" indent="0">
              <a:buNone/>
            </a:pPr>
            <a:r>
              <a:rPr lang="en-US" sz="2400" b="1" dirty="0">
                <a:solidFill>
                  <a:schemeClr val="tx1"/>
                </a:solidFill>
              </a:rPr>
              <a:t>HOME Funds:</a:t>
            </a:r>
          </a:p>
          <a:p>
            <a:pPr lvl="1"/>
            <a:r>
              <a:rPr lang="en-US" sz="2000" b="1" dirty="0">
                <a:solidFill>
                  <a:schemeClr val="tx1"/>
                </a:solidFill>
              </a:rPr>
              <a:t>Homebuyer Assistance Program for LMI Households</a:t>
            </a:r>
          </a:p>
          <a:p>
            <a:pPr lvl="2"/>
            <a:r>
              <a:rPr lang="en-US" sz="1800" b="1" dirty="0">
                <a:solidFill>
                  <a:schemeClr val="tx1"/>
                </a:solidFill>
              </a:rPr>
              <a:t>Zero percent, partially forgivable loans for down payments, closing costs, interest rate(point) buydown</a:t>
            </a:r>
          </a:p>
          <a:p>
            <a:r>
              <a:rPr lang="en-US" sz="2400" b="1" dirty="0">
                <a:solidFill>
                  <a:schemeClr val="tx1"/>
                </a:solidFill>
              </a:rPr>
              <a:t>Examples of Impact</a:t>
            </a:r>
          </a:p>
          <a:p>
            <a:pPr lvl="1"/>
            <a:r>
              <a:rPr lang="en-US" sz="2000" b="1" dirty="0">
                <a:solidFill>
                  <a:schemeClr val="tx1"/>
                </a:solidFill>
              </a:rPr>
              <a:t>Allows homeowners to stay in their homes</a:t>
            </a:r>
          </a:p>
          <a:p>
            <a:pPr lvl="1"/>
            <a:r>
              <a:rPr lang="en-US" sz="2000" b="1" dirty="0">
                <a:solidFill>
                  <a:schemeClr val="tx1"/>
                </a:solidFill>
              </a:rPr>
              <a:t>Provides home ownership opportunity for                 LMI households</a:t>
            </a:r>
          </a:p>
          <a:p>
            <a:pPr lvl="1"/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EE92AAF-80B8-C8AB-C7B4-2FEE5E43D9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8640" y="3326867"/>
            <a:ext cx="2971800" cy="20194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81ACF72-2B4F-5E28-3952-A574E2DF54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2396" y="685800"/>
            <a:ext cx="2908044" cy="1938696"/>
          </a:xfrm>
          <a:prstGeom prst="rect">
            <a:avLst/>
          </a:prstGeom>
        </p:spPr>
      </p:pic>
      <p:pic>
        <p:nvPicPr>
          <p:cNvPr id="5" name="Slide 11 County Prog 1">
            <a:hlinkClick r:id="" action="ppaction://media"/>
            <a:extLst>
              <a:ext uri="{FF2B5EF4-FFF2-40B4-BE49-F238E27FC236}">
                <a16:creationId xmlns:a16="http://schemas.microsoft.com/office/drawing/2014/main" id="{703C7A65-6E47-A7AB-2EC0-E96298C31C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52212" y="5867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123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000">
        <p:fade/>
      </p:transition>
    </mc:Choice>
    <mc:Fallback xmlns="">
      <p:transition spd="med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6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BD3824-EA2D-4C4A-A06C-BE20D2F1CC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BE8A1D-EAF3-615F-374F-096ABB7552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1212" y="-228599"/>
            <a:ext cx="7696200" cy="1142999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CURRENT COMMUNITY programs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7A52E8-6E1B-02FA-96BD-713F75DB3E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98812" y="838200"/>
            <a:ext cx="7848600" cy="49529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chemeClr val="tx1"/>
                </a:solidFill>
              </a:rPr>
              <a:t>CDBG / HOME Support for Local Communities and Non-Profit Organizations</a:t>
            </a:r>
          </a:p>
          <a:p>
            <a:pPr lvl="1"/>
            <a:r>
              <a:rPr lang="en-US" sz="1900" b="1" dirty="0">
                <a:solidFill>
                  <a:schemeClr val="tx1"/>
                </a:solidFill>
              </a:rPr>
              <a:t>Renovation of existing community facilities</a:t>
            </a:r>
          </a:p>
          <a:p>
            <a:pPr lvl="1"/>
            <a:r>
              <a:rPr lang="en-US" sz="1900" b="1" dirty="0">
                <a:solidFill>
                  <a:schemeClr val="tx1"/>
                </a:solidFill>
              </a:rPr>
              <a:t>Construction of new facilities</a:t>
            </a:r>
          </a:p>
          <a:p>
            <a:pPr lvl="1"/>
            <a:r>
              <a:rPr lang="en-US" sz="1900" b="1" dirty="0">
                <a:solidFill>
                  <a:schemeClr val="tx1"/>
                </a:solidFill>
              </a:rPr>
              <a:t>Infrastructure improvements</a:t>
            </a:r>
          </a:p>
          <a:p>
            <a:pPr lvl="1"/>
            <a:r>
              <a:rPr lang="en-US" sz="1900" b="1" dirty="0">
                <a:solidFill>
                  <a:schemeClr val="tx1"/>
                </a:solidFill>
              </a:rPr>
              <a:t>Support to services benefitting LMI households or individuals</a:t>
            </a:r>
          </a:p>
          <a:p>
            <a:pPr marL="457063" lvl="1" indent="0">
              <a:buNone/>
            </a:pPr>
            <a:endParaRPr lang="en-US" sz="19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200" b="1" dirty="0">
                <a:solidFill>
                  <a:schemeClr val="tx1"/>
                </a:solidFill>
              </a:rPr>
              <a:t>Examples of Impact</a:t>
            </a:r>
          </a:p>
          <a:p>
            <a:pPr lvl="1"/>
            <a:r>
              <a:rPr lang="en-US" sz="1900" b="1" dirty="0">
                <a:solidFill>
                  <a:schemeClr val="tx1"/>
                </a:solidFill>
              </a:rPr>
              <a:t>Building/renovating facilities that benefit local LMI populations </a:t>
            </a:r>
          </a:p>
          <a:p>
            <a:pPr lvl="1"/>
            <a:r>
              <a:rPr lang="en-US" sz="1900" b="1" dirty="0">
                <a:solidFill>
                  <a:schemeClr val="tx1"/>
                </a:solidFill>
              </a:rPr>
              <a:t>Funding for delivery of essential social services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1EE807A-B640-C068-5B3E-A0930213736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95728" y="1715083"/>
            <a:ext cx="3967064" cy="2975298"/>
          </a:xfrm>
          <a:prstGeom prst="rect">
            <a:avLst/>
          </a:prstGeom>
        </p:spPr>
      </p:pic>
      <p:pic>
        <p:nvPicPr>
          <p:cNvPr id="5" name="Slide 12 Programs">
            <a:hlinkClick r:id="" action="ppaction://media"/>
            <a:extLst>
              <a:ext uri="{FF2B5EF4-FFF2-40B4-BE49-F238E27FC236}">
                <a16:creationId xmlns:a16="http://schemas.microsoft.com/office/drawing/2014/main" id="{6405AD76-EB47-05C0-BA33-0930C4FDF0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52212" y="584834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17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000">
        <p:fade/>
      </p:transition>
    </mc:Choice>
    <mc:Fallback xmlns="">
      <p:transition spd="med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58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F266AF-A358-C8DF-5F56-9CC1D0B3D8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9412" y="0"/>
            <a:ext cx="7285856" cy="640080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90000"/>
              </a:lnSpc>
              <a:buNone/>
            </a:pPr>
            <a:endParaRPr lang="en-US" sz="3200" b="1" dirty="0">
              <a:solidFill>
                <a:schemeClr val="tx1"/>
              </a:solidFill>
              <a:latin typeface="+mj-lt"/>
            </a:endParaRPr>
          </a:p>
          <a:p>
            <a:pPr marL="0" indent="0" algn="ctr">
              <a:lnSpc>
                <a:spcPct val="90000"/>
              </a:lnSpc>
              <a:buNone/>
            </a:pPr>
            <a:r>
              <a:rPr lang="en-US" sz="3200" b="1" dirty="0">
                <a:solidFill>
                  <a:schemeClr val="tx1"/>
                </a:solidFill>
                <a:latin typeface="+mj-lt"/>
              </a:rPr>
              <a:t>CDBG / HOME Application</a:t>
            </a:r>
          </a:p>
          <a:p>
            <a:pPr marL="0" indent="0" algn="ctr">
              <a:lnSpc>
                <a:spcPct val="90000"/>
              </a:lnSpc>
              <a:buNone/>
            </a:pPr>
            <a:endParaRPr lang="en-US" sz="3200" b="1" dirty="0">
              <a:solidFill>
                <a:schemeClr val="tx1"/>
              </a:solidFill>
              <a:latin typeface="+mj-lt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US" sz="2200" b="1" dirty="0">
                <a:solidFill>
                  <a:schemeClr val="tx1"/>
                </a:solidFill>
              </a:rPr>
              <a:t>Who’s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2200" b="1" dirty="0">
                <a:solidFill>
                  <a:schemeClr val="tx1"/>
                </a:solidFill>
              </a:rPr>
              <a:t>Eligible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2200" b="1" dirty="0">
                <a:solidFill>
                  <a:schemeClr val="tx1"/>
                </a:solidFill>
              </a:rPr>
              <a:t>to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2200" b="1" dirty="0">
                <a:solidFill>
                  <a:schemeClr val="tx1"/>
                </a:solidFill>
              </a:rPr>
              <a:t>Apply</a:t>
            </a:r>
            <a:r>
              <a:rPr lang="en-US" sz="1800" b="1" dirty="0">
                <a:solidFill>
                  <a:schemeClr val="tx1"/>
                </a:solidFill>
              </a:rPr>
              <a:t>?</a:t>
            </a:r>
          </a:p>
          <a:p>
            <a:pPr lvl="1">
              <a:lnSpc>
                <a:spcPct val="90000"/>
              </a:lnSpc>
            </a:pPr>
            <a:r>
              <a:rPr lang="en-US" sz="2000" b="1" dirty="0">
                <a:solidFill>
                  <a:schemeClr val="tx1"/>
                </a:solidFill>
              </a:rPr>
              <a:t>Local government entities with projects benefitting LMI populations</a:t>
            </a:r>
          </a:p>
          <a:p>
            <a:pPr lvl="1">
              <a:lnSpc>
                <a:spcPct val="90000"/>
              </a:lnSpc>
            </a:pPr>
            <a:r>
              <a:rPr lang="en-US" sz="2000" b="1" dirty="0">
                <a:solidFill>
                  <a:schemeClr val="tx1"/>
                </a:solidFill>
              </a:rPr>
              <a:t>Non-profits serving LMI populations</a:t>
            </a:r>
          </a:p>
          <a:p>
            <a:pPr lvl="1">
              <a:lnSpc>
                <a:spcPct val="90000"/>
              </a:lnSpc>
            </a:pPr>
            <a:r>
              <a:rPr lang="en-US" sz="2000" b="1" dirty="0">
                <a:solidFill>
                  <a:schemeClr val="tx1"/>
                </a:solidFill>
              </a:rPr>
              <a:t>For-profit companies supporting LMI populations</a:t>
            </a:r>
          </a:p>
          <a:p>
            <a:pPr marL="55563" lvl="1" indent="0">
              <a:lnSpc>
                <a:spcPct val="120000"/>
              </a:lnSpc>
              <a:buNone/>
            </a:pPr>
            <a:r>
              <a:rPr lang="en-US" sz="2200" b="1" dirty="0">
                <a:solidFill>
                  <a:schemeClr val="tx1"/>
                </a:solidFill>
              </a:rPr>
              <a:t>When to Apply?</a:t>
            </a:r>
          </a:p>
          <a:p>
            <a:pPr lvl="1">
              <a:lnSpc>
                <a:spcPct val="120000"/>
              </a:lnSpc>
            </a:pPr>
            <a:r>
              <a:rPr lang="en-US" sz="2000" b="1" dirty="0">
                <a:solidFill>
                  <a:schemeClr val="tx1"/>
                </a:solidFill>
              </a:rPr>
              <a:t>Annual applications will be accepted October 12, 2026, thru December 18, 2026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200" b="1" dirty="0">
                <a:solidFill>
                  <a:schemeClr val="tx1"/>
                </a:solidFill>
              </a:rPr>
              <a:t>When are Funds Available?</a:t>
            </a:r>
          </a:p>
          <a:p>
            <a:pPr lvl="1">
              <a:lnSpc>
                <a:spcPct val="120000"/>
              </a:lnSpc>
            </a:pPr>
            <a:r>
              <a:rPr lang="en-US" sz="2000" b="1" dirty="0">
                <a:solidFill>
                  <a:schemeClr val="tx1"/>
                </a:solidFill>
              </a:rPr>
              <a:t>If awarded, agreement is signed and                  eligible expenses can be reimbursed after               July 1st following the award of grant                       funds by the Board of Commissioners</a:t>
            </a:r>
          </a:p>
          <a:p>
            <a:pPr marL="457063" lvl="1" indent="0">
              <a:lnSpc>
                <a:spcPct val="90000"/>
              </a:lnSpc>
              <a:buNone/>
            </a:pP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8ECB74A-62D2-8388-513F-4B724E32E6D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127" y="1524000"/>
            <a:ext cx="3454400" cy="2590800"/>
          </a:xfrm>
          <a:prstGeom prst="rect">
            <a:avLst/>
          </a:prstGeom>
        </p:spPr>
      </p:pic>
      <p:pic>
        <p:nvPicPr>
          <p:cNvPr id="2" name="Slide 13">
            <a:hlinkClick r:id="" action="ppaction://media"/>
            <a:extLst>
              <a:ext uri="{FF2B5EF4-FFF2-40B4-BE49-F238E27FC236}">
                <a16:creationId xmlns:a16="http://schemas.microsoft.com/office/drawing/2014/main" id="{AE706D38-82BE-2BF5-5143-8659BEFA3C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99812" y="60198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515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000">
        <p:fade/>
      </p:transition>
    </mc:Choice>
    <mc:Fallback xmlns="">
      <p:transition spd="med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9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DE69013-1934-C37E-17CE-EB81B86CFE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AEA61-2BBD-541F-0EF8-D3CFE6589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0659" y="-24178"/>
            <a:ext cx="6479571" cy="1507067"/>
          </a:xfrm>
        </p:spPr>
        <p:txBody>
          <a:bodyPr>
            <a:normAutofit/>
          </a:bodyPr>
          <a:lstStyle/>
          <a:p>
            <a:r>
              <a:rPr lang="en-US" b="1" dirty="0"/>
              <a:t>The funding interest form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23CD14-6CB5-075A-012E-E9549318B3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6363" y="880951"/>
            <a:ext cx="7348165" cy="36152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chemeClr val="tx1"/>
                </a:solidFill>
              </a:rPr>
              <a:t>Provides an Opportunity to:</a:t>
            </a:r>
          </a:p>
          <a:p>
            <a:pPr lvl="1">
              <a:lnSpc>
                <a:spcPct val="90000"/>
              </a:lnSpc>
            </a:pPr>
            <a:r>
              <a:rPr lang="en-US" sz="2000" b="1" dirty="0">
                <a:solidFill>
                  <a:schemeClr val="tx1"/>
                </a:solidFill>
              </a:rPr>
              <a:t>Present a program or project idea prior to application</a:t>
            </a:r>
          </a:p>
          <a:p>
            <a:pPr lvl="1">
              <a:lnSpc>
                <a:spcPct val="90000"/>
              </a:lnSpc>
            </a:pPr>
            <a:r>
              <a:rPr lang="en-US" sz="2000" b="1" dirty="0">
                <a:solidFill>
                  <a:schemeClr val="tx1"/>
                </a:solidFill>
              </a:rPr>
              <a:t>Helps program staff provide early technical assistance to improve application quality</a:t>
            </a:r>
          </a:p>
          <a:p>
            <a:pPr lvl="1">
              <a:lnSpc>
                <a:spcPct val="90000"/>
              </a:lnSpc>
            </a:pPr>
            <a:r>
              <a:rPr lang="en-US" sz="2000" b="1" dirty="0">
                <a:solidFill>
                  <a:schemeClr val="tx1"/>
                </a:solidFill>
              </a:rPr>
              <a:t>Provides an early assessment of the community need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34B6B832-12BB-CE9B-A2DA-BBEF5199DB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4571" y="2959517"/>
            <a:ext cx="2981081" cy="3208867"/>
            <a:chOff x="9206969" y="2963333"/>
            <a:chExt cx="2981858" cy="3208867"/>
          </a:xfrm>
        </p:grpSpPr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9E954B33-9617-81BC-8417-97537A6F35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5CFD86E-BD0F-26B1-E4BC-1242A5745D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AFA162E8-B01A-4997-624D-0C4262D784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6279006C-4585-A744-AB66-67B01DF41D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37BF9651-C74E-B454-1CB3-D726BBEA47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177F265A-A087-9073-EE3F-86847C4FA4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7012" y="1037660"/>
            <a:ext cx="3268340" cy="37338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" name="Slide 14 FIF">
            <a:hlinkClick r:id="" action="ppaction://media"/>
            <a:extLst>
              <a:ext uri="{FF2B5EF4-FFF2-40B4-BE49-F238E27FC236}">
                <a16:creationId xmlns:a16="http://schemas.microsoft.com/office/drawing/2014/main" id="{4A523DEB-DF44-D47C-D1BE-7B0DF0EE5F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13016" y="590775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605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000">
        <p:fade/>
      </p:transition>
    </mc:Choice>
    <mc:Fallback xmlns="">
      <p:transition spd="med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93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7DC2C6-1F34-99A5-C941-3D385A59B4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AB48B8-6834-2EAD-5960-C3C99132D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0659" y="-24178"/>
            <a:ext cx="6479571" cy="1507067"/>
          </a:xfrm>
        </p:spPr>
        <p:txBody>
          <a:bodyPr>
            <a:normAutofit/>
          </a:bodyPr>
          <a:lstStyle/>
          <a:p>
            <a:r>
              <a:rPr lang="en-US" b="1" dirty="0"/>
              <a:t>The full application form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87428D-28E4-79AB-48C0-2C1A090466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6363" y="1219199"/>
            <a:ext cx="7348165" cy="36479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chemeClr val="tx1"/>
                </a:solidFill>
              </a:rPr>
              <a:t>Specific Detail and Clarity is Essential:</a:t>
            </a:r>
          </a:p>
          <a:p>
            <a:pPr lvl="1">
              <a:lnSpc>
                <a:spcPct val="90000"/>
              </a:lnSpc>
            </a:pPr>
            <a:r>
              <a:rPr lang="en-US" sz="2000" b="1" dirty="0">
                <a:solidFill>
                  <a:schemeClr val="tx1"/>
                </a:solidFill>
              </a:rPr>
              <a:t>Provides all essential information needed to evaluate the project for funding</a:t>
            </a:r>
          </a:p>
          <a:p>
            <a:pPr lvl="1">
              <a:lnSpc>
                <a:spcPct val="90000"/>
              </a:lnSpc>
            </a:pPr>
            <a:r>
              <a:rPr lang="en-US" sz="2000" b="1" dirty="0">
                <a:solidFill>
                  <a:schemeClr val="tx1"/>
                </a:solidFill>
              </a:rPr>
              <a:t>If funded, the information will be used to develop a legally binding grant agreement</a:t>
            </a:r>
          </a:p>
          <a:p>
            <a:pPr lvl="1">
              <a:lnSpc>
                <a:spcPct val="90000"/>
              </a:lnSpc>
            </a:pPr>
            <a:r>
              <a:rPr lang="en-US" sz="2000" b="1" dirty="0">
                <a:solidFill>
                  <a:schemeClr val="tx1"/>
                </a:solidFill>
              </a:rPr>
              <a:t>Is the official record of request for funding through the CDBG or HOME programs and is a public document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0796FF21-5176-0EB9-0479-59D35137E6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4571" y="2959517"/>
            <a:ext cx="2981081" cy="3208867"/>
            <a:chOff x="9206969" y="2963333"/>
            <a:chExt cx="2981858" cy="3208867"/>
          </a:xfrm>
        </p:grpSpPr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195A41BA-E793-2E12-AB56-AD12D95CCD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0E68E6AD-694A-835B-F7F1-6858C9916F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2751A605-3DB4-EA24-3726-9E1D3B0761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EADC2394-452F-E4FD-7B37-54363E3D60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6FE585B4-0856-9A44-913F-0739222A07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ED79D6C7-0F0A-A460-E8C2-89F96DF103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4494" y="571124"/>
            <a:ext cx="3143322" cy="398616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" name="Slide 15 Full App">
            <a:hlinkClick r:id="" action="ppaction://media"/>
            <a:extLst>
              <a:ext uri="{FF2B5EF4-FFF2-40B4-BE49-F238E27FC236}">
                <a16:creationId xmlns:a16="http://schemas.microsoft.com/office/drawing/2014/main" id="{01EFA1D5-CBE5-09BB-2C65-CFEAF520E6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13016" y="595671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842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000">
        <p:fade/>
      </p:transition>
    </mc:Choice>
    <mc:Fallback xmlns="">
      <p:transition spd="med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4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DCC31E-42A9-10A1-D8FB-5C12588656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FA6E9A-FDC2-A6FE-8D91-055778739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0659" y="-24178"/>
            <a:ext cx="6479571" cy="1507067"/>
          </a:xfrm>
        </p:spPr>
        <p:txBody>
          <a:bodyPr>
            <a:normAutofit/>
          </a:bodyPr>
          <a:lstStyle/>
          <a:p>
            <a:r>
              <a:rPr lang="en-US" b="1" dirty="0"/>
              <a:t>The full application form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525356-3944-196E-7BB0-51AFCAEAE5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6363" y="1490133"/>
            <a:ext cx="7348165" cy="36152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chemeClr val="tx1"/>
                </a:solidFill>
              </a:rPr>
              <a:t>Section 1 -  Agency / Organization Information:</a:t>
            </a:r>
          </a:p>
          <a:p>
            <a:pPr lvl="1">
              <a:lnSpc>
                <a:spcPct val="90000"/>
              </a:lnSpc>
            </a:pPr>
            <a:r>
              <a:rPr lang="en-US" sz="2000" b="1" dirty="0">
                <a:solidFill>
                  <a:schemeClr val="tx1"/>
                </a:solidFill>
              </a:rPr>
              <a:t>Agency name and address must be the legal name and the physical address of the applicant</a:t>
            </a:r>
          </a:p>
          <a:p>
            <a:pPr lvl="1">
              <a:lnSpc>
                <a:spcPct val="90000"/>
              </a:lnSpc>
            </a:pPr>
            <a:r>
              <a:rPr lang="en-US" sz="2000" b="1" dirty="0">
                <a:solidFill>
                  <a:schemeClr val="tx1"/>
                </a:solidFill>
              </a:rPr>
              <a:t>UEI Number is the Unique Entity ID number, formerly known as a DUNS Number </a:t>
            </a:r>
          </a:p>
          <a:p>
            <a:pPr lvl="2">
              <a:lnSpc>
                <a:spcPct val="90000"/>
              </a:lnSpc>
            </a:pPr>
            <a:r>
              <a:rPr lang="en-US" sz="1800" b="1" dirty="0">
                <a:solidFill>
                  <a:schemeClr val="tx1"/>
                </a:solidFill>
              </a:rPr>
              <a:t>This is </a:t>
            </a:r>
            <a:r>
              <a:rPr lang="en-US" sz="1800" b="1" u="sng" dirty="0">
                <a:solidFill>
                  <a:schemeClr val="tx1"/>
                </a:solidFill>
              </a:rPr>
              <a:t>required</a:t>
            </a:r>
            <a:r>
              <a:rPr lang="en-US" sz="1800" b="1" dirty="0">
                <a:solidFill>
                  <a:schemeClr val="tx1"/>
                </a:solidFill>
              </a:rPr>
              <a:t> to receive federal funds and can be obtained at SAM.gov</a:t>
            </a:r>
          </a:p>
          <a:p>
            <a:pPr lvl="1">
              <a:lnSpc>
                <a:spcPct val="90000"/>
              </a:lnSpc>
            </a:pPr>
            <a:r>
              <a:rPr lang="en-US" sz="2000" b="1" dirty="0">
                <a:solidFill>
                  <a:schemeClr val="tx1"/>
                </a:solidFill>
              </a:rPr>
              <a:t>Contact information – This is the person who is familiar with the project details and can answer questions related to the application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F726E898-E4CD-CB45-0422-F9F9CF5920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4571" y="2959517"/>
            <a:ext cx="2981081" cy="3208867"/>
            <a:chOff x="9206969" y="2963333"/>
            <a:chExt cx="2981858" cy="3208867"/>
          </a:xfrm>
        </p:grpSpPr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BE944DC7-C8DD-6581-A135-1BC8BED0F9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A0D04A3B-079D-B39B-03B4-35F458DCEB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FCBACA20-4018-15DD-ED59-D831E55CDA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6DBBAB9A-77DB-168A-C847-4706B646C0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AA41FD83-746F-F27D-39C2-61921A64BF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8E4B3FFA-E0CB-4784-F78B-CBCA808615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4494" y="571124"/>
            <a:ext cx="3143322" cy="398616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" name="Slide 16 Sec 1">
            <a:hlinkClick r:id="" action="ppaction://media"/>
            <a:extLst>
              <a:ext uri="{FF2B5EF4-FFF2-40B4-BE49-F238E27FC236}">
                <a16:creationId xmlns:a16="http://schemas.microsoft.com/office/drawing/2014/main" id="{84F6AF0B-CC09-5AFD-76F0-98E0007A0E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237631" y="592909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910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000">
        <p:fade/>
      </p:transition>
    </mc:Choice>
    <mc:Fallback xmlns="">
      <p:transition spd="med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8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84D46F-6D26-64F5-F1B5-42E3D3463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A57D3C-B970-F7BB-66B8-23A11C79B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3212" y="-24178"/>
            <a:ext cx="6479571" cy="1507067"/>
          </a:xfrm>
        </p:spPr>
        <p:txBody>
          <a:bodyPr>
            <a:normAutofit/>
          </a:bodyPr>
          <a:lstStyle/>
          <a:p>
            <a:r>
              <a:rPr lang="en-US" b="1" dirty="0"/>
              <a:t>The full application form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8538E4-B41B-BAFE-6758-B8900A0E77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98812" y="914400"/>
            <a:ext cx="8017968" cy="419100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chemeClr val="tx1"/>
                </a:solidFill>
              </a:rPr>
              <a:t>Section 2 – Project Name and Summary Information:</a:t>
            </a:r>
          </a:p>
          <a:p>
            <a:pPr lvl="1">
              <a:lnSpc>
                <a:spcPct val="90000"/>
              </a:lnSpc>
            </a:pPr>
            <a:r>
              <a:rPr lang="en-US" sz="2900" b="1" dirty="0">
                <a:solidFill>
                  <a:schemeClr val="tx1"/>
                </a:solidFill>
              </a:rPr>
              <a:t>Provide a project name that will be used in the grant agreement</a:t>
            </a:r>
          </a:p>
          <a:p>
            <a:pPr lvl="1">
              <a:lnSpc>
                <a:spcPct val="90000"/>
              </a:lnSpc>
            </a:pPr>
            <a:r>
              <a:rPr lang="en-US" sz="2900" b="1" dirty="0">
                <a:solidFill>
                  <a:schemeClr val="tx1"/>
                </a:solidFill>
              </a:rPr>
              <a:t>Choose whether this is a request for a loan or a grant and provide the amount of the request</a:t>
            </a:r>
          </a:p>
          <a:p>
            <a:pPr lvl="1">
              <a:lnSpc>
                <a:spcPct val="90000"/>
              </a:lnSpc>
            </a:pPr>
            <a:r>
              <a:rPr lang="en-US" sz="2900" b="1" dirty="0">
                <a:solidFill>
                  <a:schemeClr val="tx1"/>
                </a:solidFill>
              </a:rPr>
              <a:t>Project summary description must describe what the project is and the </a:t>
            </a:r>
            <a:r>
              <a:rPr lang="en-US" sz="2900" b="1" i="1" u="sng" dirty="0">
                <a:solidFill>
                  <a:schemeClr val="tx1"/>
                </a:solidFill>
              </a:rPr>
              <a:t>measurable outcome</a:t>
            </a:r>
          </a:p>
          <a:p>
            <a:pPr lvl="1">
              <a:lnSpc>
                <a:spcPct val="90000"/>
              </a:lnSpc>
            </a:pPr>
            <a:r>
              <a:rPr lang="en-US" sz="2900" b="1" dirty="0">
                <a:solidFill>
                  <a:schemeClr val="tx1"/>
                </a:solidFill>
              </a:rPr>
              <a:t>Project location is an address or area of benefit description</a:t>
            </a:r>
          </a:p>
          <a:p>
            <a:pPr lvl="1">
              <a:lnSpc>
                <a:spcPct val="90000"/>
              </a:lnSpc>
            </a:pPr>
            <a:r>
              <a:rPr lang="en-US" sz="2900" b="1" dirty="0">
                <a:solidFill>
                  <a:schemeClr val="tx1"/>
                </a:solidFill>
              </a:rPr>
              <a:t>Does the project support financial independence?</a:t>
            </a:r>
          </a:p>
          <a:p>
            <a:pPr lvl="1">
              <a:lnSpc>
                <a:spcPct val="90000"/>
              </a:lnSpc>
            </a:pPr>
            <a:r>
              <a:rPr lang="en-US" sz="2900" b="1" dirty="0">
                <a:solidFill>
                  <a:schemeClr val="tx1"/>
                </a:solidFill>
              </a:rPr>
              <a:t>Project Type-Infrastructure, facility, service, </a:t>
            </a:r>
            <a:r>
              <a:rPr lang="en-US" sz="2900" b="1" dirty="0" err="1">
                <a:solidFill>
                  <a:schemeClr val="tx1"/>
                </a:solidFill>
              </a:rPr>
              <a:t>etc</a:t>
            </a:r>
            <a:r>
              <a:rPr lang="en-US" sz="2900" b="1" dirty="0">
                <a:solidFill>
                  <a:schemeClr val="tx1"/>
                </a:solidFill>
              </a:rPr>
              <a:t>…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8BE89EDD-F1A3-4D62-068D-96E097E783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4571" y="2959517"/>
            <a:ext cx="2981081" cy="3208867"/>
            <a:chOff x="9206969" y="2963333"/>
            <a:chExt cx="2981858" cy="3208867"/>
          </a:xfrm>
        </p:grpSpPr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9708D744-ABFF-1366-86A5-391AD1C1AA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995E8E36-9F8E-AF69-0541-D8D5E3385B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A9CA5EAD-2877-3846-FC45-5D77D6CF9D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D5C89032-1469-2887-FBC8-BCD8C82367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3C4E8B7D-F91E-9E2B-2A6C-1B74D39D7E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F2504A1C-1C00-BEF7-A56C-9BD4BE7B89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7890" y="571124"/>
            <a:ext cx="3143322" cy="398616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" name="Slide 17 Proj Info">
            <a:hlinkClick r:id="" action="ppaction://media"/>
            <a:extLst>
              <a:ext uri="{FF2B5EF4-FFF2-40B4-BE49-F238E27FC236}">
                <a16:creationId xmlns:a16="http://schemas.microsoft.com/office/drawing/2014/main" id="{5402FCC3-DB13-1412-8FB5-B70D6CD2EF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13016" y="592284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4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000">
        <p:fade/>
      </p:transition>
    </mc:Choice>
    <mc:Fallback xmlns="">
      <p:transition spd="med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9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72B986-4819-EA0D-79F2-FC6F5D2D8E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F43075-7D2E-9219-A092-7CC34F4C1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0659" y="-24178"/>
            <a:ext cx="6479571" cy="1507067"/>
          </a:xfrm>
        </p:spPr>
        <p:txBody>
          <a:bodyPr>
            <a:normAutofit/>
          </a:bodyPr>
          <a:lstStyle/>
          <a:p>
            <a:r>
              <a:rPr lang="en-US" b="1" dirty="0"/>
              <a:t>The full application form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FBA0BF-CD86-CE87-D3A7-1110AEEDF1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6363" y="1566333"/>
            <a:ext cx="7348165" cy="36152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chemeClr val="tx1"/>
                </a:solidFill>
              </a:rPr>
              <a:t>Section 3 – Project Timeline and Milestones:</a:t>
            </a:r>
          </a:p>
          <a:p>
            <a:pPr lvl="1">
              <a:lnSpc>
                <a:spcPct val="90000"/>
              </a:lnSpc>
            </a:pPr>
            <a:r>
              <a:rPr lang="en-US" sz="2000" b="1" dirty="0">
                <a:solidFill>
                  <a:schemeClr val="tx1"/>
                </a:solidFill>
              </a:rPr>
              <a:t>Funding requests must have a specific timeline tied to project milestones</a:t>
            </a:r>
          </a:p>
          <a:p>
            <a:pPr lvl="1">
              <a:lnSpc>
                <a:spcPct val="90000"/>
              </a:lnSpc>
            </a:pPr>
            <a:r>
              <a:rPr lang="en-US" sz="2000" b="1" dirty="0">
                <a:solidFill>
                  <a:schemeClr val="tx1"/>
                </a:solidFill>
              </a:rPr>
              <a:t>All projects must have </a:t>
            </a:r>
            <a:r>
              <a:rPr lang="en-US" sz="2000" b="1" i="1" u="sng" dirty="0">
                <a:solidFill>
                  <a:schemeClr val="tx1"/>
                </a:solidFill>
              </a:rPr>
              <a:t>at least </a:t>
            </a:r>
            <a:r>
              <a:rPr lang="en-US" sz="2000" b="1" dirty="0">
                <a:solidFill>
                  <a:schemeClr val="tx1"/>
                </a:solidFill>
              </a:rPr>
              <a:t>one to two milestones between the start and end dates</a:t>
            </a:r>
          </a:p>
          <a:p>
            <a:pPr lvl="1">
              <a:lnSpc>
                <a:spcPct val="90000"/>
              </a:lnSpc>
            </a:pPr>
            <a:endParaRPr lang="en-US" sz="2100" dirty="0">
              <a:solidFill>
                <a:schemeClr val="tx1"/>
              </a:solidFill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DEC7FA60-0707-B7A9-F676-724EAB15F7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4571" y="2959517"/>
            <a:ext cx="2981081" cy="3208867"/>
            <a:chOff x="9206969" y="2963333"/>
            <a:chExt cx="2981858" cy="3208867"/>
          </a:xfrm>
        </p:grpSpPr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C9DFA628-1932-1DDE-E14F-663F7C61C1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94A50895-5D9A-B0CF-0C9F-16D67039E8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DF34B354-81BE-C38D-91A5-5E32C685F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F5FDA001-26FC-D3BF-C022-98BD66F33E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B58012FA-8338-B87D-AC9E-5BA623725F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CDD72F86-7E4B-5355-7403-3CDAF4EDE6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4494" y="571124"/>
            <a:ext cx="3143322" cy="398616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" name="Slide 18 Timeline">
            <a:hlinkClick r:id="" action="ppaction://media"/>
            <a:extLst>
              <a:ext uri="{FF2B5EF4-FFF2-40B4-BE49-F238E27FC236}">
                <a16:creationId xmlns:a16="http://schemas.microsoft.com/office/drawing/2014/main" id="{D723F444-2EE8-F633-5BB4-46F4D87B13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237631" y="589745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53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000">
        <p:fade/>
      </p:transition>
    </mc:Choice>
    <mc:Fallback xmlns="">
      <p:transition spd="med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9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38B10E-AD74-DEDF-E680-9C137A25FC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617B6F-3EC8-28A3-B310-F5C5E4DF52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0659" y="-24178"/>
            <a:ext cx="6479571" cy="1507067"/>
          </a:xfrm>
        </p:spPr>
        <p:txBody>
          <a:bodyPr>
            <a:normAutofit/>
          </a:bodyPr>
          <a:lstStyle/>
          <a:p>
            <a:r>
              <a:rPr lang="en-US" b="1" dirty="0"/>
              <a:t>The full application form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BCDAE7-5FC3-3946-296E-7DE26A54EF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6363" y="1295400"/>
            <a:ext cx="7348165" cy="426719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chemeClr val="tx1"/>
                </a:solidFill>
              </a:rPr>
              <a:t>Section 4 – Project Funding / Budget:</a:t>
            </a:r>
          </a:p>
          <a:p>
            <a:pPr lvl="1">
              <a:lnSpc>
                <a:spcPct val="90000"/>
              </a:lnSpc>
            </a:pPr>
            <a:r>
              <a:rPr lang="en-US" sz="2200" b="1" dirty="0">
                <a:solidFill>
                  <a:schemeClr val="tx1"/>
                </a:solidFill>
              </a:rPr>
              <a:t>The total project budget must be listed at the top</a:t>
            </a:r>
          </a:p>
          <a:p>
            <a:pPr lvl="1">
              <a:lnSpc>
                <a:spcPct val="90000"/>
              </a:lnSpc>
            </a:pPr>
            <a:r>
              <a:rPr lang="en-US" sz="2200" b="1" dirty="0">
                <a:solidFill>
                  <a:schemeClr val="tx1"/>
                </a:solidFill>
              </a:rPr>
              <a:t>Identify the amount requested to be funded with CDBG or HOME funds</a:t>
            </a:r>
          </a:p>
          <a:p>
            <a:pPr lvl="1">
              <a:lnSpc>
                <a:spcPct val="90000"/>
              </a:lnSpc>
            </a:pPr>
            <a:r>
              <a:rPr lang="en-US" sz="2200" b="1" dirty="0">
                <a:solidFill>
                  <a:schemeClr val="tx1"/>
                </a:solidFill>
              </a:rPr>
              <a:t>Status of funding components</a:t>
            </a:r>
          </a:p>
          <a:p>
            <a:pPr lvl="2">
              <a:lnSpc>
                <a:spcPct val="90000"/>
              </a:lnSpc>
            </a:pPr>
            <a:r>
              <a:rPr lang="en-US" sz="1901" b="1" dirty="0">
                <a:solidFill>
                  <a:schemeClr val="tx1"/>
                </a:solidFill>
              </a:rPr>
              <a:t>Secured – legally committed through an agreement or contract, or in possession</a:t>
            </a:r>
          </a:p>
          <a:p>
            <a:pPr lvl="2">
              <a:lnSpc>
                <a:spcPct val="90000"/>
              </a:lnSpc>
            </a:pPr>
            <a:r>
              <a:rPr lang="en-US" sz="1901" b="1" dirty="0">
                <a:solidFill>
                  <a:schemeClr val="tx1"/>
                </a:solidFill>
              </a:rPr>
              <a:t>Committed – a formal decision has been made to dedicate the funding, but no legal contract</a:t>
            </a:r>
          </a:p>
          <a:p>
            <a:pPr lvl="2">
              <a:lnSpc>
                <a:spcPct val="90000"/>
              </a:lnSpc>
            </a:pPr>
            <a:r>
              <a:rPr lang="en-US" sz="1901" b="1" dirty="0">
                <a:solidFill>
                  <a:schemeClr val="tx1"/>
                </a:solidFill>
              </a:rPr>
              <a:t>Applied for – an application is in process, but       no decision has been made</a:t>
            </a:r>
          </a:p>
          <a:p>
            <a:pPr lvl="1">
              <a:lnSpc>
                <a:spcPct val="90000"/>
              </a:lnSpc>
            </a:pPr>
            <a:endParaRPr lang="en-US" sz="2100" dirty="0">
              <a:solidFill>
                <a:schemeClr val="tx1"/>
              </a:solidFill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D2025277-81FD-D412-B86B-24F773B90D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4571" y="2959517"/>
            <a:ext cx="2981081" cy="3208867"/>
            <a:chOff x="9206969" y="2963333"/>
            <a:chExt cx="2981858" cy="3208867"/>
          </a:xfrm>
        </p:grpSpPr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A9AD01C4-52E2-4E0D-806C-E1E2271A69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E7BAD2D6-B0C0-4F0F-6514-47E505F54F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6FAE19B7-6490-C2A9-8854-4BE64034F9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4BAC5033-5EBF-6977-8F74-0E5274FDE0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E7F8FE31-A518-A2DC-DD75-FA27BE57B7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A27D83A3-C650-DE8A-3060-8285E7C864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4494" y="571124"/>
            <a:ext cx="3143322" cy="398616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" name="Slide 19 Budget">
            <a:hlinkClick r:id="" action="ppaction://media"/>
            <a:extLst>
              <a:ext uri="{FF2B5EF4-FFF2-40B4-BE49-F238E27FC236}">
                <a16:creationId xmlns:a16="http://schemas.microsoft.com/office/drawing/2014/main" id="{1CBAE803-F312-AB15-6320-D680AB6A12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07764" y="605144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339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000">
        <p:fade/>
      </p:transition>
    </mc:Choice>
    <mc:Fallback xmlns="">
      <p:transition spd="med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1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9403C7F-76AE-4587-92A2-D4E41EBE6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BE4972-8E5F-499A-C194-E688A2C4B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94" y="158736"/>
            <a:ext cx="5625693" cy="1507067"/>
          </a:xfrm>
        </p:spPr>
        <p:txBody>
          <a:bodyPr>
            <a:normAutofit/>
          </a:bodyPr>
          <a:lstStyle/>
          <a:p>
            <a:r>
              <a:rPr lang="en-US" b="1" dirty="0"/>
              <a:t>WHAT IS CDBG/HOME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30D4DD-B398-D636-7A1C-6390C4C4E3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3600" y="1143000"/>
            <a:ext cx="6624346" cy="426720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b="1" dirty="0">
                <a:solidFill>
                  <a:schemeClr val="tx1"/>
                </a:solidFill>
              </a:rPr>
              <a:t>Community Development Block Grant (CDBG) </a:t>
            </a:r>
          </a:p>
          <a:p>
            <a:pPr marL="0" indent="0" algn="ctr">
              <a:lnSpc>
                <a:spcPct val="90000"/>
              </a:lnSpc>
              <a:buNone/>
            </a:pPr>
            <a:endParaRPr lang="en-US" b="1" dirty="0">
              <a:solidFill>
                <a:schemeClr val="tx1"/>
              </a:solidFill>
            </a:endParaRPr>
          </a:p>
          <a:p>
            <a:pPr lvl="1">
              <a:lnSpc>
                <a:spcPct val="90000"/>
              </a:lnSpc>
            </a:pPr>
            <a:r>
              <a:rPr lang="en-US" dirty="0">
                <a:solidFill>
                  <a:schemeClr val="tx1"/>
                </a:solidFill>
              </a:rPr>
              <a:t>Funded through the U.S. Department of Housing and Urban Development (HUD)</a:t>
            </a:r>
          </a:p>
          <a:p>
            <a:pPr lvl="1">
              <a:lnSpc>
                <a:spcPct val="90000"/>
              </a:lnSpc>
            </a:pPr>
            <a:r>
              <a:rPr lang="en-US" dirty="0">
                <a:solidFill>
                  <a:schemeClr val="tx1"/>
                </a:solidFill>
              </a:rPr>
              <a:t>Projects or Programs Must Meet One of the CDBG National Objectives</a:t>
            </a:r>
          </a:p>
          <a:p>
            <a:pPr lvl="2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chemeClr val="tx1"/>
                </a:solidFill>
              </a:rPr>
              <a:t>Benefit low- and moderate-income (LMI) persons</a:t>
            </a:r>
          </a:p>
          <a:p>
            <a:pPr lvl="2">
              <a:lnSpc>
                <a:spcPct val="90000"/>
              </a:lnSpc>
            </a:pPr>
            <a:r>
              <a:rPr lang="en-US" dirty="0">
                <a:solidFill>
                  <a:schemeClr val="tx1"/>
                </a:solidFill>
              </a:rPr>
              <a:t>Aid in the prevention or elimination of slum and blight</a:t>
            </a:r>
          </a:p>
          <a:p>
            <a:pPr lvl="2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chemeClr val="tx1"/>
                </a:solidFill>
              </a:rPr>
              <a:t>Meet a need having particular urgency (referred to as urgent need) Rare-has specific requirements</a:t>
            </a:r>
          </a:p>
          <a:p>
            <a:pPr marL="914126" lvl="2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 dirty="0">
                <a:solidFill>
                  <a:schemeClr val="tx1"/>
                </a:solidFill>
              </a:rPr>
              <a:t>        </a:t>
            </a:r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6C71778-3DDA-4748-AEBB-2A4B750163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4571" y="2963333"/>
            <a:ext cx="2981081" cy="3208867"/>
            <a:chOff x="9206969" y="2963333"/>
            <a:chExt cx="2981858" cy="3208867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BA1F5C7D-5183-424E-BD72-BBFC59C5A2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B848F76E-D8DE-4826-901B-4E4090240E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FAE84420-E672-4A16-8384-42BDDC4A9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44D91EB-FA8D-4FD3-88F8-053F9962BD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56B711F-46BD-4789-926C-CF2F01F71D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51E589EF-DE51-2178-01DE-D65C63AE9A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2935" y="2602795"/>
            <a:ext cx="3200677" cy="2274005"/>
          </a:xfrm>
          <a:prstGeom prst="rect">
            <a:avLst/>
          </a:prstGeom>
        </p:spPr>
      </p:pic>
      <p:pic>
        <p:nvPicPr>
          <p:cNvPr id="6" name="Slide 2 CDBG">
            <a:hlinkClick r:id="" action="ppaction://media"/>
            <a:extLst>
              <a:ext uri="{FF2B5EF4-FFF2-40B4-BE49-F238E27FC236}">
                <a16:creationId xmlns:a16="http://schemas.microsoft.com/office/drawing/2014/main" id="{A43FC6E5-9B37-05BD-F3D0-9BBE2BE5E3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273075" y="578961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53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000">
        <p:fade/>
      </p:transition>
    </mc:Choice>
    <mc:Fallback xmlns="">
      <p:transition spd="med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96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6323C8-26AC-A845-0E02-93AFE280AA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DFF0F6-9512-7B48-D9D2-2797D2F55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0659" y="-24178"/>
            <a:ext cx="6479571" cy="1507067"/>
          </a:xfrm>
        </p:spPr>
        <p:txBody>
          <a:bodyPr>
            <a:normAutofit/>
          </a:bodyPr>
          <a:lstStyle/>
          <a:p>
            <a:r>
              <a:rPr lang="en-US" b="1" dirty="0"/>
              <a:t>The full application form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B3E930-E507-4133-3F7F-19112693EA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6363" y="1219200"/>
            <a:ext cx="7348165" cy="36152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chemeClr val="tx1"/>
                </a:solidFill>
              </a:rPr>
              <a:t>Section 5 – Income and Location Data:</a:t>
            </a:r>
          </a:p>
          <a:p>
            <a:pPr lvl="1">
              <a:lnSpc>
                <a:spcPct val="90000"/>
              </a:lnSpc>
            </a:pPr>
            <a:r>
              <a:rPr lang="en-US" sz="2000" b="1" dirty="0">
                <a:solidFill>
                  <a:schemeClr val="tx1"/>
                </a:solidFill>
              </a:rPr>
              <a:t>Total number of individuals or households served</a:t>
            </a:r>
          </a:p>
          <a:p>
            <a:pPr lvl="1">
              <a:lnSpc>
                <a:spcPct val="90000"/>
              </a:lnSpc>
            </a:pPr>
            <a:r>
              <a:rPr lang="en-US" sz="2000" b="1" dirty="0">
                <a:solidFill>
                  <a:schemeClr val="tx1"/>
                </a:solidFill>
              </a:rPr>
              <a:t>Percentage of that total that qualify as low-to moderate-income</a:t>
            </a:r>
          </a:p>
          <a:p>
            <a:pPr lvl="1">
              <a:lnSpc>
                <a:spcPct val="90000"/>
              </a:lnSpc>
            </a:pPr>
            <a:r>
              <a:rPr lang="en-US" sz="2000" b="1" dirty="0">
                <a:solidFill>
                  <a:schemeClr val="tx1"/>
                </a:solidFill>
              </a:rPr>
              <a:t>Percentage of that total that live in Marion County, but outside the Salem city limits</a:t>
            </a:r>
          </a:p>
          <a:p>
            <a:pPr lvl="1">
              <a:lnSpc>
                <a:spcPct val="90000"/>
              </a:lnSpc>
            </a:pPr>
            <a:endParaRPr lang="en-US" sz="2100" dirty="0">
              <a:solidFill>
                <a:schemeClr val="tx1"/>
              </a:solidFill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72F8E3DF-B796-F036-3E65-D09F9CC651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4571" y="2959517"/>
            <a:ext cx="2981081" cy="3208867"/>
            <a:chOff x="9206969" y="2963333"/>
            <a:chExt cx="2981858" cy="3208867"/>
          </a:xfrm>
        </p:grpSpPr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5EEE5559-6B9B-2567-D3C8-5288D8E61D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215696FA-B367-9BA0-FB65-D5DCAD83FE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BC048409-C646-527E-FD4B-0AD205AB0A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EB133276-E3C6-85BE-E791-B5E5F8C713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7CB3EF06-FC9E-C888-3E62-30E3EF5DE9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FBCBD907-1387-A562-C2F1-FD4CD839DA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4494" y="571124"/>
            <a:ext cx="3143322" cy="398616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" name="Slide 20 Income Location">
            <a:hlinkClick r:id="" action="ppaction://media"/>
            <a:extLst>
              <a:ext uri="{FF2B5EF4-FFF2-40B4-BE49-F238E27FC236}">
                <a16:creationId xmlns:a16="http://schemas.microsoft.com/office/drawing/2014/main" id="{92DA851B-1928-D4B1-86DE-A664E60566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293193" y="595671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399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000">
        <p:fade/>
      </p:transition>
    </mc:Choice>
    <mc:Fallback xmlns="">
      <p:transition spd="med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6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A6C643-167D-2B58-D621-2EC53FF32A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A3078F-6489-9761-1AD6-0D55CD5AA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0659" y="-24178"/>
            <a:ext cx="6479571" cy="1507067"/>
          </a:xfrm>
        </p:spPr>
        <p:txBody>
          <a:bodyPr>
            <a:normAutofit/>
          </a:bodyPr>
          <a:lstStyle/>
          <a:p>
            <a:r>
              <a:rPr lang="en-US" b="1" dirty="0"/>
              <a:t>The full application form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07EC91-406D-A1FC-CE0F-567AFA49F7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6363" y="1066800"/>
            <a:ext cx="7348165" cy="36152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chemeClr val="tx1"/>
                </a:solidFill>
              </a:rPr>
              <a:t>Section 6 – Discrimination is Strictly Prohibited:</a:t>
            </a:r>
          </a:p>
          <a:p>
            <a:pPr lvl="1">
              <a:lnSpc>
                <a:spcPct val="90000"/>
              </a:lnSpc>
            </a:pPr>
            <a:r>
              <a:rPr lang="en-US" sz="2000" b="1" dirty="0">
                <a:solidFill>
                  <a:schemeClr val="tx1"/>
                </a:solidFill>
              </a:rPr>
              <a:t>Section 6 provides an assurance that the provision of services is not based on discriminatory criteria</a:t>
            </a:r>
          </a:p>
          <a:p>
            <a:pPr lvl="1">
              <a:lnSpc>
                <a:spcPct val="90000"/>
              </a:lnSpc>
            </a:pPr>
            <a:r>
              <a:rPr lang="en-US" sz="2000" b="1" dirty="0">
                <a:solidFill>
                  <a:schemeClr val="tx1"/>
                </a:solidFill>
              </a:rPr>
              <a:t>Are there specific qualifications to receive benefits or services from the service provider?</a:t>
            </a:r>
          </a:p>
          <a:p>
            <a:pPr lvl="1">
              <a:lnSpc>
                <a:spcPct val="90000"/>
              </a:lnSpc>
            </a:pPr>
            <a:r>
              <a:rPr lang="en-US" sz="2000" b="1" dirty="0">
                <a:solidFill>
                  <a:schemeClr val="tx1"/>
                </a:solidFill>
              </a:rPr>
              <a:t>Discrimination-based on immutable characteristics such as race, age, ethnicity, </a:t>
            </a:r>
            <a:r>
              <a:rPr lang="en-US" sz="2000" b="1" dirty="0" err="1">
                <a:solidFill>
                  <a:schemeClr val="tx1"/>
                </a:solidFill>
              </a:rPr>
              <a:t>etc</a:t>
            </a:r>
            <a:r>
              <a:rPr lang="en-US" sz="2000" b="1" dirty="0">
                <a:solidFill>
                  <a:schemeClr val="tx1"/>
                </a:solidFill>
              </a:rPr>
              <a:t>…</a:t>
            </a:r>
          </a:p>
          <a:p>
            <a:pPr lvl="1">
              <a:lnSpc>
                <a:spcPct val="90000"/>
              </a:lnSpc>
            </a:pPr>
            <a:r>
              <a:rPr lang="en-US" sz="2000" b="1" dirty="0">
                <a:solidFill>
                  <a:schemeClr val="tx1"/>
                </a:solidFill>
              </a:rPr>
              <a:t>Qualifications to receive services based on need such as financial situation, or disability are not prohibited</a:t>
            </a:r>
          </a:p>
          <a:p>
            <a:pPr lvl="1">
              <a:lnSpc>
                <a:spcPct val="90000"/>
              </a:lnSpc>
            </a:pPr>
            <a:endParaRPr lang="en-US" sz="2000" b="1" dirty="0">
              <a:solidFill>
                <a:schemeClr val="tx1"/>
              </a:solidFill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39CE45B7-C8D0-DF1E-0E2D-088C7DA6BE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4571" y="2959517"/>
            <a:ext cx="2981081" cy="3208867"/>
            <a:chOff x="9206969" y="2963333"/>
            <a:chExt cx="2981858" cy="3208867"/>
          </a:xfrm>
        </p:grpSpPr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4D545041-AD87-F34A-3ECB-DECCCF1D7A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BBDDF381-1FA9-7AA4-4404-FF24A090E9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E433BB23-C4AA-32E1-4E2A-EB11448644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7A6321ED-DE2B-FCFF-39B3-7F8F001396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B6BED3F1-3BE4-E1D9-B4EA-CF7463710E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E34EC25B-3ADB-53E4-FAC3-04217320B7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4494" y="571124"/>
            <a:ext cx="3143322" cy="398616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" name="Slide 21 Discrimination">
            <a:hlinkClick r:id="" action="ppaction://media"/>
            <a:extLst>
              <a:ext uri="{FF2B5EF4-FFF2-40B4-BE49-F238E27FC236}">
                <a16:creationId xmlns:a16="http://schemas.microsoft.com/office/drawing/2014/main" id="{DF9452A9-CB2D-96F0-80B9-81E7BF12D6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271252" y="586358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344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000">
        <p:fade/>
      </p:transition>
    </mc:Choice>
    <mc:Fallback xmlns="">
      <p:transition spd="med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43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8A6531-ACF9-B184-DFF2-5230AFC74B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3CA3FA-9B7B-7803-2CD4-77783ADAB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0659" y="-24178"/>
            <a:ext cx="6479571" cy="1507067"/>
          </a:xfrm>
        </p:spPr>
        <p:txBody>
          <a:bodyPr>
            <a:normAutofit/>
          </a:bodyPr>
          <a:lstStyle/>
          <a:p>
            <a:r>
              <a:rPr lang="en-US" b="1" dirty="0"/>
              <a:t>The full application form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E0DD01-71AD-464B-36D4-A44368693E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6363" y="1066800"/>
            <a:ext cx="7348165" cy="36152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chemeClr val="tx1"/>
                </a:solidFill>
              </a:rPr>
              <a:t>Section 7 – Required Signatures:</a:t>
            </a:r>
          </a:p>
          <a:p>
            <a:pPr lvl="1">
              <a:lnSpc>
                <a:spcPct val="90000"/>
              </a:lnSpc>
            </a:pPr>
            <a:r>
              <a:rPr lang="en-US" sz="2000" b="1" dirty="0">
                <a:solidFill>
                  <a:schemeClr val="tx1"/>
                </a:solidFill>
              </a:rPr>
              <a:t>There are two lines that must be completed and signed, even if they are the same person</a:t>
            </a:r>
          </a:p>
          <a:p>
            <a:pPr lvl="2">
              <a:lnSpc>
                <a:spcPct val="90000"/>
              </a:lnSpc>
            </a:pPr>
            <a:r>
              <a:rPr lang="en-US" sz="1800" b="1" dirty="0">
                <a:solidFill>
                  <a:schemeClr val="tx1"/>
                </a:solidFill>
              </a:rPr>
              <a:t>The name and title of the person completing the application form</a:t>
            </a:r>
          </a:p>
          <a:p>
            <a:pPr lvl="2">
              <a:lnSpc>
                <a:spcPct val="90000"/>
              </a:lnSpc>
            </a:pPr>
            <a:r>
              <a:rPr lang="en-US" sz="1800" b="1" dirty="0">
                <a:solidFill>
                  <a:schemeClr val="tx1"/>
                </a:solidFill>
              </a:rPr>
              <a:t>The name of the person authorized to submit the form and commit the agency/organization to the terms and conditions of the legal grant agreement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920416E5-695D-DC85-3C56-FACEF9CB1B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4571" y="2959517"/>
            <a:ext cx="2981081" cy="3208867"/>
            <a:chOff x="9206969" y="2963333"/>
            <a:chExt cx="2981858" cy="3208867"/>
          </a:xfrm>
        </p:grpSpPr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98F3DACD-39BC-53E2-DDEF-17460452BF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A4E1D9A0-DC1F-1530-648E-813BD924B6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0C5B515E-8F4A-AA87-7076-069FADBC65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76F21A62-2C19-0F47-0D4D-8BE7352450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B8F8A0DE-1A15-B5C6-2CE8-ECBF8512E8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CC30824E-B67B-C14F-48F0-C95FD11A34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4494" y="571124"/>
            <a:ext cx="3143322" cy="398616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" name="Slide 22 Signatures">
            <a:hlinkClick r:id="" action="ppaction://media"/>
            <a:extLst>
              <a:ext uri="{FF2B5EF4-FFF2-40B4-BE49-F238E27FC236}">
                <a16:creationId xmlns:a16="http://schemas.microsoft.com/office/drawing/2014/main" id="{C73891AE-6E16-7EEF-2FAB-7296EBB005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273075" y="590775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232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000">
        <p:fade/>
      </p:transition>
    </mc:Choice>
    <mc:Fallback xmlns="">
      <p:transition spd="med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1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28394B-E2EE-63EB-C338-8B6FF9FE72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30BA8E-91A5-5997-BAFD-F17118AD9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0659" y="-24178"/>
            <a:ext cx="6479571" cy="1507067"/>
          </a:xfrm>
        </p:spPr>
        <p:txBody>
          <a:bodyPr>
            <a:normAutofit/>
          </a:bodyPr>
          <a:lstStyle/>
          <a:p>
            <a:r>
              <a:rPr lang="en-US" b="1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40E403-25AB-1563-186E-97A893A2FB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6363" y="1066800"/>
            <a:ext cx="7348165" cy="36152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chemeClr val="tx1"/>
                </a:solidFill>
              </a:rPr>
              <a:t>Time and Attention to Detail:</a:t>
            </a:r>
          </a:p>
          <a:p>
            <a:pPr lvl="1"/>
            <a:r>
              <a:rPr lang="en-US" sz="2000" b="1" dirty="0">
                <a:solidFill>
                  <a:schemeClr val="tx1"/>
                </a:solidFill>
              </a:rPr>
              <a:t>A successful application requires careful attention to detail</a:t>
            </a:r>
          </a:p>
          <a:p>
            <a:pPr lvl="1"/>
            <a:r>
              <a:rPr lang="en-US" sz="2000" b="1" dirty="0">
                <a:solidFill>
                  <a:schemeClr val="tx1"/>
                </a:solidFill>
              </a:rPr>
              <a:t>Projects need to be well thought out, and given serious consideration before applying</a:t>
            </a:r>
          </a:p>
          <a:p>
            <a:pPr lvl="1"/>
            <a:r>
              <a:rPr lang="en-US" sz="2000" b="1" dirty="0">
                <a:solidFill>
                  <a:schemeClr val="tx1"/>
                </a:solidFill>
              </a:rPr>
              <a:t>Funding is limited and the requests for funding far exceed what is available</a:t>
            </a:r>
          </a:p>
          <a:p>
            <a:pPr lvl="1"/>
            <a:r>
              <a:rPr lang="en-US" sz="2000" b="1" dirty="0">
                <a:solidFill>
                  <a:schemeClr val="tx1"/>
                </a:solidFill>
              </a:rPr>
              <a:t>Do your best to make your application as clear as possible for the decision makers 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5D815D0D-F907-CF67-2F16-D6230B6273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4571" y="2959517"/>
            <a:ext cx="2981081" cy="3208867"/>
            <a:chOff x="9206969" y="2963333"/>
            <a:chExt cx="2981858" cy="3208867"/>
          </a:xfrm>
        </p:grpSpPr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40FCAA5B-C6C8-1CA6-F864-0E208524C4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04429D45-0065-8E8A-0307-9B99289E1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11FE280C-8348-58E7-C2B3-4B640FB2B0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DED5AD45-5DBD-49FF-4990-6916118E7C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CE71E99D-B13C-4254-F90E-F4BA414A4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16629231-5F51-A0C1-7718-A868337DD47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6312" r="10871"/>
          <a:stretch>
            <a:fillRect/>
          </a:stretch>
        </p:blipFill>
        <p:spPr>
          <a:xfrm>
            <a:off x="308976" y="636859"/>
            <a:ext cx="3124201" cy="3581900"/>
          </a:xfrm>
          <a:prstGeom prst="rect">
            <a:avLst/>
          </a:prstGeom>
        </p:spPr>
      </p:pic>
      <p:pic>
        <p:nvPicPr>
          <p:cNvPr id="4" name="Slide 23 Conclusion">
            <a:hlinkClick r:id="" action="ppaction://media"/>
            <a:extLst>
              <a:ext uri="{FF2B5EF4-FFF2-40B4-BE49-F238E27FC236}">
                <a16:creationId xmlns:a16="http://schemas.microsoft.com/office/drawing/2014/main" id="{63E9891A-8104-92F1-1ECF-95963CDE59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237631" y="585871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816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000">
        <p:fade/>
      </p:transition>
    </mc:Choice>
    <mc:Fallback xmlns="">
      <p:transition spd="med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9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3212" y="0"/>
            <a:ext cx="11277600" cy="1066800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/>
              <a:t>Questions?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B6829399-0561-852E-F68C-70062CB8D0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3212" y="1379538"/>
            <a:ext cx="7086600" cy="1592262"/>
          </a:xfrm>
        </p:spPr>
        <p:txBody>
          <a:bodyPr>
            <a:noAutofit/>
          </a:bodyPr>
          <a:lstStyle/>
          <a:p>
            <a:r>
              <a:rPr lang="en-US" sz="2000" dirty="0"/>
              <a:t>For more information, please contact: </a:t>
            </a:r>
          </a:p>
          <a:p>
            <a:r>
              <a:rPr lang="en-US" sz="2000" b="1" dirty="0"/>
              <a:t>Steve Dickey</a:t>
            </a:r>
          </a:p>
          <a:p>
            <a:r>
              <a:rPr lang="en-US" sz="2000" dirty="0">
                <a:hlinkClick r:id="rId5"/>
              </a:rPr>
              <a:t>sdickey@co.marion.or.us</a:t>
            </a:r>
            <a:r>
              <a:rPr lang="en-US" sz="2000" dirty="0"/>
              <a:t>  503-373-4334</a:t>
            </a:r>
          </a:p>
          <a:p>
            <a:r>
              <a:rPr lang="en-US" sz="2000" dirty="0"/>
              <a:t>or </a:t>
            </a:r>
          </a:p>
          <a:p>
            <a:r>
              <a:rPr lang="en-US" sz="2000" b="1" dirty="0"/>
              <a:t>Sheila Roberts</a:t>
            </a:r>
          </a:p>
          <a:p>
            <a:r>
              <a:rPr lang="en-US" sz="2000" dirty="0">
                <a:hlinkClick r:id="rId6"/>
              </a:rPr>
              <a:t>sroberts@co.marion.or.us</a:t>
            </a:r>
            <a:r>
              <a:rPr lang="en-US" sz="2000" dirty="0"/>
              <a:t>  503-589-3273</a:t>
            </a:r>
          </a:p>
          <a:p>
            <a:r>
              <a:rPr lang="en-US" sz="2000" dirty="0"/>
              <a:t>https://www.co.marion.or.us/CS/Pages/Community-Development.aspx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813" y="4987522"/>
            <a:ext cx="1538125" cy="159226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646AC07-8812-5016-9CE9-EDA282F0E50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0212" y="4774392"/>
            <a:ext cx="1805590" cy="1799024"/>
          </a:xfrm>
          <a:prstGeom prst="rect">
            <a:avLst/>
          </a:prstGeom>
        </p:spPr>
      </p:pic>
      <p:pic>
        <p:nvPicPr>
          <p:cNvPr id="4" name="Slide 24 Contact Info">
            <a:hlinkClick r:id="" action="ppaction://media"/>
            <a:extLst>
              <a:ext uri="{FF2B5EF4-FFF2-40B4-BE49-F238E27FC236}">
                <a16:creationId xmlns:a16="http://schemas.microsoft.com/office/drawing/2014/main" id="{AF159314-901C-3510-C091-718357BB9B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276012" y="5867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29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000">
        <p:fade/>
      </p:transition>
    </mc:Choice>
    <mc:Fallback xmlns="">
      <p:transition spd="med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4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D99AD8B-AA92-70F8-B7DC-3B058FAFF7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1DBF07D-15D1-421A-8217-BD5DFCA9E0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9091CA-5930-CF16-CD3E-D8CCD8563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94" y="158736"/>
            <a:ext cx="5625693" cy="1507067"/>
          </a:xfrm>
        </p:spPr>
        <p:txBody>
          <a:bodyPr>
            <a:normAutofit/>
          </a:bodyPr>
          <a:lstStyle/>
          <a:p>
            <a:r>
              <a:rPr lang="en-US" b="1" dirty="0"/>
              <a:t>WHAT IS CDBG/HOME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4D5F7C-A9D0-8068-936F-7C170FC2EE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3600" y="1447800"/>
            <a:ext cx="6624346" cy="472440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b="1" dirty="0">
                <a:solidFill>
                  <a:schemeClr val="tx1"/>
                </a:solidFill>
              </a:rPr>
              <a:t>Home Investment Partnerships Program (HOME)</a:t>
            </a:r>
          </a:p>
          <a:p>
            <a:pPr marL="0" indent="0" algn="ctr">
              <a:lnSpc>
                <a:spcPct val="90000"/>
              </a:lnSpc>
              <a:buNone/>
            </a:pPr>
            <a:endParaRPr lang="en-US" b="1" dirty="0">
              <a:solidFill>
                <a:schemeClr val="tx1"/>
              </a:solidFill>
            </a:endParaRPr>
          </a:p>
          <a:p>
            <a:pPr lvl="1">
              <a:lnSpc>
                <a:spcPct val="90000"/>
              </a:lnSpc>
            </a:pPr>
            <a:r>
              <a:rPr lang="en-US" dirty="0">
                <a:solidFill>
                  <a:schemeClr val="tx1"/>
                </a:solidFill>
              </a:rPr>
              <a:t>Funded through the U.S. Department of Housing and Urban Development (HUD)</a:t>
            </a:r>
            <a:endParaRPr lang="en-US" b="1" dirty="0">
              <a:solidFill>
                <a:schemeClr val="tx1"/>
              </a:solidFill>
            </a:endParaRPr>
          </a:p>
          <a:p>
            <a:pPr lvl="1">
              <a:lnSpc>
                <a:spcPct val="90000"/>
              </a:lnSpc>
            </a:pPr>
            <a:r>
              <a:rPr lang="en-US" dirty="0">
                <a:solidFill>
                  <a:schemeClr val="tx1"/>
                </a:solidFill>
              </a:rPr>
              <a:t>Designed exclusively to provide decent, affordable housing to low-and-moderate income households</a:t>
            </a:r>
          </a:p>
          <a:p>
            <a:pPr lvl="1">
              <a:lnSpc>
                <a:spcPct val="90000"/>
              </a:lnSpc>
            </a:pPr>
            <a:r>
              <a:rPr lang="en-US" dirty="0">
                <a:solidFill>
                  <a:schemeClr val="tx1"/>
                </a:solidFill>
              </a:rPr>
              <a:t>Can be used in a variety of ways including:</a:t>
            </a:r>
          </a:p>
          <a:p>
            <a:pPr marL="457063" lvl="1" indent="0">
              <a:lnSpc>
                <a:spcPct val="90000"/>
              </a:lnSpc>
              <a:buNone/>
            </a:pPr>
            <a:r>
              <a:rPr lang="en-US" dirty="0">
                <a:solidFill>
                  <a:schemeClr val="tx1"/>
                </a:solidFill>
              </a:rPr>
              <a:t>	-Building new housing</a:t>
            </a:r>
          </a:p>
          <a:p>
            <a:pPr marL="457063" lvl="1" indent="0">
              <a:lnSpc>
                <a:spcPct val="90000"/>
              </a:lnSpc>
              <a:buNone/>
            </a:pPr>
            <a:r>
              <a:rPr lang="en-US" dirty="0">
                <a:solidFill>
                  <a:schemeClr val="tx1"/>
                </a:solidFill>
              </a:rPr>
              <a:t>	-Preserving existing housing</a:t>
            </a:r>
          </a:p>
          <a:p>
            <a:pPr marL="457063" lvl="1" indent="0">
              <a:lnSpc>
                <a:spcPct val="90000"/>
              </a:lnSpc>
              <a:buNone/>
            </a:pPr>
            <a:r>
              <a:rPr lang="en-US" dirty="0">
                <a:solidFill>
                  <a:schemeClr val="tx1"/>
                </a:solidFill>
              </a:rPr>
              <a:t>	-Rental assistance</a:t>
            </a:r>
          </a:p>
          <a:p>
            <a:pPr marL="457063" lvl="1" indent="0">
              <a:lnSpc>
                <a:spcPct val="90000"/>
              </a:lnSpc>
              <a:buNone/>
            </a:pPr>
            <a:r>
              <a:rPr lang="en-US" dirty="0">
                <a:solidFill>
                  <a:schemeClr val="tx1"/>
                </a:solidFill>
              </a:rPr>
              <a:t>	-Homebuyer assistance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8CB026D-8289-7986-49BF-355EE55ED1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4571" y="2963333"/>
            <a:ext cx="2981081" cy="3208867"/>
            <a:chOff x="9206969" y="2963333"/>
            <a:chExt cx="2981858" cy="3208867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23761B8-2E10-3C56-0527-BE86D2A713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A3AA5931-9A5C-F5C4-5F36-1A659A8130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ADC4CAC4-D59E-4EA3-C57D-22E03D1B8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51B6FFC5-6819-1809-0AAC-DD58DACCD9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BB054141-F111-E930-10AD-7F27899C20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CE7863B4-04C9-FA2D-135A-26D2FA3214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2935" y="2602795"/>
            <a:ext cx="3200677" cy="2274005"/>
          </a:xfrm>
          <a:prstGeom prst="rect">
            <a:avLst/>
          </a:prstGeom>
        </p:spPr>
      </p:pic>
      <p:pic>
        <p:nvPicPr>
          <p:cNvPr id="6" name="Slide 3 HOME">
            <a:hlinkClick r:id="" action="ppaction://media"/>
            <a:extLst>
              <a:ext uri="{FF2B5EF4-FFF2-40B4-BE49-F238E27FC236}">
                <a16:creationId xmlns:a16="http://schemas.microsoft.com/office/drawing/2014/main" id="{3BA4A197-7310-3AF4-3E38-562ABB6104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56275" y="592031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113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000">
        <p:fade/>
      </p:transition>
    </mc:Choice>
    <mc:Fallback xmlns="">
      <p:transition spd="med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13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bout - Department of Housing and Urban Development - Organizations -  Catalog">
            <a:extLst>
              <a:ext uri="{FF2B5EF4-FFF2-40B4-BE49-F238E27FC236}">
                <a16:creationId xmlns:a16="http://schemas.microsoft.com/office/drawing/2014/main" id="{FD5C41DB-8141-C442-4F85-5B576FF4494A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11000"/>
          </a:blip>
          <a:stretch>
            <a:fillRect/>
          </a:stretch>
        </p:blipFill>
        <p:spPr>
          <a:xfrm>
            <a:off x="2513012" y="366138"/>
            <a:ext cx="7162799" cy="610395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8975DAB-E87A-A55B-F1A2-252B6DD7F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812" y="550333"/>
            <a:ext cx="8532178" cy="1507067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FUNDING SOURCE – </a:t>
            </a:r>
            <a:br>
              <a:rPr lang="en-US" b="1" dirty="0"/>
            </a:br>
            <a:r>
              <a:rPr lang="en-US" b="1" dirty="0"/>
              <a:t>U.S. FEDERAL GOVERNMENT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F5EFEE-7A23-5A67-381F-0ED4B1C64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012" y="2209800"/>
            <a:ext cx="8686800" cy="42193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chemeClr val="tx1"/>
                </a:solidFill>
              </a:rPr>
              <a:t>Critical Details to Consider:</a:t>
            </a:r>
          </a:p>
          <a:p>
            <a:pPr lvl="1"/>
            <a:r>
              <a:rPr lang="en-US" sz="2200" b="1" dirty="0">
                <a:solidFill>
                  <a:schemeClr val="tx1"/>
                </a:solidFill>
              </a:rPr>
              <a:t>CDBG and HOME funds are federal grants subject to numerous federal regulations</a:t>
            </a:r>
          </a:p>
          <a:p>
            <a:pPr lvl="1"/>
            <a:r>
              <a:rPr lang="en-US" sz="2200" b="1" dirty="0">
                <a:solidFill>
                  <a:schemeClr val="tx1"/>
                </a:solidFill>
              </a:rPr>
              <a:t>The grants are paid on a reimbursement basis, no federal funds paid in advance of work being completed</a:t>
            </a:r>
          </a:p>
          <a:p>
            <a:pPr lvl="1"/>
            <a:r>
              <a:rPr lang="en-US" sz="2200" b="1" dirty="0">
                <a:solidFill>
                  <a:schemeClr val="tx1"/>
                </a:solidFill>
              </a:rPr>
              <a:t>The grant agreement is a legally binding contract with terms and conditions for the grant recipient</a:t>
            </a:r>
          </a:p>
          <a:p>
            <a:pPr lvl="1"/>
            <a:r>
              <a:rPr lang="en-US" sz="2200" b="1" dirty="0">
                <a:solidFill>
                  <a:schemeClr val="tx1"/>
                </a:solidFill>
              </a:rPr>
              <a:t>Failure to follow the terms and conditions of the grant can result in repayment of the grant funds, civil penalties, etc.</a:t>
            </a:r>
          </a:p>
          <a:p>
            <a:endParaRPr lang="en-US" sz="2400" b="1" dirty="0">
              <a:solidFill>
                <a:schemeClr val="tx1"/>
              </a:solidFill>
            </a:endParaRPr>
          </a:p>
        </p:txBody>
      </p:sp>
      <p:pic>
        <p:nvPicPr>
          <p:cNvPr id="4" name="Slide 4 Details">
            <a:hlinkClick r:id="" action="ppaction://media"/>
            <a:extLst>
              <a:ext uri="{FF2B5EF4-FFF2-40B4-BE49-F238E27FC236}">
                <a16:creationId xmlns:a16="http://schemas.microsoft.com/office/drawing/2014/main" id="{7EF10FDC-F9FB-C5E9-784A-0D4FC1EDD4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255373" y="5943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01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000">
        <p:fade/>
      </p:transition>
    </mc:Choice>
    <mc:Fallback xmlns="">
      <p:transition spd="med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11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B016A19-EC8F-44EC-897E-49A65D6622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0DC853-3FEE-0EDD-BDBA-8AAA51756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812" y="550333"/>
            <a:ext cx="8532178" cy="1507067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CDBG FUNDING CRITICAL AREAS OF COMPLIANCE</a:t>
            </a:r>
            <a:br>
              <a:rPr lang="en-US" b="1" dirty="0"/>
            </a:b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BA05D6-AA72-8D47-CC0E-6943FBE311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012" y="1981200"/>
            <a:ext cx="8686800" cy="4447953"/>
          </a:xfrm>
        </p:spPr>
        <p:txBody>
          <a:bodyPr>
            <a:normAutofit/>
          </a:bodyPr>
          <a:lstStyle/>
          <a:p>
            <a:pPr marL="457063" lvl="1" indent="0">
              <a:buNone/>
            </a:pPr>
            <a:endParaRPr lang="en-US" sz="2200" b="1" dirty="0">
              <a:solidFill>
                <a:schemeClr val="tx1"/>
              </a:solidFill>
            </a:endParaRPr>
          </a:p>
          <a:p>
            <a:pPr marL="457063" lvl="1" indent="0">
              <a:buNone/>
            </a:pPr>
            <a:r>
              <a:rPr lang="en-US" sz="2200" b="1" dirty="0">
                <a:solidFill>
                  <a:schemeClr val="tx1"/>
                </a:solidFill>
              </a:rPr>
              <a:t>The following apply to the entire ‘project’, not just the portion funded by CDBG:</a:t>
            </a:r>
          </a:p>
          <a:p>
            <a:pPr lvl="1"/>
            <a:r>
              <a:rPr lang="en-US" sz="2200" b="1" dirty="0">
                <a:solidFill>
                  <a:schemeClr val="tx1"/>
                </a:solidFill>
              </a:rPr>
              <a:t>The environmental review process</a:t>
            </a:r>
          </a:p>
          <a:p>
            <a:pPr lvl="1"/>
            <a:r>
              <a:rPr lang="en-US" sz="2200" b="1" dirty="0">
                <a:solidFill>
                  <a:schemeClr val="tx1"/>
                </a:solidFill>
              </a:rPr>
              <a:t>Prevailing wage / Davis Bacon Act requirements</a:t>
            </a:r>
          </a:p>
          <a:p>
            <a:pPr lvl="1"/>
            <a:r>
              <a:rPr lang="en-US" sz="2200" b="1" dirty="0">
                <a:solidFill>
                  <a:schemeClr val="tx1"/>
                </a:solidFill>
              </a:rPr>
              <a:t>Build America, Buy America requirements</a:t>
            </a:r>
          </a:p>
          <a:p>
            <a:pPr lvl="1"/>
            <a:r>
              <a:rPr lang="en-US" sz="2200" b="1" dirty="0">
                <a:solidFill>
                  <a:schemeClr val="tx1"/>
                </a:solidFill>
              </a:rPr>
              <a:t>Procurement requirements for bids, proposals, and purchases</a:t>
            </a:r>
          </a:p>
          <a:p>
            <a:endParaRPr lang="en-US" sz="2400" b="1" dirty="0">
              <a:solidFill>
                <a:schemeClr val="tx1"/>
              </a:solidFill>
            </a:endParaRPr>
          </a:p>
        </p:txBody>
      </p:sp>
      <p:pic>
        <p:nvPicPr>
          <p:cNvPr id="4" name="Slide 5 Fed Req Overview">
            <a:hlinkClick r:id="" action="ppaction://media"/>
            <a:extLst>
              <a:ext uri="{FF2B5EF4-FFF2-40B4-BE49-F238E27FC236}">
                <a16:creationId xmlns:a16="http://schemas.microsoft.com/office/drawing/2014/main" id="{CDE2F2AA-4442-54A8-E8A1-366763021C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36325" y="584812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036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000">
        <p:fade/>
      </p:transition>
    </mc:Choice>
    <mc:Fallback xmlns="">
      <p:transition spd="med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51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8A8B15-1B3A-C8FF-C95E-C2B5150C06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D21C21-E0D9-F2E5-B279-260D20623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7542" y="0"/>
            <a:ext cx="6993670" cy="1507067"/>
          </a:xfrm>
        </p:spPr>
        <p:txBody>
          <a:bodyPr>
            <a:normAutofit/>
          </a:bodyPr>
          <a:lstStyle/>
          <a:p>
            <a:r>
              <a:rPr lang="en-US" b="1" dirty="0"/>
              <a:t>ENVIRONMENTAL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EEE6CB-8566-E897-B9D6-D97004598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3600" y="1109133"/>
            <a:ext cx="6554212" cy="44534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</a:rPr>
              <a:t>All Projects are Subject to Environmental Review </a:t>
            </a:r>
          </a:p>
          <a:p>
            <a:r>
              <a:rPr lang="en-US" b="1" dirty="0">
                <a:solidFill>
                  <a:schemeClr val="tx1"/>
                </a:solidFill>
              </a:rPr>
              <a:t>Difference Between –</a:t>
            </a:r>
          </a:p>
          <a:p>
            <a:pPr lvl="1"/>
            <a:r>
              <a:rPr lang="en-US" b="1" dirty="0">
                <a:solidFill>
                  <a:schemeClr val="tx1"/>
                </a:solidFill>
              </a:rPr>
              <a:t>Exempt</a:t>
            </a:r>
          </a:p>
          <a:p>
            <a:pPr lvl="1"/>
            <a:r>
              <a:rPr lang="en-US" b="1" dirty="0">
                <a:solidFill>
                  <a:schemeClr val="tx1"/>
                </a:solidFill>
              </a:rPr>
              <a:t>Categorical Exclusion Not Subject To (CENST)</a:t>
            </a:r>
          </a:p>
          <a:p>
            <a:pPr lvl="1"/>
            <a:r>
              <a:rPr lang="en-US" b="1" dirty="0">
                <a:solidFill>
                  <a:schemeClr val="tx1"/>
                </a:solidFill>
              </a:rPr>
              <a:t>Categorical Exclusion Subject To (CEST)</a:t>
            </a:r>
          </a:p>
          <a:p>
            <a:pPr lvl="1"/>
            <a:r>
              <a:rPr lang="en-US" b="1" dirty="0">
                <a:solidFill>
                  <a:schemeClr val="tx1"/>
                </a:solidFill>
              </a:rPr>
              <a:t>Environmental Assessment</a:t>
            </a:r>
          </a:p>
          <a:p>
            <a:pPr lvl="1"/>
            <a:r>
              <a:rPr lang="en-US" b="1" dirty="0">
                <a:solidFill>
                  <a:schemeClr val="tx1"/>
                </a:solidFill>
              </a:rPr>
              <a:t>Environmental Impact Statement</a:t>
            </a:r>
          </a:p>
          <a:p>
            <a:r>
              <a:rPr lang="en-US" b="1" dirty="0">
                <a:solidFill>
                  <a:schemeClr val="tx1"/>
                </a:solidFill>
              </a:rPr>
              <a:t>Required Tribal and Historic Preservation Consultation</a:t>
            </a:r>
          </a:p>
          <a:p>
            <a:r>
              <a:rPr lang="en-US" b="1" dirty="0">
                <a:solidFill>
                  <a:schemeClr val="tx1"/>
                </a:solidFill>
              </a:rPr>
              <a:t>All Projects and Programs are Subject to 24 CFR, Part 58, Part 51 (noise), Part 55 (floodplains)</a:t>
            </a:r>
          </a:p>
        </p:txBody>
      </p:sp>
      <p:pic>
        <p:nvPicPr>
          <p:cNvPr id="6" name="Picture 5" descr="Services We Offer">
            <a:extLst>
              <a:ext uri="{FF2B5EF4-FFF2-40B4-BE49-F238E27FC236}">
                <a16:creationId xmlns:a16="http://schemas.microsoft.com/office/drawing/2014/main" id="{EE5A9DE3-02E7-07BA-AD7B-1494151FBF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834" y="914400"/>
            <a:ext cx="2964943" cy="1974698"/>
          </a:xfrm>
          <a:prstGeom prst="rect">
            <a:avLst/>
          </a:prstGeom>
        </p:spPr>
      </p:pic>
      <p:pic>
        <p:nvPicPr>
          <p:cNvPr id="7" name="Picture 6" descr="Historic Preservation and Affordable Housing: The Missed Connection -  PlaceEconomics">
            <a:extLst>
              <a:ext uri="{FF2B5EF4-FFF2-40B4-BE49-F238E27FC236}">
                <a16:creationId xmlns:a16="http://schemas.microsoft.com/office/drawing/2014/main" id="{9409E667-F0B6-861D-6C93-5F36495B29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2951" y="2746451"/>
            <a:ext cx="2713061" cy="2034796"/>
          </a:xfrm>
          <a:prstGeom prst="rect">
            <a:avLst/>
          </a:prstGeom>
        </p:spPr>
      </p:pic>
      <p:pic>
        <p:nvPicPr>
          <p:cNvPr id="8" name="Picture 7" descr="Feel your blood boil when you're near a busy road? A new study explains why  | Euronews">
            <a:extLst>
              <a:ext uri="{FF2B5EF4-FFF2-40B4-BE49-F238E27FC236}">
                <a16:creationId xmlns:a16="http://schemas.microsoft.com/office/drawing/2014/main" id="{3608A420-4DE0-30BB-588C-BB8D0CE8A9A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2560" y="4648200"/>
            <a:ext cx="2962669" cy="1666501"/>
          </a:xfrm>
          <a:prstGeom prst="rect">
            <a:avLst/>
          </a:prstGeom>
        </p:spPr>
      </p:pic>
      <p:pic>
        <p:nvPicPr>
          <p:cNvPr id="5" name="Slide 6 Environ Rev">
            <a:hlinkClick r:id="" action="ppaction://media"/>
            <a:extLst>
              <a:ext uri="{FF2B5EF4-FFF2-40B4-BE49-F238E27FC236}">
                <a16:creationId xmlns:a16="http://schemas.microsoft.com/office/drawing/2014/main" id="{94816001-463E-EE36-FB69-5BE67598B0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52212" y="5943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700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000">
        <p:fade/>
      </p:transition>
    </mc:Choice>
    <mc:Fallback xmlns="">
      <p:transition spd="med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82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BE4247-7315-2AC0-6CD8-7B37055817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578869-D43C-843C-8501-BC304610DA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7542" y="0"/>
            <a:ext cx="7222270" cy="1507067"/>
          </a:xfrm>
        </p:spPr>
        <p:txBody>
          <a:bodyPr>
            <a:normAutofit/>
          </a:bodyPr>
          <a:lstStyle/>
          <a:p>
            <a:r>
              <a:rPr lang="en-US" b="1" dirty="0"/>
              <a:t>PREVAILING WAGE / </a:t>
            </a:r>
            <a:br>
              <a:rPr lang="en-US" b="1" dirty="0"/>
            </a:br>
            <a:r>
              <a:rPr lang="en-US" b="1" dirty="0"/>
              <a:t>DAVIS BACON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6690ED-E739-2A2E-F645-3B845BE313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3600" y="1566333"/>
            <a:ext cx="6554212" cy="44534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</a:rPr>
              <a:t>Prevailing Wage is required for the entire project: </a:t>
            </a:r>
          </a:p>
          <a:p>
            <a:pPr lvl="1"/>
            <a:r>
              <a:rPr lang="en-US" b="1" dirty="0">
                <a:solidFill>
                  <a:schemeClr val="tx1"/>
                </a:solidFill>
              </a:rPr>
              <a:t>Any construction, alteration, or repair activities over $2,000 funded in whole or in part with CDBG funds. It applies to laborers, mechanics, trades involved with construction, alterations, or repairs</a:t>
            </a:r>
          </a:p>
          <a:p>
            <a:pPr lvl="1"/>
            <a:r>
              <a:rPr lang="en-US" b="1" dirty="0">
                <a:solidFill>
                  <a:schemeClr val="tx1"/>
                </a:solidFill>
              </a:rPr>
              <a:t>Residential repairs are exempt for residential structures of seven or fewer units</a:t>
            </a:r>
          </a:p>
          <a:p>
            <a:pPr lvl="1"/>
            <a:r>
              <a:rPr lang="en-US" b="1" dirty="0">
                <a:solidFill>
                  <a:schemeClr val="tx1"/>
                </a:solidFill>
              </a:rPr>
              <a:t>Weekly certified payroll reports and onsite wage verification inspections are part of the prevailing wage requirements</a:t>
            </a:r>
          </a:p>
          <a:p>
            <a:pPr lvl="1"/>
            <a:r>
              <a:rPr lang="en-US" sz="1800" b="1" dirty="0">
                <a:solidFill>
                  <a:schemeClr val="tx1"/>
                </a:solidFill>
              </a:rPr>
              <a:t>All Projects and Programs are Subject to 29 CFR, Part 5, and HUD Handbook 1344.1 REV-3,     January 2023 Chapter 2 2-1</a:t>
            </a:r>
          </a:p>
        </p:txBody>
      </p:sp>
      <p:pic>
        <p:nvPicPr>
          <p:cNvPr id="4" name="Picture 3" descr="6 Tips for Surviving a Home Renovation While Living Onsite - Construction  Marketing Association Blog">
            <a:extLst>
              <a:ext uri="{FF2B5EF4-FFF2-40B4-BE49-F238E27FC236}">
                <a16:creationId xmlns:a16="http://schemas.microsoft.com/office/drawing/2014/main" id="{69D32441-4CA3-D6F5-C9A4-C90199959C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4015" y="612540"/>
            <a:ext cx="2837770" cy="1597259"/>
          </a:xfrm>
          <a:prstGeom prst="rect">
            <a:avLst/>
          </a:prstGeom>
        </p:spPr>
      </p:pic>
      <p:pic>
        <p:nvPicPr>
          <p:cNvPr id="5" name="Picture 4" descr="Electrician Prerequisites: What You Need to Start Your Training">
            <a:extLst>
              <a:ext uri="{FF2B5EF4-FFF2-40B4-BE49-F238E27FC236}">
                <a16:creationId xmlns:a16="http://schemas.microsoft.com/office/drawing/2014/main" id="{6AC53DE8-739D-2E12-769B-FCDA8E1255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8012" y="2133600"/>
            <a:ext cx="3124199" cy="2083206"/>
          </a:xfrm>
          <a:prstGeom prst="rect">
            <a:avLst/>
          </a:prstGeom>
        </p:spPr>
      </p:pic>
      <p:pic>
        <p:nvPicPr>
          <p:cNvPr id="9" name="Picture 8" descr="What is a Plumber? | Spencer Clarke Group">
            <a:extLst>
              <a:ext uri="{FF2B5EF4-FFF2-40B4-BE49-F238E27FC236}">
                <a16:creationId xmlns:a16="http://schemas.microsoft.com/office/drawing/2014/main" id="{624152C2-A8EA-0B81-E4B9-E293857E160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2693" y="4156417"/>
            <a:ext cx="3082466" cy="2054977"/>
          </a:xfrm>
          <a:prstGeom prst="rect">
            <a:avLst/>
          </a:prstGeom>
        </p:spPr>
      </p:pic>
      <p:pic>
        <p:nvPicPr>
          <p:cNvPr id="6" name="Slide 7 Davis Bacon">
            <a:hlinkClick r:id="" action="ppaction://media"/>
            <a:extLst>
              <a:ext uri="{FF2B5EF4-FFF2-40B4-BE49-F238E27FC236}">
                <a16:creationId xmlns:a16="http://schemas.microsoft.com/office/drawing/2014/main" id="{0BB44568-076E-3970-3FC4-1659BC2E08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96532" y="590659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066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000">
        <p:fade/>
      </p:transition>
    </mc:Choice>
    <mc:Fallback xmlns="">
      <p:transition spd="med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1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153643-3A8D-C0A5-319E-FDB5F52E72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B23630-2EC8-3403-1926-A46066803E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7542" y="0"/>
            <a:ext cx="7222270" cy="1507067"/>
          </a:xfrm>
        </p:spPr>
        <p:txBody>
          <a:bodyPr>
            <a:normAutofit/>
          </a:bodyPr>
          <a:lstStyle/>
          <a:p>
            <a:r>
              <a:rPr lang="en-US" b="1" dirty="0"/>
              <a:t>Build America, buy America (BABA)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45FB4C-EA40-7238-43A1-8C41685988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3600" y="1566333"/>
            <a:ext cx="6554212" cy="3081867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BABA Requires: </a:t>
            </a:r>
          </a:p>
          <a:p>
            <a:pPr lvl="1"/>
            <a:r>
              <a:rPr lang="en-US" b="1" dirty="0">
                <a:solidFill>
                  <a:schemeClr val="tx1"/>
                </a:solidFill>
              </a:rPr>
              <a:t>All iron, steel, manufactured products, and construction materials used in federally funded infrastructure projects are produced in the United States.</a:t>
            </a:r>
          </a:p>
          <a:p>
            <a:pPr lvl="1"/>
            <a:r>
              <a:rPr lang="en-US" b="1" dirty="0">
                <a:solidFill>
                  <a:schemeClr val="tx1"/>
                </a:solidFill>
              </a:rPr>
              <a:t>All projects and programs are Subject to 2 CFR, Part 184</a:t>
            </a:r>
          </a:p>
        </p:txBody>
      </p:sp>
      <p:pic>
        <p:nvPicPr>
          <p:cNvPr id="6" name="Picture 5" descr="Iron vs Steel: Definition, Uses &amp; Key Differences | Sree Metaliks">
            <a:extLst>
              <a:ext uri="{FF2B5EF4-FFF2-40B4-BE49-F238E27FC236}">
                <a16:creationId xmlns:a16="http://schemas.microsoft.com/office/drawing/2014/main" id="{5BE79CD2-42A0-3729-4CF6-9EC208FD0F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141" y="579919"/>
            <a:ext cx="2394084" cy="1710060"/>
          </a:xfrm>
          <a:prstGeom prst="rect">
            <a:avLst/>
          </a:prstGeom>
        </p:spPr>
      </p:pic>
      <p:pic>
        <p:nvPicPr>
          <p:cNvPr id="7" name="Picture 6" descr="Cement is a climate menace. Under Trump, fixing it just got harder. - The  Allegheny Front">
            <a:extLst>
              <a:ext uri="{FF2B5EF4-FFF2-40B4-BE49-F238E27FC236}">
                <a16:creationId xmlns:a16="http://schemas.microsoft.com/office/drawing/2014/main" id="{EAD13173-61CB-9B91-4E51-517EA60833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5946" y="2166352"/>
            <a:ext cx="2969972" cy="1978411"/>
          </a:xfrm>
          <a:prstGeom prst="rect">
            <a:avLst/>
          </a:prstGeom>
        </p:spPr>
      </p:pic>
      <p:pic>
        <p:nvPicPr>
          <p:cNvPr id="16" name="Picture 15" descr="What is HVAC?">
            <a:extLst>
              <a:ext uri="{FF2B5EF4-FFF2-40B4-BE49-F238E27FC236}">
                <a16:creationId xmlns:a16="http://schemas.microsoft.com/office/drawing/2014/main" id="{9B3346FC-7195-3AF0-851E-E0CC38C9492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0765" y="4011169"/>
            <a:ext cx="2900495" cy="2008631"/>
          </a:xfrm>
          <a:prstGeom prst="rect">
            <a:avLst/>
          </a:prstGeom>
        </p:spPr>
      </p:pic>
      <p:pic>
        <p:nvPicPr>
          <p:cNvPr id="4" name="Slide 8 BABA">
            <a:hlinkClick r:id="" action="ppaction://media"/>
            <a:extLst>
              <a:ext uri="{FF2B5EF4-FFF2-40B4-BE49-F238E27FC236}">
                <a16:creationId xmlns:a16="http://schemas.microsoft.com/office/drawing/2014/main" id="{0EE59B7F-DC36-32D8-BFE9-35AA0F0CB5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43547" y="5943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220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000">
        <p:fade/>
      </p:transition>
    </mc:Choice>
    <mc:Fallback xmlns="">
      <p:transition spd="med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65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5CE451-B760-F2B3-037E-BDE2B4E8EE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E1DB2D-B8DE-89C0-86C0-6A994DA88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7542" y="0"/>
            <a:ext cx="6993670" cy="1507067"/>
          </a:xfrm>
        </p:spPr>
        <p:txBody>
          <a:bodyPr>
            <a:normAutofit/>
          </a:bodyPr>
          <a:lstStyle/>
          <a:p>
            <a:r>
              <a:rPr lang="en-US" b="1" dirty="0"/>
              <a:t>PROCUREMENT / ACQUISITION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2C8445-D8B3-99AD-8D25-6A1471EA25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3600" y="1109133"/>
            <a:ext cx="6935212" cy="3615267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Statutory Requirements Subject to 2 CFR 200 and 24 CFR Part 570</a:t>
            </a:r>
          </a:p>
          <a:p>
            <a:r>
              <a:rPr lang="en-US" b="1" dirty="0">
                <a:solidFill>
                  <a:schemeClr val="tx1"/>
                </a:solidFill>
              </a:rPr>
              <a:t>Difference Between –</a:t>
            </a:r>
          </a:p>
          <a:p>
            <a:pPr lvl="1"/>
            <a:r>
              <a:rPr lang="en-US" b="1" dirty="0">
                <a:solidFill>
                  <a:schemeClr val="tx1"/>
                </a:solidFill>
              </a:rPr>
              <a:t>Invitation to Bid (ITB)</a:t>
            </a:r>
          </a:p>
          <a:p>
            <a:pPr lvl="1"/>
            <a:r>
              <a:rPr lang="en-US" b="1" dirty="0">
                <a:solidFill>
                  <a:schemeClr val="tx1"/>
                </a:solidFill>
              </a:rPr>
              <a:t>Request for Proposals (RFP)</a:t>
            </a:r>
          </a:p>
          <a:p>
            <a:pPr lvl="1"/>
            <a:r>
              <a:rPr lang="en-US" b="1" dirty="0">
                <a:solidFill>
                  <a:schemeClr val="tx1"/>
                </a:solidFill>
              </a:rPr>
              <a:t>Architectural and Engineering (A&amp;E) solicitations and the Brooks Act</a:t>
            </a:r>
          </a:p>
          <a:p>
            <a:r>
              <a:rPr lang="en-US" b="1" dirty="0">
                <a:solidFill>
                  <a:schemeClr val="tx1"/>
                </a:solidFill>
              </a:rPr>
              <a:t>Conflict of Interest and Other Ethics Violations</a:t>
            </a:r>
          </a:p>
          <a:p>
            <a:r>
              <a:rPr lang="en-US" b="1" dirty="0">
                <a:solidFill>
                  <a:schemeClr val="tx1"/>
                </a:solidFill>
              </a:rPr>
              <a:t>The Principle of Open and Fair Competition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854074D-BC62-6576-98B6-B7F26C7717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612" y="4191000"/>
            <a:ext cx="2473205" cy="176710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1241317-C6EC-4206-DBB7-B2E94E82E9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11407" y="3210338"/>
            <a:ext cx="2266253" cy="160764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ED61529-EE9A-A6FE-DD1C-0DBEAE9850E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12017"/>
          <a:stretch>
            <a:fillRect/>
          </a:stretch>
        </p:blipFill>
        <p:spPr>
          <a:xfrm>
            <a:off x="170665" y="1295400"/>
            <a:ext cx="3665964" cy="2231650"/>
          </a:xfrm>
          <a:prstGeom prst="rect">
            <a:avLst/>
          </a:prstGeom>
        </p:spPr>
      </p:pic>
      <p:pic>
        <p:nvPicPr>
          <p:cNvPr id="6" name="Slide 9 Procurement">
            <a:hlinkClick r:id="" action="ppaction://media"/>
            <a:extLst>
              <a:ext uri="{FF2B5EF4-FFF2-40B4-BE49-F238E27FC236}">
                <a16:creationId xmlns:a16="http://schemas.microsoft.com/office/drawing/2014/main" id="{03917945-1A46-3E13-4F31-F085D1BBCA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52212" y="597715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903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000">
        <p:fade/>
      </p:transition>
    </mc:Choice>
    <mc:Fallback xmlns="">
      <p:transition spd="med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38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heme">
  <a:themeElements>
    <a:clrScheme name="Serenity">
      <a:dk1>
        <a:srgbClr val="164B4F"/>
      </a:dk1>
      <a:lt1>
        <a:sysClr val="window" lastClr="FFFFFF"/>
      </a:lt1>
      <a:dk2>
        <a:srgbClr val="000000"/>
      </a:dk2>
      <a:lt2>
        <a:srgbClr val="C5E5EC"/>
      </a:lt2>
      <a:accent1>
        <a:srgbClr val="1B91A1"/>
      </a:accent1>
      <a:accent2>
        <a:srgbClr val="46AC6F"/>
      </a:accent2>
      <a:accent3>
        <a:srgbClr val="37AFD5"/>
      </a:accent3>
      <a:accent4>
        <a:srgbClr val="6786A9"/>
      </a:accent4>
      <a:accent5>
        <a:srgbClr val="90A693"/>
      </a:accent5>
      <a:accent6>
        <a:srgbClr val="389066"/>
      </a:accent6>
      <a:hlink>
        <a:srgbClr val="27A99A"/>
      </a:hlink>
      <a:folHlink>
        <a:srgbClr val="94AE9D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Serenity">
      <a:dk1>
        <a:srgbClr val="164B4F"/>
      </a:dk1>
      <a:lt1>
        <a:sysClr val="window" lastClr="FFFFFF"/>
      </a:lt1>
      <a:dk2>
        <a:srgbClr val="000000"/>
      </a:dk2>
      <a:lt2>
        <a:srgbClr val="C5E5EC"/>
      </a:lt2>
      <a:accent1>
        <a:srgbClr val="1B91A1"/>
      </a:accent1>
      <a:accent2>
        <a:srgbClr val="46AC6F"/>
      </a:accent2>
      <a:accent3>
        <a:srgbClr val="37AFD5"/>
      </a:accent3>
      <a:accent4>
        <a:srgbClr val="6786A9"/>
      </a:accent4>
      <a:accent5>
        <a:srgbClr val="90A693"/>
      </a:accent5>
      <a:accent6>
        <a:srgbClr val="389066"/>
      </a:accent6>
      <a:hlink>
        <a:srgbClr val="27A99A"/>
      </a:hlink>
      <a:folHlink>
        <a:srgbClr val="94AE9D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igrationSourceURL xmlns="99bf8764-ae15-472e-8cd7-ff3bb072a3a1" xsi:nil="true"/>
    <PublishingExpirationDate xmlns="http://schemas.microsoft.com/sharepoint/v3" xsi:nil="true"/>
    <PublishingStartDate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0D908DDD6A84848BDE73A4E6F004729" ma:contentTypeVersion="2" ma:contentTypeDescription="Create a new document." ma:contentTypeScope="" ma:versionID="fdcaa97a24c6e60f04e24e7f5c4cd40c">
  <xsd:schema xmlns:xsd="http://www.w3.org/2001/XMLSchema" xmlns:xs="http://www.w3.org/2001/XMLSchema" xmlns:p="http://schemas.microsoft.com/office/2006/metadata/properties" xmlns:ns1="http://schemas.microsoft.com/sharepoint/v3" xmlns:ns2="99bf8764-ae15-472e-8cd7-ff3bb072a3a1" targetNamespace="http://schemas.microsoft.com/office/2006/metadata/properties" ma:root="true" ma:fieldsID="d87a3161e853598785881b3d5a2e59cb" ns1:_="" ns2:_="">
    <xsd:import namespace="http://schemas.microsoft.com/sharepoint/v3"/>
    <xsd:import namespace="99bf8764-ae15-472e-8cd7-ff3bb072a3a1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MigrationSourceUR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bf8764-ae15-472e-8cd7-ff3bb072a3a1" elementFormDefault="qualified">
    <xsd:import namespace="http://schemas.microsoft.com/office/2006/documentManagement/types"/>
    <xsd:import namespace="http://schemas.microsoft.com/office/infopath/2007/PartnerControls"/>
    <xsd:element name="MigrationSourceURL" ma:index="10" nillable="true" ma:displayName="MigrationSourceURL" ma:internalName="MigrationSourceURL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8E9CD55-2343-45CE-B125-1A09E9991B41}"/>
</file>

<file path=customXml/itemProps2.xml><?xml version="1.0" encoding="utf-8"?>
<ds:datastoreItem xmlns:ds="http://schemas.openxmlformats.org/officeDocument/2006/customXml" ds:itemID="{0F249165-F638-412C-8E0A-DFB7045CA2E0}">
  <ds:schemaRefs>
    <ds:schemaRef ds:uri="http://schemas.microsoft.com/office/2006/documentManagement/types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www.w3.org/XML/1998/namespace"/>
    <ds:schemaRef ds:uri="4873beb7-5857-4685-be1f-d57550cc96cc"/>
    <ds:schemaRef ds:uri="http://schemas.microsoft.com/office/2006/metadata/properties"/>
    <ds:schemaRef ds:uri="http://purl.org/dc/dcmitype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7ECE3685-E7A1-4484-B3BE-8A305AE8F6B8}"/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16329</TotalTime>
  <Words>1467</Words>
  <Application>Microsoft Office PowerPoint</Application>
  <PresentationFormat>Custom</PresentationFormat>
  <Paragraphs>196</Paragraphs>
  <Slides>24</Slides>
  <Notes>24</Notes>
  <HiddenSlides>0</HiddenSlides>
  <MMClips>24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Century Gothic</vt:lpstr>
      <vt:lpstr>Euphemia</vt:lpstr>
      <vt:lpstr>Wingdings 3</vt:lpstr>
      <vt:lpstr>Slice</vt:lpstr>
      <vt:lpstr>Marion County community &amp; economic development</vt:lpstr>
      <vt:lpstr>WHAT IS CDBG/HOME</vt:lpstr>
      <vt:lpstr>WHAT IS CDBG/HOME</vt:lpstr>
      <vt:lpstr>FUNDING SOURCE –  U.S. FEDERAL GOVERNMENT</vt:lpstr>
      <vt:lpstr>CDBG FUNDING CRITICAL AREAS OF COMPLIANCE </vt:lpstr>
      <vt:lpstr>ENVIRONMENTAL review</vt:lpstr>
      <vt:lpstr>PREVAILING WAGE /  DAVIS BACON</vt:lpstr>
      <vt:lpstr>Build America, buy America (BABA)</vt:lpstr>
      <vt:lpstr>PROCUREMENT / ACQUISITION</vt:lpstr>
      <vt:lpstr>STILL INTERESTED?</vt:lpstr>
      <vt:lpstr>Current COUNTY BASED PROGRAMS</vt:lpstr>
      <vt:lpstr>CURRENT COMMUNITY programs</vt:lpstr>
      <vt:lpstr>PowerPoint Presentation</vt:lpstr>
      <vt:lpstr>The funding interest form</vt:lpstr>
      <vt:lpstr>The full application form</vt:lpstr>
      <vt:lpstr>The full application form</vt:lpstr>
      <vt:lpstr>The full application form</vt:lpstr>
      <vt:lpstr>The full application form</vt:lpstr>
      <vt:lpstr>The full application form</vt:lpstr>
      <vt:lpstr>The full application form</vt:lpstr>
      <vt:lpstr>The full application form</vt:lpstr>
      <vt:lpstr>The full application form</vt:lpstr>
      <vt:lpstr>conclusion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Interested Applicant Workshop Slides with Narration</dc:title>
  <dc:creator>Madame</dc:creator>
  <cp:lastModifiedBy>Stephen Dickey</cp:lastModifiedBy>
  <cp:revision>319</cp:revision>
  <cp:lastPrinted>2026-06-22T22:21:31Z</cp:lastPrinted>
  <dcterms:created xsi:type="dcterms:W3CDTF">2017-05-31T01:23:40Z</dcterms:created>
  <dcterms:modified xsi:type="dcterms:W3CDTF">2026-07-20T17:16:10Z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0x010100E0D908DDD6A84848BDE73A4E6F004729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