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471" r:id="rId3"/>
    <p:sldId id="467" r:id="rId4"/>
    <p:sldId id="465" r:id="rId5"/>
    <p:sldId id="466" r:id="rId6"/>
    <p:sldId id="468" r:id="rId7"/>
    <p:sldId id="469" r:id="rId8"/>
    <p:sldId id="446" r:id="rId9"/>
    <p:sldId id="447" r:id="rId10"/>
    <p:sldId id="452" r:id="rId11"/>
    <p:sldId id="449" r:id="rId12"/>
    <p:sldId id="454" r:id="rId13"/>
    <p:sldId id="453" r:id="rId14"/>
    <p:sldId id="451" r:id="rId15"/>
    <p:sldId id="448" r:id="rId16"/>
    <p:sldId id="450" r:id="rId17"/>
    <p:sldId id="458" r:id="rId18"/>
    <p:sldId id="456" r:id="rId19"/>
    <p:sldId id="459" r:id="rId20"/>
    <p:sldId id="461" r:id="rId21"/>
    <p:sldId id="462" r:id="rId22"/>
    <p:sldId id="464" r:id="rId23"/>
    <p:sldId id="463" r:id="rId24"/>
    <p:sldId id="470" r:id="rId25"/>
    <p:sldId id="43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69614" autoAdjust="0"/>
  </p:normalViewPr>
  <p:slideViewPr>
    <p:cSldViewPr snapToGrid="0">
      <p:cViewPr varScale="1">
        <p:scale>
          <a:sx n="76" d="100"/>
          <a:sy n="76" d="100"/>
        </p:scale>
        <p:origin x="180" y="84"/>
      </p:cViewPr>
      <p:guideLst/>
    </p:cSldViewPr>
  </p:slideViewPr>
  <p:notesTextViewPr>
    <p:cViewPr>
      <p:scale>
        <a:sx n="1" d="1"/>
        <a:sy n="1" d="1"/>
      </p:scale>
      <p:origin x="0" y="-69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7EA7D-32CC-49B8-82D6-E8D919C837FD}"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F7202-113C-428B-A4CF-B229CF0E0D9F}" type="slidenum">
              <a:rPr lang="en-US" smtClean="0"/>
              <a:t>‹#›</a:t>
            </a:fld>
            <a:endParaRPr lang="en-US"/>
          </a:p>
        </p:txBody>
      </p:sp>
    </p:spTree>
    <p:extLst>
      <p:ext uri="{BB962C8B-B14F-4D97-AF65-F5344CB8AC3E}">
        <p14:creationId xmlns:p14="http://schemas.microsoft.com/office/powerpoint/2010/main" val="150077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Today we will discuss perspectives of people with a gambling problem and healthy decision making.</a:t>
            </a:r>
            <a:endParaRPr dirty="0"/>
          </a:p>
        </p:txBody>
      </p:sp>
    </p:spTree>
    <p:extLst>
      <p:ext uri="{BB962C8B-B14F-4D97-AF65-F5344CB8AC3E}">
        <p14:creationId xmlns:p14="http://schemas.microsoft.com/office/powerpoint/2010/main" val="241713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_____________________________________________</a:t>
            </a:r>
            <a:endParaRPr lang="en-US" b="1" u="none" dirty="0"/>
          </a:p>
          <a:p>
            <a:pPr marL="0" indent="0">
              <a:buNone/>
            </a:pPr>
            <a:endParaRPr lang="en-US" b="1" dirty="0"/>
          </a:p>
          <a:p>
            <a:pPr marL="0" indent="0">
              <a:buNone/>
            </a:pPr>
            <a:r>
              <a:rPr lang="en-US" sz="1200" b="1" dirty="0"/>
              <a:t>Citations:</a:t>
            </a:r>
            <a:r>
              <a:rPr lang="en-US" sz="1200" dirty="0"/>
              <a:t> </a:t>
            </a:r>
            <a:endParaRPr lang="en-US" dirty="0"/>
          </a:p>
          <a:p>
            <a:endParaRPr lang="en-US" dirty="0"/>
          </a:p>
          <a:p>
            <a:r>
              <a:rPr lang="en-US" sz="1200" b="0" i="0" kern="1200" dirty="0">
                <a:solidFill>
                  <a:schemeClr val="tx1"/>
                </a:solidFill>
                <a:effectLst/>
                <a:latin typeface="+mn-lt"/>
                <a:ea typeface="+mn-ea"/>
                <a:cs typeface="+mn-cs"/>
              </a:rPr>
              <a:t> Leonard CA, Williams RJ, </a:t>
            </a:r>
            <a:r>
              <a:rPr lang="en-US" sz="1200" b="0" i="0" kern="1200" dirty="0" err="1">
                <a:solidFill>
                  <a:schemeClr val="tx1"/>
                </a:solidFill>
                <a:effectLst/>
                <a:latin typeface="+mn-lt"/>
                <a:ea typeface="+mn-ea"/>
                <a:cs typeface="+mn-cs"/>
              </a:rPr>
              <a:t>Vokey</a:t>
            </a:r>
            <a:r>
              <a:rPr lang="en-US" sz="1200" b="0" i="0" kern="1200" dirty="0">
                <a:solidFill>
                  <a:schemeClr val="tx1"/>
                </a:solidFill>
                <a:effectLst/>
                <a:latin typeface="+mn-lt"/>
                <a:ea typeface="+mn-ea"/>
                <a:cs typeface="+mn-cs"/>
              </a:rPr>
              <a:t> J (2015) Gambling Fallacies: What are They and How are They Best Measured?. J Addict Res </a:t>
            </a:r>
            <a:r>
              <a:rPr lang="en-US" sz="1200" b="0" i="0" kern="1200" dirty="0" err="1">
                <a:solidFill>
                  <a:schemeClr val="tx1"/>
                </a:solidFill>
                <a:effectLst/>
                <a:latin typeface="+mn-lt"/>
                <a:ea typeface="+mn-ea"/>
                <a:cs typeface="+mn-cs"/>
              </a:rPr>
              <a:t>Ther</a:t>
            </a:r>
            <a:r>
              <a:rPr lang="en-US" sz="1200" b="0" i="0" kern="1200" dirty="0">
                <a:solidFill>
                  <a:schemeClr val="tx1"/>
                </a:solidFill>
                <a:effectLst/>
                <a:latin typeface="+mn-lt"/>
                <a:ea typeface="+mn-ea"/>
                <a:cs typeface="+mn-cs"/>
              </a:rPr>
              <a:t> 6:256. doi:10.4172/2155-6105.1000256</a:t>
            </a:r>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10</a:t>
            </a:fld>
            <a:endParaRPr lang="en-US"/>
          </a:p>
        </p:txBody>
      </p:sp>
    </p:spTree>
    <p:extLst>
      <p:ext uri="{BB962C8B-B14F-4D97-AF65-F5344CB8AC3E}">
        <p14:creationId xmlns:p14="http://schemas.microsoft.com/office/powerpoint/2010/main" val="80038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11</a:t>
            </a:fld>
            <a:endParaRPr lang="en-US"/>
          </a:p>
        </p:txBody>
      </p:sp>
    </p:spTree>
    <p:extLst>
      <p:ext uri="{BB962C8B-B14F-4D97-AF65-F5344CB8AC3E}">
        <p14:creationId xmlns:p14="http://schemas.microsoft.com/office/powerpoint/2010/main" val="409113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12</a:t>
            </a:fld>
            <a:endParaRPr lang="en-US"/>
          </a:p>
        </p:txBody>
      </p:sp>
    </p:spTree>
    <p:extLst>
      <p:ext uri="{BB962C8B-B14F-4D97-AF65-F5344CB8AC3E}">
        <p14:creationId xmlns:p14="http://schemas.microsoft.com/office/powerpoint/2010/main" val="322893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endParaRPr lang="en-US" dirty="0"/>
          </a:p>
          <a:p>
            <a:pPr marL="171450" indent="-171450">
              <a:buFont typeface="Arial" panose="020B0604020202020204" pitchFamily="34" charset="0"/>
              <a:buChar char="•"/>
            </a:pPr>
            <a:r>
              <a:rPr lang="en-US" dirty="0"/>
              <a:t>Highlight the following: Gambling fallacies and signs of a problem can show in a person in different ways. We are going to discuss two types problem gambling: Action Problem Gambling and Zone Problem Gambling. </a:t>
            </a:r>
          </a:p>
          <a:p>
            <a:pPr marL="171450" indent="-171450">
              <a:buFont typeface="Arial" panose="020B0604020202020204" pitchFamily="34" charset="0"/>
              <a:buChar char="•"/>
            </a:pPr>
            <a:r>
              <a:rPr lang="en-US" dirty="0"/>
              <a:t>Read Slide.</a:t>
            </a:r>
          </a:p>
        </p:txBody>
      </p:sp>
      <p:sp>
        <p:nvSpPr>
          <p:cNvPr id="4" name="Slide Number Placeholder 3"/>
          <p:cNvSpPr>
            <a:spLocks noGrp="1"/>
          </p:cNvSpPr>
          <p:nvPr>
            <p:ph type="sldNum" sz="quarter" idx="5"/>
          </p:nvPr>
        </p:nvSpPr>
        <p:spPr/>
        <p:txBody>
          <a:bodyPr/>
          <a:lstStyle/>
          <a:p>
            <a:fld id="{BDBB3618-DBD8-479C-9E36-A11876CE6C21}" type="slidenum">
              <a:rPr lang="en-US" smtClean="0"/>
              <a:t>13</a:t>
            </a:fld>
            <a:endParaRPr lang="en-US"/>
          </a:p>
        </p:txBody>
      </p:sp>
    </p:spTree>
    <p:extLst>
      <p:ext uri="{BB962C8B-B14F-4D97-AF65-F5344CB8AC3E}">
        <p14:creationId xmlns:p14="http://schemas.microsoft.com/office/powerpoint/2010/main" val="14204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14</a:t>
            </a:fld>
            <a:endParaRPr lang="en-US"/>
          </a:p>
        </p:txBody>
      </p:sp>
    </p:spTree>
    <p:extLst>
      <p:ext uri="{BB962C8B-B14F-4D97-AF65-F5344CB8AC3E}">
        <p14:creationId xmlns:p14="http://schemas.microsoft.com/office/powerpoint/2010/main" val="229345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a:p>
            <a:pPr lvl="0"/>
            <a:r>
              <a:rPr lang="en-US" sz="1200" kern="1200" dirty="0">
                <a:solidFill>
                  <a:schemeClr val="tx1"/>
                </a:solidFill>
                <a:effectLst/>
                <a:latin typeface="+mn-lt"/>
                <a:ea typeface="+mn-ea"/>
                <a:cs typeface="+mn-cs"/>
              </a:rPr>
              <a:t>This video discusses the perspective of a person who recovered from a problem with gambling (video length, 1:37):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Video Name: </a:t>
            </a:r>
            <a:r>
              <a:rPr lang="en-US" sz="1200" i="1" kern="1200" dirty="0">
                <a:solidFill>
                  <a:schemeClr val="tx1"/>
                </a:solidFill>
                <a:effectLst/>
                <a:latin typeface="+mn-lt"/>
                <a:ea typeface="+mn-ea"/>
                <a:cs typeface="+mn-cs"/>
              </a:rPr>
              <a:t>Extra: Slot machines and “The Zone”</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a:t>
            </a:r>
            <a:r>
              <a:rPr lang="en-US" sz="1200" u="sng" kern="1200" dirty="0">
                <a:solidFill>
                  <a:schemeClr val="accent1"/>
                </a:solidFill>
                <a:effectLst/>
                <a:latin typeface="+mn-lt"/>
                <a:ea typeface="+mn-ea"/>
                <a:cs typeface="+mn-cs"/>
              </a:rPr>
              <a:t>https://www.youtube.com/watch?v=yMZHbJ6LxUA</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DB9F7202-113C-428B-A4CF-B229CF0E0D9F}" type="slidenum">
              <a:rPr lang="en-US" smtClean="0"/>
              <a:t>15</a:t>
            </a:fld>
            <a:endParaRPr lang="en-US"/>
          </a:p>
        </p:txBody>
      </p:sp>
    </p:spTree>
    <p:extLst>
      <p:ext uri="{BB962C8B-B14F-4D97-AF65-F5344CB8AC3E}">
        <p14:creationId xmlns:p14="http://schemas.microsoft.com/office/powerpoint/2010/main" val="273067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1" i="0" u="none" dirty="0"/>
              <a:t>: </a:t>
            </a:r>
            <a:r>
              <a:rPr lang="en-US" b="0" i="0" u="none" dirty="0"/>
              <a:t>Read Below. </a:t>
            </a:r>
          </a:p>
          <a:p>
            <a:pPr marL="628650" lvl="1" indent="-171450">
              <a:buFont typeface="Arial" panose="020B0604020202020204" pitchFamily="34" charset="0"/>
              <a:buChar char="•"/>
            </a:pPr>
            <a:r>
              <a:rPr lang="en-US" dirty="0"/>
              <a:t>The woman in the video mentioned that when she sees images of slot machine or a symbol of gambling, it triggers her to want to gamble again. That is how powerful an addiction can be.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Consider this reality: When someone develops a problem with gambling, or they are now in recovery – imagine how difficult it is for them to not gamble when they see gambling opportunities or symbols. </a:t>
            </a:r>
          </a:p>
          <a:p>
            <a:pPr marL="628650" lvl="1" indent="-171450">
              <a:buFont typeface="Arial" panose="020B0604020202020204" pitchFamily="34" charset="0"/>
              <a:buChar char="•"/>
            </a:pPr>
            <a:endParaRPr lang="en-US" dirty="0"/>
          </a:p>
          <a:p>
            <a:pPr marL="1143000" lvl="2" indent="-228600">
              <a:buFont typeface="+mj-lt"/>
              <a:buAutoNum type="arabicPeriod"/>
            </a:pPr>
            <a:r>
              <a:rPr lang="en-US" dirty="0"/>
              <a:t>You are at home on the computer or watching TV, and a gambling ad comes on. This makes you want to gamble. </a:t>
            </a:r>
          </a:p>
          <a:p>
            <a:pPr marL="1143000" lvl="2" indent="-228600">
              <a:buFont typeface="+mj-lt"/>
              <a:buAutoNum type="arabicPeriod"/>
            </a:pPr>
            <a:r>
              <a:rPr lang="en-US" sz="1200" b="1" kern="1200" dirty="0">
                <a:solidFill>
                  <a:schemeClr val="tx1"/>
                </a:solidFill>
                <a:effectLst/>
                <a:latin typeface="+mn-lt"/>
                <a:ea typeface="+mn-ea"/>
                <a:cs typeface="+mn-cs"/>
              </a:rPr>
              <a:t>⏭️ </a:t>
            </a:r>
            <a:r>
              <a:rPr lang="en-US" dirty="0"/>
              <a:t>You decide to go to your favorite restaurant and you see video gambling machines. This makes you want to gamble. </a:t>
            </a:r>
          </a:p>
          <a:p>
            <a:pPr marL="1143000" lvl="2" indent="-228600">
              <a:buFont typeface="+mj-lt"/>
              <a:buAutoNum type="arabicPeriod"/>
            </a:pPr>
            <a:r>
              <a:rPr lang="en-US" sz="1200" b="1" kern="1200" dirty="0">
                <a:solidFill>
                  <a:schemeClr val="tx1"/>
                </a:solidFill>
                <a:effectLst/>
                <a:latin typeface="+mn-lt"/>
                <a:ea typeface="+mn-ea"/>
                <a:cs typeface="+mn-cs"/>
              </a:rPr>
              <a:t>⏭️ </a:t>
            </a:r>
            <a:r>
              <a:rPr lang="en-US" dirty="0"/>
              <a:t>You stop at a gas station and there are lottery tickets. This makes you want to gamble. </a:t>
            </a:r>
          </a:p>
          <a:p>
            <a:pPr marL="1143000" lvl="2" indent="-228600">
              <a:buFont typeface="+mj-lt"/>
              <a:buAutoNum type="arabicPeriod"/>
            </a:pPr>
            <a:r>
              <a:rPr lang="en-US" sz="1200" b="1" kern="1200" dirty="0">
                <a:solidFill>
                  <a:schemeClr val="tx1"/>
                </a:solidFill>
                <a:effectLst/>
                <a:latin typeface="+mn-lt"/>
                <a:ea typeface="+mn-ea"/>
                <a:cs typeface="+mn-cs"/>
              </a:rPr>
              <a:t>⏭️ </a:t>
            </a:r>
            <a:r>
              <a:rPr lang="en-US" dirty="0"/>
              <a:t>You stop at the grocery store and they also have lottery tickets. This makes you want to gamble. </a:t>
            </a:r>
          </a:p>
          <a:p>
            <a:pPr marL="1143000" lvl="2" indent="-228600">
              <a:buFont typeface="+mj-lt"/>
              <a:buAutoNum type="arabicPeriod"/>
            </a:pPr>
            <a:r>
              <a:rPr lang="en-US" sz="1200" b="1" kern="1200" dirty="0">
                <a:solidFill>
                  <a:schemeClr val="tx1"/>
                </a:solidFill>
                <a:effectLst/>
                <a:latin typeface="+mn-lt"/>
                <a:ea typeface="+mn-ea"/>
                <a:cs typeface="+mn-cs"/>
              </a:rPr>
              <a:t>⏭️ </a:t>
            </a:r>
            <a:r>
              <a:rPr lang="en-US" dirty="0"/>
              <a:t>You drive around town and see signs and a billboard to gamble. This makes you want to gamble. </a:t>
            </a:r>
          </a:p>
          <a:p>
            <a:pPr marL="1143000" lvl="2" indent="-228600">
              <a:buFont typeface="+mj-lt"/>
              <a:buAutoNum type="arabicPeriod"/>
            </a:pPr>
            <a:r>
              <a:rPr lang="en-US" sz="1200" b="1" kern="1200" dirty="0">
                <a:solidFill>
                  <a:schemeClr val="tx1"/>
                </a:solidFill>
                <a:effectLst/>
                <a:latin typeface="+mn-lt"/>
                <a:ea typeface="+mn-ea"/>
                <a:cs typeface="+mn-cs"/>
              </a:rPr>
              <a:t>⏭️ </a:t>
            </a:r>
            <a:r>
              <a:rPr lang="en-US" dirty="0"/>
              <a:t>You are on your phone, and another gambling ad pops up. This makes you want to gamble. </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Gambling opportunities are everywhere, and it is very difficult to stay away. When the habit hub in your brain takes over your desire to gamble, cues and triggers take over your decision making. </a:t>
            </a:r>
          </a:p>
          <a:p>
            <a:pPr marL="628650" lvl="1"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This is what happens to people struggling with tobacco, drugs, and alcohol use disorders too. </a:t>
            </a:r>
            <a:r>
              <a:rPr lang="en-US" dirty="0"/>
              <a:t>Try to have empathy for people struggling with addiction because it is a disease and it is hard to quit.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628650" lvl="1" indent="-171450">
              <a:buFont typeface="Arial" panose="020B0604020202020204" pitchFamily="34" charset="0"/>
              <a:buChar char="•"/>
            </a:pPr>
            <a:r>
              <a:rPr lang="en-US" dirty="0"/>
              <a:t>Remember, hope and help is available to teach people how to overcome addictions!</a:t>
            </a:r>
          </a:p>
        </p:txBody>
      </p:sp>
      <p:sp>
        <p:nvSpPr>
          <p:cNvPr id="4" name="Slide Number Placeholder 3"/>
          <p:cNvSpPr>
            <a:spLocks noGrp="1"/>
          </p:cNvSpPr>
          <p:nvPr>
            <p:ph type="sldNum" sz="quarter" idx="5"/>
          </p:nvPr>
        </p:nvSpPr>
        <p:spPr/>
        <p:txBody>
          <a:bodyPr/>
          <a:lstStyle/>
          <a:p>
            <a:fld id="{BDBB3618-DBD8-479C-9E36-A11876CE6C21}" type="slidenum">
              <a:rPr lang="en-US" smtClean="0"/>
              <a:t>16</a:t>
            </a:fld>
            <a:endParaRPr lang="en-US"/>
          </a:p>
        </p:txBody>
      </p:sp>
    </p:spTree>
    <p:extLst>
      <p:ext uri="{BB962C8B-B14F-4D97-AF65-F5344CB8AC3E}">
        <p14:creationId xmlns:p14="http://schemas.microsoft.com/office/powerpoint/2010/main" val="57961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know that gambling is an activity that carries risk, and can be harmful for anyone at any age if we develop harmful habits. Next, lets explore how to make a healthy, positive decision when you are uncertain what to do. </a:t>
            </a:r>
          </a:p>
          <a:p>
            <a:endParaRPr lang="en-US" dirty="0"/>
          </a:p>
          <a:p>
            <a:endParaRPr lang="en-US" dirty="0"/>
          </a:p>
          <a:p>
            <a:r>
              <a:rPr lang="en-US" b="1" dirty="0"/>
              <a:t>Estimated length: 15 minutes</a:t>
            </a:r>
          </a:p>
          <a:p>
            <a:endParaRPr lang="en-US" dirty="0"/>
          </a:p>
        </p:txBody>
      </p:sp>
      <p:sp>
        <p:nvSpPr>
          <p:cNvPr id="4" name="Slide Number Placeholder 3"/>
          <p:cNvSpPr>
            <a:spLocks noGrp="1"/>
          </p:cNvSpPr>
          <p:nvPr>
            <p:ph type="sldNum" sz="quarter" idx="5"/>
          </p:nvPr>
        </p:nvSpPr>
        <p:spPr/>
        <p:txBody>
          <a:bodyPr/>
          <a:lstStyle/>
          <a:p>
            <a:fld id="{DB9F7202-113C-428B-A4CF-B229CF0E0D9F}" type="slidenum">
              <a:rPr lang="en-US" smtClean="0"/>
              <a:t>17</a:t>
            </a:fld>
            <a:endParaRPr lang="en-US"/>
          </a:p>
        </p:txBody>
      </p:sp>
    </p:spTree>
    <p:extLst>
      <p:ext uri="{BB962C8B-B14F-4D97-AF65-F5344CB8AC3E}">
        <p14:creationId xmlns:p14="http://schemas.microsoft.com/office/powerpoint/2010/main" val="123165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pPr marL="171450" indent="-171450">
              <a:buFont typeface="Arial" panose="020B0604020202020204" pitchFamily="34" charset="0"/>
              <a:buChar char="•"/>
            </a:pPr>
            <a:r>
              <a:rPr lang="en-US" dirty="0"/>
              <a:t>Give students 30sec-1m to answer the discussion question.</a:t>
            </a:r>
          </a:p>
        </p:txBody>
      </p:sp>
      <p:sp>
        <p:nvSpPr>
          <p:cNvPr id="4" name="Slide Number Placeholder 3"/>
          <p:cNvSpPr>
            <a:spLocks noGrp="1"/>
          </p:cNvSpPr>
          <p:nvPr>
            <p:ph type="sldNum" sz="quarter" idx="5"/>
          </p:nvPr>
        </p:nvSpPr>
        <p:spPr/>
        <p:txBody>
          <a:bodyPr/>
          <a:lstStyle/>
          <a:p>
            <a:fld id="{BDBB3618-DBD8-479C-9E36-A11876CE6C21}" type="slidenum">
              <a:rPr lang="en-US" smtClean="0"/>
              <a:t>18</a:t>
            </a:fld>
            <a:endParaRPr lang="en-US"/>
          </a:p>
        </p:txBody>
      </p:sp>
    </p:spTree>
    <p:extLst>
      <p:ext uri="{BB962C8B-B14F-4D97-AF65-F5344CB8AC3E}">
        <p14:creationId xmlns:p14="http://schemas.microsoft.com/office/powerpoint/2010/main" val="284735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a:p>
            <a:r>
              <a:rPr lang="en-US" dirty="0"/>
              <a:t>Ask students what ideas they have for decisions worth taking a risk on. Advance to next slide for examples. </a:t>
            </a:r>
          </a:p>
        </p:txBody>
      </p:sp>
      <p:sp>
        <p:nvSpPr>
          <p:cNvPr id="4" name="Slide Number Placeholder 3"/>
          <p:cNvSpPr>
            <a:spLocks noGrp="1"/>
          </p:cNvSpPr>
          <p:nvPr>
            <p:ph type="sldNum" sz="quarter" idx="5"/>
          </p:nvPr>
        </p:nvSpPr>
        <p:spPr/>
        <p:txBody>
          <a:bodyPr/>
          <a:lstStyle/>
          <a:p>
            <a:fld id="{BDBB3618-DBD8-479C-9E36-A11876CE6C21}" type="slidenum">
              <a:rPr lang="en-US" smtClean="0"/>
              <a:t>19</a:t>
            </a:fld>
            <a:endParaRPr lang="en-US"/>
          </a:p>
        </p:txBody>
      </p:sp>
    </p:spTree>
    <p:extLst>
      <p:ext uri="{BB962C8B-B14F-4D97-AF65-F5344CB8AC3E}">
        <p14:creationId xmlns:p14="http://schemas.microsoft.com/office/powerpoint/2010/main" val="25183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review important information we should know from previous lessons.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Estimated length: 5 minutes</a:t>
            </a:r>
          </a:p>
          <a:p>
            <a:endParaRPr lang="en-US" dirty="0"/>
          </a:p>
        </p:txBody>
      </p:sp>
      <p:sp>
        <p:nvSpPr>
          <p:cNvPr id="4" name="Slide Number Placeholder 3"/>
          <p:cNvSpPr>
            <a:spLocks noGrp="1"/>
          </p:cNvSpPr>
          <p:nvPr>
            <p:ph type="sldNum" sz="quarter" idx="5"/>
          </p:nvPr>
        </p:nvSpPr>
        <p:spPr/>
        <p:txBody>
          <a:bodyPr/>
          <a:lstStyle/>
          <a:p>
            <a:fld id="{DB9F7202-113C-428B-A4CF-B229CF0E0D9F}" type="slidenum">
              <a:rPr lang="en-US" smtClean="0"/>
              <a:t>2</a:t>
            </a:fld>
            <a:endParaRPr lang="en-US"/>
          </a:p>
        </p:txBody>
      </p:sp>
    </p:spTree>
    <p:extLst>
      <p:ext uri="{BB962C8B-B14F-4D97-AF65-F5344CB8AC3E}">
        <p14:creationId xmlns:p14="http://schemas.microsoft.com/office/powerpoint/2010/main" val="97061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20</a:t>
            </a:fld>
            <a:endParaRPr lang="en-US"/>
          </a:p>
        </p:txBody>
      </p:sp>
    </p:spTree>
    <p:extLst>
      <p:ext uri="{BB962C8B-B14F-4D97-AF65-F5344CB8AC3E}">
        <p14:creationId xmlns:p14="http://schemas.microsoft.com/office/powerpoint/2010/main" val="352380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t>Instructions:</a:t>
            </a:r>
            <a:r>
              <a:rPr lang="en-US" b="0" u="none" dirty="0"/>
              <a:t> </a:t>
            </a:r>
            <a:r>
              <a:rPr lang="en-US" dirty="0"/>
              <a:t>Read below.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Examples of things to do instead</a:t>
            </a:r>
          </a:p>
          <a:p>
            <a:pPr marL="228600" indent="-228600">
              <a:buFont typeface="+mj-lt"/>
              <a:buAutoNum type="arabicPeriod"/>
            </a:pPr>
            <a:r>
              <a:rPr lang="en-US" sz="1200" dirty="0"/>
              <a:t>Didn’t weigh all pros and cons: Instead, make time to think through the decision if you can. </a:t>
            </a:r>
          </a:p>
          <a:p>
            <a:pPr marL="228600" indent="-228600">
              <a:buFont typeface="+mj-lt"/>
              <a:buAutoNum type="arabicPeriod"/>
            </a:pPr>
            <a:r>
              <a:rPr lang="en-US" sz="1200" dirty="0"/>
              <a:t>Not enough time: Instead, think situations through ahead of time, and if in a pinch, trust your conscience on what decision will give you a positive outcome. You can also ask a trusted adult. </a:t>
            </a:r>
          </a:p>
          <a:p>
            <a:pPr marL="228600" indent="-228600">
              <a:buFont typeface="+mj-lt"/>
              <a:buAutoNum type="arabicPeriod"/>
            </a:pPr>
            <a:r>
              <a:rPr lang="en-US" sz="1200" dirty="0"/>
              <a:t>Lack of knowledge: Instead, learn the facts from reliable sources. The more you know about decisions you could make improves your chances for a positive outcome. </a:t>
            </a:r>
          </a:p>
          <a:p>
            <a:pPr marL="228600" indent="-228600">
              <a:buFont typeface="+mj-lt"/>
              <a:buAutoNum type="arabicPeriod"/>
            </a:pPr>
            <a:r>
              <a:rPr lang="en-US" sz="1200" dirty="0"/>
              <a:t>Acting impulsively: Instead, use your top-down logical decision making. For example: don’t eat to many ice cream cones and get sick! You could also use the DECIDE Model, which we will learn in a few minutes.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Peer pressure: Instead, making a positive and difficult decision often gains respect from those who matter. </a:t>
            </a:r>
          </a:p>
          <a:p>
            <a:pPr marL="228600" indent="-228600">
              <a:buFont typeface="+mj-lt"/>
              <a:buAutoNum type="arabicPeriod"/>
            </a:pPr>
            <a:r>
              <a:rPr lang="en-US" sz="1200" dirty="0"/>
              <a:t>Don’t care: Remember, you matter! You are worthy of a healthy, happy life filled with positive loving relationships. Stay true to you and your values. </a:t>
            </a:r>
          </a:p>
        </p:txBody>
      </p:sp>
      <p:sp>
        <p:nvSpPr>
          <p:cNvPr id="4" name="Slide Number Placeholder 3"/>
          <p:cNvSpPr>
            <a:spLocks noGrp="1"/>
          </p:cNvSpPr>
          <p:nvPr>
            <p:ph type="sldNum" sz="quarter" idx="5"/>
          </p:nvPr>
        </p:nvSpPr>
        <p:spPr/>
        <p:txBody>
          <a:bodyPr/>
          <a:lstStyle/>
          <a:p>
            <a:fld id="{BDBB3618-DBD8-479C-9E36-A11876CE6C21}" type="slidenum">
              <a:rPr lang="en-US" smtClean="0"/>
              <a:t>21</a:t>
            </a:fld>
            <a:endParaRPr lang="en-US"/>
          </a:p>
        </p:txBody>
      </p:sp>
    </p:spTree>
    <p:extLst>
      <p:ext uri="{BB962C8B-B14F-4D97-AF65-F5344CB8AC3E}">
        <p14:creationId xmlns:p14="http://schemas.microsoft.com/office/powerpoint/2010/main" val="47133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22</a:t>
            </a:fld>
            <a:endParaRPr lang="en-US"/>
          </a:p>
        </p:txBody>
      </p:sp>
    </p:spTree>
    <p:extLst>
      <p:ext uri="{BB962C8B-B14F-4D97-AF65-F5344CB8AC3E}">
        <p14:creationId xmlns:p14="http://schemas.microsoft.com/office/powerpoint/2010/main" val="2897422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🔍Student Activity, the DECIDE Model Worksheet: pass out worksheet.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Read slide, then use example below for greater understanding of assignment. </a:t>
            </a:r>
          </a:p>
          <a:p>
            <a:endParaRPr lang="en-US" dirty="0"/>
          </a:p>
          <a:p>
            <a:endParaRPr lang="en-US" dirty="0"/>
          </a:p>
          <a:p>
            <a:r>
              <a:rPr lang="en-US" dirty="0"/>
              <a:t>Example of the DECIDE Model: </a:t>
            </a:r>
          </a:p>
          <a:p>
            <a:pPr marL="685800" lvl="1" indent="-228600">
              <a:buFont typeface="+mj-lt"/>
              <a:buAutoNum type="arabicPeriod"/>
            </a:pPr>
            <a:r>
              <a:rPr lang="en-US" dirty="0"/>
              <a:t>D: Stay up late on a school night and play video games. </a:t>
            </a:r>
          </a:p>
          <a:p>
            <a:pPr marL="685800" lvl="1" indent="-228600">
              <a:buFont typeface="+mj-lt"/>
              <a:buAutoNum type="arabicPeriod"/>
            </a:pPr>
            <a:r>
              <a:rPr lang="en-US" dirty="0"/>
              <a:t>E: Options: Go to bed on time or stay up late. </a:t>
            </a:r>
          </a:p>
          <a:p>
            <a:pPr marL="685800" lvl="1" indent="-228600">
              <a:buFont typeface="+mj-lt"/>
              <a:buAutoNum type="arabicPeriod"/>
            </a:pPr>
            <a:r>
              <a:rPr lang="en-US" dirty="0"/>
              <a:t>C: </a:t>
            </a:r>
          </a:p>
          <a:p>
            <a:pPr marL="1143000" lvl="2" indent="-228600">
              <a:buFont typeface="Arial" panose="020B0604020202020204" pitchFamily="34" charset="0"/>
              <a:buChar char="•"/>
            </a:pPr>
            <a:r>
              <a:rPr lang="en-US" dirty="0"/>
              <a:t>Go to bed on time: PROS – more rested, feel better, maintain a good night time routine; CONS – miss out on game time.</a:t>
            </a:r>
          </a:p>
          <a:p>
            <a:pPr marL="1143000" lvl="2" indent="-228600">
              <a:buFont typeface="Arial" panose="020B0604020202020204" pitchFamily="34" charset="0"/>
              <a:buChar char="•"/>
            </a:pPr>
            <a:r>
              <a:rPr lang="en-US" dirty="0"/>
              <a:t>Stay up late: PROS – more game time; CONS: tired, may be late for school, may be grumpy, parents upset you stayed up late, may miss breakfast because slept in, may develop an unsustainable routine.</a:t>
            </a:r>
          </a:p>
          <a:p>
            <a:pPr marL="685800" lvl="1" indent="-228600">
              <a:buFont typeface="+mj-lt"/>
              <a:buAutoNum type="arabicPeriod"/>
            </a:pPr>
            <a:r>
              <a:rPr lang="en-US" dirty="0"/>
              <a:t>I: Sleep, being happy in the morning, being pleasant to be around, value entertainment, value experience with other people. </a:t>
            </a:r>
          </a:p>
          <a:p>
            <a:pPr marL="685800" lvl="1" indent="-228600">
              <a:buFont typeface="+mj-lt"/>
              <a:buAutoNum type="arabicPeriod"/>
            </a:pPr>
            <a:r>
              <a:rPr lang="en-US" dirty="0"/>
              <a:t>D: Go to bed on time. </a:t>
            </a:r>
          </a:p>
          <a:p>
            <a:pPr marL="685800" lvl="1" indent="-228600">
              <a:buFont typeface="+mj-lt"/>
              <a:buAutoNum type="arabicPeriod"/>
            </a:pPr>
            <a:r>
              <a:rPr lang="en-US" dirty="0"/>
              <a:t>E: Evaluate at the end of the next day. Possible outcomes…</a:t>
            </a:r>
          </a:p>
          <a:p>
            <a:pPr marL="1143000" lvl="2" indent="-228600">
              <a:buFont typeface="Arial" panose="020B0604020202020204" pitchFamily="34" charset="0"/>
              <a:buChar char="•"/>
            </a:pPr>
            <a:r>
              <a:rPr lang="en-US" dirty="0"/>
              <a:t>If going to on time: Feel good, can concentrate, patient with friends, stayed awake in class, understood the lessons in class, got done with school work early so you had less homework, had more time the next day to continue video game. </a:t>
            </a:r>
          </a:p>
          <a:p>
            <a:pPr marL="1143000" lvl="2" indent="-228600">
              <a:buFont typeface="Arial" panose="020B0604020202020204" pitchFamily="34" charset="0"/>
              <a:buChar char="•"/>
            </a:pPr>
            <a:r>
              <a:rPr lang="en-US" dirty="0"/>
              <a:t>If staying up late: Tired, short tempered, snippy with friends, fell asleep in class, took longer to finish homework at home because you didn’t understand the lesson, missed out on time playing video game the next day. </a:t>
            </a:r>
          </a:p>
          <a:p>
            <a:pPr marL="685800" lvl="1"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23</a:t>
            </a:fld>
            <a:endParaRPr lang="en-US"/>
          </a:p>
        </p:txBody>
      </p:sp>
    </p:spTree>
    <p:extLst>
      <p:ext uri="{BB962C8B-B14F-4D97-AF65-F5344CB8AC3E}">
        <p14:creationId xmlns:p14="http://schemas.microsoft.com/office/powerpoint/2010/main" val="386405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or leave it up at the end of class for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3618-DBD8-479C-9E36-A11876CE6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42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p:txBody>
      </p:sp>
      <p:sp>
        <p:nvSpPr>
          <p:cNvPr id="4" name="Slide Number Placeholder 3"/>
          <p:cNvSpPr>
            <a:spLocks noGrp="1"/>
          </p:cNvSpPr>
          <p:nvPr>
            <p:ph type="sldNum" sz="quarter" idx="5"/>
          </p:nvPr>
        </p:nvSpPr>
        <p:spPr/>
        <p:txBody>
          <a:bodyPr/>
          <a:lstStyle/>
          <a:p>
            <a:fld id="{BDBB3618-DBD8-479C-9E36-A11876CE6C21}" type="slidenum">
              <a:rPr lang="en-US" smtClean="0"/>
              <a:t>3</a:t>
            </a:fld>
            <a:endParaRPr lang="en-US"/>
          </a:p>
        </p:txBody>
      </p:sp>
    </p:spTree>
    <p:extLst>
      <p:ext uri="{BB962C8B-B14F-4D97-AF65-F5344CB8AC3E}">
        <p14:creationId xmlns:p14="http://schemas.microsoft.com/office/powerpoint/2010/main" val="251092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p:txBody>
      </p:sp>
      <p:sp>
        <p:nvSpPr>
          <p:cNvPr id="4" name="Slide Number Placeholder 3"/>
          <p:cNvSpPr>
            <a:spLocks noGrp="1"/>
          </p:cNvSpPr>
          <p:nvPr>
            <p:ph type="sldNum" sz="quarter" idx="5"/>
          </p:nvPr>
        </p:nvSpPr>
        <p:spPr/>
        <p:txBody>
          <a:bodyPr/>
          <a:lstStyle/>
          <a:p>
            <a:fld id="{BDBB3618-DBD8-479C-9E36-A11876CE6C21}" type="slidenum">
              <a:rPr lang="en-US" smtClean="0"/>
              <a:t>4</a:t>
            </a:fld>
            <a:endParaRPr lang="en-US"/>
          </a:p>
        </p:txBody>
      </p:sp>
    </p:spTree>
    <p:extLst>
      <p:ext uri="{BB962C8B-B14F-4D97-AF65-F5344CB8AC3E}">
        <p14:creationId xmlns:p14="http://schemas.microsoft.com/office/powerpoint/2010/main" val="408840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p:txBody>
      </p:sp>
      <p:sp>
        <p:nvSpPr>
          <p:cNvPr id="4" name="Slide Number Placeholder 3"/>
          <p:cNvSpPr>
            <a:spLocks noGrp="1"/>
          </p:cNvSpPr>
          <p:nvPr>
            <p:ph type="sldNum" sz="quarter" idx="5"/>
          </p:nvPr>
        </p:nvSpPr>
        <p:spPr/>
        <p:txBody>
          <a:bodyPr/>
          <a:lstStyle/>
          <a:p>
            <a:fld id="{BDBB3618-DBD8-479C-9E36-A11876CE6C21}" type="slidenum">
              <a:rPr lang="en-US" smtClean="0"/>
              <a:t>5</a:t>
            </a:fld>
            <a:endParaRPr lang="en-US"/>
          </a:p>
        </p:txBody>
      </p:sp>
    </p:spTree>
    <p:extLst>
      <p:ext uri="{BB962C8B-B14F-4D97-AF65-F5344CB8AC3E}">
        <p14:creationId xmlns:p14="http://schemas.microsoft.com/office/powerpoint/2010/main" val="100271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p:txBody>
      </p:sp>
      <p:sp>
        <p:nvSpPr>
          <p:cNvPr id="4" name="Slide Number Placeholder 3"/>
          <p:cNvSpPr>
            <a:spLocks noGrp="1"/>
          </p:cNvSpPr>
          <p:nvPr>
            <p:ph type="sldNum" sz="quarter" idx="5"/>
          </p:nvPr>
        </p:nvSpPr>
        <p:spPr/>
        <p:txBody>
          <a:bodyPr/>
          <a:lstStyle/>
          <a:p>
            <a:fld id="{BDBB3618-DBD8-479C-9E36-A11876CE6C21}" type="slidenum">
              <a:rPr lang="en-US" smtClean="0"/>
              <a:t>6</a:t>
            </a:fld>
            <a:endParaRPr lang="en-US"/>
          </a:p>
        </p:txBody>
      </p:sp>
    </p:spTree>
    <p:extLst>
      <p:ext uri="{BB962C8B-B14F-4D97-AF65-F5344CB8AC3E}">
        <p14:creationId xmlns:p14="http://schemas.microsoft.com/office/powerpoint/2010/main" val="241086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gain a better understanding of problem gambling, we should discuss what it is like to be a person experiencing problem gambling, or worse – Disordered Gambling. </a:t>
            </a:r>
          </a:p>
          <a:p>
            <a:endParaRPr lang="en-US" dirty="0"/>
          </a:p>
          <a:p>
            <a:r>
              <a:rPr lang="en-US" b="1" dirty="0"/>
              <a:t>Estimated length: 15 minutes</a:t>
            </a:r>
          </a:p>
          <a:p>
            <a:endParaRPr lang="en-US" dirty="0"/>
          </a:p>
        </p:txBody>
      </p:sp>
      <p:sp>
        <p:nvSpPr>
          <p:cNvPr id="4" name="Slide Number Placeholder 3"/>
          <p:cNvSpPr>
            <a:spLocks noGrp="1"/>
          </p:cNvSpPr>
          <p:nvPr>
            <p:ph type="sldNum" sz="quarter" idx="5"/>
          </p:nvPr>
        </p:nvSpPr>
        <p:spPr/>
        <p:txBody>
          <a:bodyPr/>
          <a:lstStyle/>
          <a:p>
            <a:fld id="{DB9F7202-113C-428B-A4CF-B229CF0E0D9F}" type="slidenum">
              <a:rPr lang="en-US" smtClean="0"/>
              <a:t>7</a:t>
            </a:fld>
            <a:endParaRPr lang="en-US"/>
          </a:p>
        </p:txBody>
      </p:sp>
    </p:spTree>
    <p:extLst>
      <p:ext uri="{BB962C8B-B14F-4D97-AF65-F5344CB8AC3E}">
        <p14:creationId xmlns:p14="http://schemas.microsoft.com/office/powerpoint/2010/main" val="4162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slide. </a:t>
            </a:r>
          </a:p>
          <a:p>
            <a:endParaRPr lang="en-US" dirty="0"/>
          </a:p>
        </p:txBody>
      </p:sp>
      <p:sp>
        <p:nvSpPr>
          <p:cNvPr id="4" name="Slide Number Placeholder 3"/>
          <p:cNvSpPr>
            <a:spLocks noGrp="1"/>
          </p:cNvSpPr>
          <p:nvPr>
            <p:ph type="sldNum" sz="quarter" idx="5"/>
          </p:nvPr>
        </p:nvSpPr>
        <p:spPr/>
        <p:txBody>
          <a:bodyPr/>
          <a:lstStyle/>
          <a:p>
            <a:fld id="{BDBB3618-DBD8-479C-9E36-A11876CE6C21}" type="slidenum">
              <a:rPr lang="en-US" smtClean="0"/>
              <a:t>8</a:t>
            </a:fld>
            <a:endParaRPr lang="en-US"/>
          </a:p>
        </p:txBody>
      </p:sp>
    </p:spTree>
    <p:extLst>
      <p:ext uri="{BB962C8B-B14F-4D97-AF65-F5344CB8AC3E}">
        <p14:creationId xmlns:p14="http://schemas.microsoft.com/office/powerpoint/2010/main" val="29019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Instructions:</a:t>
            </a:r>
            <a:r>
              <a:rPr lang="en-US" b="0" u="none" dirty="0"/>
              <a:t> </a:t>
            </a:r>
            <a:r>
              <a:rPr lang="en-US" dirty="0"/>
              <a:t>Read below. </a:t>
            </a:r>
          </a:p>
          <a:p>
            <a:endParaRPr lang="en-US" dirty="0"/>
          </a:p>
          <a:p>
            <a:pPr marL="171450" indent="-171450">
              <a:buFont typeface="Arial" panose="020B0604020202020204" pitchFamily="34" charset="0"/>
              <a:buChar char="•"/>
            </a:pPr>
            <a:r>
              <a:rPr lang="en-US" dirty="0"/>
              <a:t>Problem Gambling: gambling despite negative personal, social, or financial consequences. This is if any of the criteria to the right are met. </a:t>
            </a:r>
          </a:p>
          <a:p>
            <a:pPr marL="171450" indent="-171450">
              <a:buFont typeface="Arial" panose="020B0604020202020204" pitchFamily="34" charset="0"/>
              <a:buChar char="•"/>
            </a:pPr>
            <a:r>
              <a:rPr lang="en-US" dirty="0"/>
              <a:t>Disordered Gambling: when someone has a moderate to severe problem with gambling. 4 or more of the criteria to the right are met, someone can be diagnosed with Disordered Gambling.</a:t>
            </a:r>
          </a:p>
          <a:p>
            <a:endParaRPr lang="en-US" dirty="0"/>
          </a:p>
          <a:p>
            <a:r>
              <a:rPr lang="en-US" dirty="0"/>
              <a:t>Description of each point if needed: </a:t>
            </a:r>
          </a:p>
          <a:p>
            <a:pPr marL="171450" indent="-171450">
              <a:buFont typeface="Arial" panose="020B0604020202020204" pitchFamily="34" charset="0"/>
              <a:buChar char="•"/>
            </a:pPr>
            <a:r>
              <a:rPr lang="en-US" b="1" dirty="0"/>
              <a:t>Preoccupied with gambling: thinking too much about gambling when you aren’t gambling, to the point that it disrupts daily life. </a:t>
            </a:r>
          </a:p>
          <a:p>
            <a:pPr marL="171450" indent="-171450">
              <a:buFont typeface="Arial" panose="020B0604020202020204" pitchFamily="34" charset="0"/>
              <a:buChar char="•"/>
            </a:pPr>
            <a:r>
              <a:rPr lang="en-US" b="1" dirty="0"/>
              <a:t>Hiding or lying about gambling: not being truthful about gambling behaviors or outcomes. </a:t>
            </a:r>
          </a:p>
          <a:p>
            <a:pPr marL="171450" indent="-171450">
              <a:buFont typeface="Arial" panose="020B0604020202020204" pitchFamily="34" charset="0"/>
              <a:buChar char="•"/>
            </a:pPr>
            <a:r>
              <a:rPr lang="en-US" b="1" dirty="0"/>
              <a:t>“Chasing” losses with more gambling: gambling over budget to try and win back money lost.</a:t>
            </a:r>
          </a:p>
          <a:p>
            <a:pPr marL="171450" indent="-171450">
              <a:buFont typeface="Arial" panose="020B0604020202020204" pitchFamily="34" charset="0"/>
              <a:buChar char="•"/>
            </a:pPr>
            <a:r>
              <a:rPr lang="en-US" dirty="0"/>
              <a:t>Restlessness or irritable when not gambling.</a:t>
            </a:r>
          </a:p>
          <a:p>
            <a:pPr marL="171450" indent="-171450">
              <a:buFont typeface="Arial" panose="020B0604020202020204" pitchFamily="34" charset="0"/>
              <a:buChar char="•"/>
            </a:pPr>
            <a:r>
              <a:rPr lang="en-US" dirty="0"/>
              <a:t>Repeated unsuccessful attempts to stop gambling.</a:t>
            </a:r>
          </a:p>
          <a:p>
            <a:pPr marL="171450" indent="-171450">
              <a:buFont typeface="Arial" panose="020B0604020202020204" pitchFamily="34" charset="0"/>
              <a:buChar char="•"/>
            </a:pPr>
            <a:r>
              <a:rPr lang="en-US" dirty="0"/>
              <a:t>Borrowing money to gamble. </a:t>
            </a:r>
          </a:p>
          <a:p>
            <a:pPr marL="171450" indent="-171450">
              <a:buFont typeface="Arial" panose="020B0604020202020204" pitchFamily="34" charset="0"/>
              <a:buChar char="•"/>
            </a:pPr>
            <a:r>
              <a:rPr lang="en-US" b="1" dirty="0"/>
              <a:t>Gambling to escape problems: this could be in the form of escaping life responsibilities, depression, pain, stress, etc. </a:t>
            </a:r>
          </a:p>
          <a:p>
            <a:pPr marL="171450" indent="-171450">
              <a:buFont typeface="Arial" panose="020B0604020202020204" pitchFamily="34" charset="0"/>
              <a:buChar char="•"/>
            </a:pPr>
            <a:r>
              <a:rPr lang="en-US" dirty="0"/>
              <a:t>Increasing bets. </a:t>
            </a:r>
          </a:p>
          <a:p>
            <a:pPr marL="171450" indent="-171450">
              <a:buFont typeface="Arial" panose="020B0604020202020204" pitchFamily="34" charset="0"/>
              <a:buChar char="•"/>
            </a:pPr>
            <a:r>
              <a:rPr lang="en-US" dirty="0"/>
              <a:t>Jeopardizing relationships and job opportunities. </a:t>
            </a:r>
          </a:p>
        </p:txBody>
      </p:sp>
      <p:sp>
        <p:nvSpPr>
          <p:cNvPr id="4" name="Slide Number Placeholder 3"/>
          <p:cNvSpPr>
            <a:spLocks noGrp="1"/>
          </p:cNvSpPr>
          <p:nvPr>
            <p:ph type="sldNum" sz="quarter" idx="5"/>
          </p:nvPr>
        </p:nvSpPr>
        <p:spPr/>
        <p:txBody>
          <a:bodyPr/>
          <a:lstStyle/>
          <a:p>
            <a:fld id="{BDBB3618-DBD8-479C-9E36-A11876CE6C21}" type="slidenum">
              <a:rPr lang="en-US" smtClean="0"/>
              <a:t>9</a:t>
            </a:fld>
            <a:endParaRPr lang="en-US"/>
          </a:p>
        </p:txBody>
      </p:sp>
    </p:spTree>
    <p:extLst>
      <p:ext uri="{BB962C8B-B14F-4D97-AF65-F5344CB8AC3E}">
        <p14:creationId xmlns:p14="http://schemas.microsoft.com/office/powerpoint/2010/main" val="171338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28E3-A559-45FE-B96E-C5F4AA927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9CFB7-E04B-4C7B-808C-E540A12F1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1235F-667B-4D5D-ADE5-59D9B36A6993}"/>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4AD1ECB6-5A3C-4479-AB4D-BAA4C17C0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B863B-C921-45E3-96B2-6C9DFCBFC380}"/>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342834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067E-9C05-48DF-8CA2-9082FC6E6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B7419-F508-4EE7-A04D-FB560D641E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D74B2-8218-4397-A7CD-D52450F1DA80}"/>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A50B01D8-D36D-493A-9615-0A9FEEA33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FF1E4-1CD6-4C75-B3AA-4822B6075A82}"/>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154751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0F485-936F-447D-940E-2E2F97EB7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A985F-300F-4C7D-90BF-5BB33A8D2E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9C8DF-7A5F-447B-A681-98679D94E091}"/>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A2D3F67B-897A-49D3-A6E5-3FBA01AF4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3E614-E197-4E6D-B0B2-3A29A34AFBA6}"/>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388123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solidFill>
            <a:srgbClr val="142236">
              <a:alpha val="53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0" y="-67"/>
            <a:ext cx="8109200" cy="3688800"/>
          </a:xfrm>
          <a:prstGeom prst="round1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608800" y="612367"/>
            <a:ext cx="6867200" cy="24596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13" name="Google Shape;13;p2"/>
          <p:cNvSpPr/>
          <p:nvPr/>
        </p:nvSpPr>
        <p:spPr>
          <a:xfrm flipH="1">
            <a:off x="10592800" y="5258933"/>
            <a:ext cx="1599200" cy="1599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116444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E29F-F8A2-472D-A837-C9356A19B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E3466-F086-4B3C-A3FC-E7B546B6B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64DC3-CAFE-44B9-9EF9-B0EA05CA3320}"/>
              </a:ext>
            </a:extLst>
          </p:cNvPr>
          <p:cNvSpPr>
            <a:spLocks noGrp="1"/>
          </p:cNvSpPr>
          <p:nvPr>
            <p:ph type="dt" sz="half" idx="10"/>
          </p:nvPr>
        </p:nvSpPr>
        <p:spPr/>
        <p:txBody>
          <a:bodyPr/>
          <a:lstStyle/>
          <a:p>
            <a:fld id="{6DBE0F86-5A0B-44F2-A122-4413F4263A43}" type="datetime1">
              <a:rPr lang="en-US" smtClean="0"/>
              <a:t>9/7/2021</a:t>
            </a:fld>
            <a:endParaRPr lang="en-US"/>
          </a:p>
        </p:txBody>
      </p:sp>
      <p:sp>
        <p:nvSpPr>
          <p:cNvPr id="5" name="Footer Placeholder 4">
            <a:extLst>
              <a:ext uri="{FF2B5EF4-FFF2-40B4-BE49-F238E27FC236}">
                <a16:creationId xmlns:a16="http://schemas.microsoft.com/office/drawing/2014/main" id="{8D6A73F0-14B3-4D73-9C82-78DF1AC26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B714F-FDB3-4FD2-BB0E-AFA4F7379DA5}"/>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45947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4130-5265-461E-BFB8-7CDA3ADF3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6C166-D4B2-4310-9DC4-D8F49D47D5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0DA6-F60C-48FE-999D-D1CFA309C811}"/>
              </a:ext>
            </a:extLst>
          </p:cNvPr>
          <p:cNvSpPr>
            <a:spLocks noGrp="1"/>
          </p:cNvSpPr>
          <p:nvPr>
            <p:ph type="dt" sz="half" idx="10"/>
          </p:nvPr>
        </p:nvSpPr>
        <p:spPr/>
        <p:txBody>
          <a:bodyPr/>
          <a:lstStyle/>
          <a:p>
            <a:fld id="{F762EC44-6C8B-4A21-86D9-1B48939C4546}" type="datetime1">
              <a:rPr lang="en-US" smtClean="0"/>
              <a:t>9/7/2021</a:t>
            </a:fld>
            <a:endParaRPr lang="en-US"/>
          </a:p>
        </p:txBody>
      </p:sp>
      <p:sp>
        <p:nvSpPr>
          <p:cNvPr id="5" name="Footer Placeholder 4">
            <a:extLst>
              <a:ext uri="{FF2B5EF4-FFF2-40B4-BE49-F238E27FC236}">
                <a16:creationId xmlns:a16="http://schemas.microsoft.com/office/drawing/2014/main" id="{8B3DA988-6F34-49C8-810A-34EFEA666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0FB4A-915D-4AFE-8D13-DFC7B06FFA9A}"/>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383242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63A2-BF86-427F-B7E0-9B14DABD7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2B09C-4491-4847-BF20-7C7C60BD9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E08BD1-F4D3-454A-A7A6-4E93C862494F}"/>
              </a:ext>
            </a:extLst>
          </p:cNvPr>
          <p:cNvSpPr>
            <a:spLocks noGrp="1"/>
          </p:cNvSpPr>
          <p:nvPr>
            <p:ph type="dt" sz="half" idx="10"/>
          </p:nvPr>
        </p:nvSpPr>
        <p:spPr/>
        <p:txBody>
          <a:bodyPr/>
          <a:lstStyle/>
          <a:p>
            <a:fld id="{03C16AF4-5D93-4407-A56B-85C844B757FD}" type="datetime1">
              <a:rPr lang="en-US" smtClean="0"/>
              <a:t>9/7/2021</a:t>
            </a:fld>
            <a:endParaRPr lang="en-US"/>
          </a:p>
        </p:txBody>
      </p:sp>
      <p:sp>
        <p:nvSpPr>
          <p:cNvPr id="5" name="Footer Placeholder 4">
            <a:extLst>
              <a:ext uri="{FF2B5EF4-FFF2-40B4-BE49-F238E27FC236}">
                <a16:creationId xmlns:a16="http://schemas.microsoft.com/office/drawing/2014/main" id="{D892DF5F-0A56-4A24-A023-1872AB2A9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2332A-3B84-42A7-94E9-102DF5DEFFFB}"/>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60784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215B-1B55-4AEE-AEF5-63FB32E18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10403-569D-42D8-8109-A016382604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5791A-D3D3-473F-8D08-382A037BC5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73C3E-C4EC-4B76-BF64-E98223DEEBD6}"/>
              </a:ext>
            </a:extLst>
          </p:cNvPr>
          <p:cNvSpPr>
            <a:spLocks noGrp="1"/>
          </p:cNvSpPr>
          <p:nvPr>
            <p:ph type="dt" sz="half" idx="10"/>
          </p:nvPr>
        </p:nvSpPr>
        <p:spPr/>
        <p:txBody>
          <a:bodyPr/>
          <a:lstStyle/>
          <a:p>
            <a:fld id="{AFCB5101-4B7A-484B-A939-1D2BBEAF6E67}" type="datetime1">
              <a:rPr lang="en-US" smtClean="0"/>
              <a:t>9/7/2021</a:t>
            </a:fld>
            <a:endParaRPr lang="en-US"/>
          </a:p>
        </p:txBody>
      </p:sp>
      <p:sp>
        <p:nvSpPr>
          <p:cNvPr id="6" name="Footer Placeholder 5">
            <a:extLst>
              <a:ext uri="{FF2B5EF4-FFF2-40B4-BE49-F238E27FC236}">
                <a16:creationId xmlns:a16="http://schemas.microsoft.com/office/drawing/2014/main" id="{19AA06AB-E7C6-4363-BE5C-99BB5B012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41924-8B45-4D0D-A341-24119B9335C6}"/>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969998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79B2-A18F-4A8B-A4CE-32F2ED430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D438C-5D3F-4A63-90B8-74AB58A63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F1A55C-69D5-49FB-86AB-967DF880BA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C685D7-52C1-4400-BB66-1E7FAFA87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199D9-E8BE-4487-B5F7-A18BF06260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B7A6BA-7679-4EF7-907C-B66D0897D83F}"/>
              </a:ext>
            </a:extLst>
          </p:cNvPr>
          <p:cNvSpPr>
            <a:spLocks noGrp="1"/>
          </p:cNvSpPr>
          <p:nvPr>
            <p:ph type="dt" sz="half" idx="10"/>
          </p:nvPr>
        </p:nvSpPr>
        <p:spPr/>
        <p:txBody>
          <a:bodyPr/>
          <a:lstStyle/>
          <a:p>
            <a:fld id="{153BC0CF-EED2-438D-8895-5FC68C95A90C}" type="datetime1">
              <a:rPr lang="en-US" smtClean="0"/>
              <a:t>9/7/2021</a:t>
            </a:fld>
            <a:endParaRPr lang="en-US"/>
          </a:p>
        </p:txBody>
      </p:sp>
      <p:sp>
        <p:nvSpPr>
          <p:cNvPr id="8" name="Footer Placeholder 7">
            <a:extLst>
              <a:ext uri="{FF2B5EF4-FFF2-40B4-BE49-F238E27FC236}">
                <a16:creationId xmlns:a16="http://schemas.microsoft.com/office/drawing/2014/main" id="{66CB0F51-51C6-44BE-BD59-98BD3FB824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B7276-324D-44E3-9152-0DC0E5F26311}"/>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1517773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7EF2-0010-4A8F-9F15-941D34CEB6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3020E-03EB-4CB3-AD5F-8F0E49E28F48}"/>
              </a:ext>
            </a:extLst>
          </p:cNvPr>
          <p:cNvSpPr>
            <a:spLocks noGrp="1"/>
          </p:cNvSpPr>
          <p:nvPr>
            <p:ph type="dt" sz="half" idx="10"/>
          </p:nvPr>
        </p:nvSpPr>
        <p:spPr/>
        <p:txBody>
          <a:bodyPr/>
          <a:lstStyle/>
          <a:p>
            <a:fld id="{6FC25DD9-F521-4D69-8116-55A05BE40FAD}" type="datetime1">
              <a:rPr lang="en-US" smtClean="0"/>
              <a:t>9/7/2021</a:t>
            </a:fld>
            <a:endParaRPr lang="en-US"/>
          </a:p>
        </p:txBody>
      </p:sp>
      <p:sp>
        <p:nvSpPr>
          <p:cNvPr id="4" name="Footer Placeholder 3">
            <a:extLst>
              <a:ext uri="{FF2B5EF4-FFF2-40B4-BE49-F238E27FC236}">
                <a16:creationId xmlns:a16="http://schemas.microsoft.com/office/drawing/2014/main" id="{7415FE9E-753A-40C7-AD56-1C5AA9F13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7B0717-3E56-4460-B126-473F6B722655}"/>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323196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BCBE9-9ED2-44F5-BFAC-3A47434437A4}"/>
              </a:ext>
            </a:extLst>
          </p:cNvPr>
          <p:cNvSpPr>
            <a:spLocks noGrp="1"/>
          </p:cNvSpPr>
          <p:nvPr>
            <p:ph type="dt" sz="half" idx="10"/>
          </p:nvPr>
        </p:nvSpPr>
        <p:spPr/>
        <p:txBody>
          <a:bodyPr/>
          <a:lstStyle/>
          <a:p>
            <a:fld id="{CEC8FC93-3BDB-43F0-AF6B-FE67EFD09EF5}" type="datetime1">
              <a:rPr lang="en-US" smtClean="0"/>
              <a:t>9/7/2021</a:t>
            </a:fld>
            <a:endParaRPr lang="en-US"/>
          </a:p>
        </p:txBody>
      </p:sp>
      <p:sp>
        <p:nvSpPr>
          <p:cNvPr id="3" name="Footer Placeholder 2">
            <a:extLst>
              <a:ext uri="{FF2B5EF4-FFF2-40B4-BE49-F238E27FC236}">
                <a16:creationId xmlns:a16="http://schemas.microsoft.com/office/drawing/2014/main" id="{D27ECF9C-2A3F-481C-9C18-361488B823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CDA3BE-5EF4-4D1A-AD55-6CABC7EF4628}"/>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24078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5CD-5092-495A-9ACB-D7F39F1AA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7C284-B71A-464D-B11D-D50EA6B79D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D06D0-E146-4EF3-8215-61B78A7C3E3D}"/>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034C942B-DE70-4BC2-97A5-BFD855AA0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7DD4E-1652-42E2-9068-1E41A9ACD3F0}"/>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3955095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1703-8C3F-47A5-97A7-76EC31537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5639B-D202-4E41-AC3E-DDB6406FE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4D4111-8FC6-409C-A22C-855892939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7769FE-8F05-4F4A-B2E3-F52AE5F74F1B}"/>
              </a:ext>
            </a:extLst>
          </p:cNvPr>
          <p:cNvSpPr>
            <a:spLocks noGrp="1"/>
          </p:cNvSpPr>
          <p:nvPr>
            <p:ph type="dt" sz="half" idx="10"/>
          </p:nvPr>
        </p:nvSpPr>
        <p:spPr/>
        <p:txBody>
          <a:bodyPr/>
          <a:lstStyle/>
          <a:p>
            <a:fld id="{03245815-6102-44A6-8B05-10A687B836A8}" type="datetime1">
              <a:rPr lang="en-US" smtClean="0"/>
              <a:t>9/7/2021</a:t>
            </a:fld>
            <a:endParaRPr lang="en-US"/>
          </a:p>
        </p:txBody>
      </p:sp>
      <p:sp>
        <p:nvSpPr>
          <p:cNvPr id="6" name="Footer Placeholder 5">
            <a:extLst>
              <a:ext uri="{FF2B5EF4-FFF2-40B4-BE49-F238E27FC236}">
                <a16:creationId xmlns:a16="http://schemas.microsoft.com/office/drawing/2014/main" id="{BDBC2C54-4D64-4406-8C15-E90105A63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4831D-E2C0-4F30-9EE2-45FE37EEFD0B}"/>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175417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A26D-13D9-48A5-ADF5-950153CB6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DCE0ED-E7C9-4124-B51B-34FE93500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BC7465-16BD-44A5-A0A2-21592A669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C9E3A-6439-4587-BAB5-061F9A0A712C}"/>
              </a:ext>
            </a:extLst>
          </p:cNvPr>
          <p:cNvSpPr>
            <a:spLocks noGrp="1"/>
          </p:cNvSpPr>
          <p:nvPr>
            <p:ph type="dt" sz="half" idx="10"/>
          </p:nvPr>
        </p:nvSpPr>
        <p:spPr/>
        <p:txBody>
          <a:bodyPr/>
          <a:lstStyle/>
          <a:p>
            <a:fld id="{E8D916C3-CF15-42F9-8F78-8D8D5449C20E}" type="datetime1">
              <a:rPr lang="en-US" smtClean="0"/>
              <a:t>9/7/2021</a:t>
            </a:fld>
            <a:endParaRPr lang="en-US"/>
          </a:p>
        </p:txBody>
      </p:sp>
      <p:sp>
        <p:nvSpPr>
          <p:cNvPr id="6" name="Footer Placeholder 5">
            <a:extLst>
              <a:ext uri="{FF2B5EF4-FFF2-40B4-BE49-F238E27FC236}">
                <a16:creationId xmlns:a16="http://schemas.microsoft.com/office/drawing/2014/main" id="{C98FE4F9-64F2-4757-8A51-53179FD5C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0DA91-689D-403D-BB90-166C98ECB818}"/>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57605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9D23-A7DA-49BD-B869-73078ABA7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B426D-489B-44BA-881A-5B644D5F53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E13B0-9A81-4466-B746-DE8EF8FE5448}"/>
              </a:ext>
            </a:extLst>
          </p:cNvPr>
          <p:cNvSpPr>
            <a:spLocks noGrp="1"/>
          </p:cNvSpPr>
          <p:nvPr>
            <p:ph type="dt" sz="half" idx="10"/>
          </p:nvPr>
        </p:nvSpPr>
        <p:spPr/>
        <p:txBody>
          <a:bodyPr/>
          <a:lstStyle/>
          <a:p>
            <a:fld id="{FDA72621-DFBB-44D5-9023-A392B7AE4E71}" type="datetime1">
              <a:rPr lang="en-US" smtClean="0"/>
              <a:t>9/7/2021</a:t>
            </a:fld>
            <a:endParaRPr lang="en-US"/>
          </a:p>
        </p:txBody>
      </p:sp>
      <p:sp>
        <p:nvSpPr>
          <p:cNvPr id="5" name="Footer Placeholder 4">
            <a:extLst>
              <a:ext uri="{FF2B5EF4-FFF2-40B4-BE49-F238E27FC236}">
                <a16:creationId xmlns:a16="http://schemas.microsoft.com/office/drawing/2014/main" id="{9BB864E2-5967-4C0F-8581-AB6BAD97D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5A91B-ECE1-4834-AECF-083449007854}"/>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2633406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EC4D5-9D3F-4F9C-94B0-6C789B1E1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FDAF3C-20FE-4FE7-9A49-B034C4A0FC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698C5-A45D-460E-B93F-A1577B2567A8}"/>
              </a:ext>
            </a:extLst>
          </p:cNvPr>
          <p:cNvSpPr>
            <a:spLocks noGrp="1"/>
          </p:cNvSpPr>
          <p:nvPr>
            <p:ph type="dt" sz="half" idx="10"/>
          </p:nvPr>
        </p:nvSpPr>
        <p:spPr/>
        <p:txBody>
          <a:bodyPr/>
          <a:lstStyle/>
          <a:p>
            <a:fld id="{9F728746-86BA-41A2-9BFD-F9C1CCCF504B}" type="datetime1">
              <a:rPr lang="en-US" smtClean="0"/>
              <a:t>9/7/2021</a:t>
            </a:fld>
            <a:endParaRPr lang="en-US"/>
          </a:p>
        </p:txBody>
      </p:sp>
      <p:sp>
        <p:nvSpPr>
          <p:cNvPr id="5" name="Footer Placeholder 4">
            <a:extLst>
              <a:ext uri="{FF2B5EF4-FFF2-40B4-BE49-F238E27FC236}">
                <a16:creationId xmlns:a16="http://schemas.microsoft.com/office/drawing/2014/main" id="{42F24975-7EB0-43C0-BBB7-8C34252E0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13FDD-9EE6-4941-BB43-2DAE6B63269D}"/>
              </a:ext>
            </a:extLst>
          </p:cNvPr>
          <p:cNvSpPr>
            <a:spLocks noGrp="1"/>
          </p:cNvSpPr>
          <p:nvPr>
            <p:ph type="sldNum" sz="quarter" idx="12"/>
          </p:nvPr>
        </p:nvSpPr>
        <p:spPr/>
        <p:txBody>
          <a:bodyPr/>
          <a:lstStyle/>
          <a:p>
            <a:fld id="{0955ECBD-6C34-494B-8C18-B4387708474E}" type="slidenum">
              <a:rPr lang="en-US" smtClean="0"/>
              <a:t>‹#›</a:t>
            </a:fld>
            <a:endParaRPr lang="en-US"/>
          </a:p>
        </p:txBody>
      </p:sp>
    </p:spTree>
    <p:extLst>
      <p:ext uri="{BB962C8B-B14F-4D97-AF65-F5344CB8AC3E}">
        <p14:creationId xmlns:p14="http://schemas.microsoft.com/office/powerpoint/2010/main" val="100092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solidFill>
            <a:srgbClr val="142236">
              <a:alpha val="530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0" y="-67"/>
            <a:ext cx="8109200" cy="3688800"/>
          </a:xfrm>
          <a:prstGeom prst="round1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608800" y="612367"/>
            <a:ext cx="6867200" cy="24596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endParaRPr/>
          </a:p>
        </p:txBody>
      </p:sp>
      <p:sp>
        <p:nvSpPr>
          <p:cNvPr id="13" name="Google Shape;13;p2"/>
          <p:cNvSpPr/>
          <p:nvPr/>
        </p:nvSpPr>
        <p:spPr>
          <a:xfrm flipH="1">
            <a:off x="10592800" y="5258933"/>
            <a:ext cx="1599200" cy="15992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Tree>
    <p:extLst>
      <p:ext uri="{BB962C8B-B14F-4D97-AF65-F5344CB8AC3E}">
        <p14:creationId xmlns:p14="http://schemas.microsoft.com/office/powerpoint/2010/main" val="331947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53B1-4F2E-48F3-B62A-759ED4E9D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7E950-63F8-4328-B017-E4F20CCE5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4BE395-AFB4-4ED9-B68A-809E5492ABEB}"/>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DE1CD765-C6CB-4157-AD29-1B338FDAA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C35A5-5BF1-41A0-A2B1-500D1DFE09A1}"/>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389649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E541-7926-4FC6-9579-DCFC338CD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5AD6-139E-400B-A70F-C1C36067C0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4ABFA-38A9-4AB7-8186-2D13EAD85D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93C7E-5503-440B-BD27-0A89E9A703DD}"/>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6" name="Footer Placeholder 5">
            <a:extLst>
              <a:ext uri="{FF2B5EF4-FFF2-40B4-BE49-F238E27FC236}">
                <a16:creationId xmlns:a16="http://schemas.microsoft.com/office/drawing/2014/main" id="{E2284856-476C-4C69-8E12-FA3CD119A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FAF13-CDE5-469B-8D26-230203B3BACC}"/>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25380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8684-14AA-4CF4-81D7-B6506360A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55C84-F43C-4C5D-9E53-145B73E97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5CF887-AB40-4CD1-B23B-B37D82D939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2E79B-3979-45E9-A47D-458567139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AC9CE8-C476-4A65-A72C-25A86D0151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84EB6-F5B4-48FC-B49A-813369FABAD1}"/>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8" name="Footer Placeholder 7">
            <a:extLst>
              <a:ext uri="{FF2B5EF4-FFF2-40B4-BE49-F238E27FC236}">
                <a16:creationId xmlns:a16="http://schemas.microsoft.com/office/drawing/2014/main" id="{F7EFB917-32B3-49CE-8F75-31E85F6E9F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7AB4B3-06A1-4481-8842-CB2F36991FBA}"/>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120674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DF4B-37BA-4F09-95CF-A816F295B7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6F502E-F5FA-4D59-9B7B-B86603F42AFC}"/>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4" name="Footer Placeholder 3">
            <a:extLst>
              <a:ext uri="{FF2B5EF4-FFF2-40B4-BE49-F238E27FC236}">
                <a16:creationId xmlns:a16="http://schemas.microsoft.com/office/drawing/2014/main" id="{3F69DE4C-9714-4D9E-8121-920DCF37FB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4FF93-68BF-4CC1-B017-9781C5B0F278}"/>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230872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78CAA2-873B-4962-8D41-7CBA5795B3E0}"/>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3" name="Footer Placeholder 2">
            <a:extLst>
              <a:ext uri="{FF2B5EF4-FFF2-40B4-BE49-F238E27FC236}">
                <a16:creationId xmlns:a16="http://schemas.microsoft.com/office/drawing/2014/main" id="{C1CAC922-1B57-4CB5-BDA0-3AE6C61EB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524AC-0C0B-4DAA-B70D-9F89F9DE5868}"/>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236059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76F3-C45B-47E6-B168-960CFF268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3CA70E-95A0-4265-9E5B-AE2B9C27A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44792-0B3F-41B8-A248-1EAE86098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55B480-65D4-4A12-89DE-3F94991C8870}"/>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6" name="Footer Placeholder 5">
            <a:extLst>
              <a:ext uri="{FF2B5EF4-FFF2-40B4-BE49-F238E27FC236}">
                <a16:creationId xmlns:a16="http://schemas.microsoft.com/office/drawing/2014/main" id="{23785032-1551-47D5-82A0-9709EEE16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76E7B-1661-4691-AA27-770495F933C8}"/>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50821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2477-61DC-4525-ABB2-DC90042B3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51E963-ED17-4011-91CD-0732E92DB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9314E-FAF3-4C76-AE38-8F84B7ED8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1D0F16-664A-4149-8928-F3781850D3C5}"/>
              </a:ext>
            </a:extLst>
          </p:cNvPr>
          <p:cNvSpPr>
            <a:spLocks noGrp="1"/>
          </p:cNvSpPr>
          <p:nvPr>
            <p:ph type="dt" sz="half" idx="10"/>
          </p:nvPr>
        </p:nvSpPr>
        <p:spPr/>
        <p:txBody>
          <a:bodyPr/>
          <a:lstStyle/>
          <a:p>
            <a:fld id="{89916D6D-DA9E-49E3-A199-A2882D667FAB}" type="datetimeFigureOut">
              <a:rPr lang="en-US" smtClean="0"/>
              <a:t>9/7/2021</a:t>
            </a:fld>
            <a:endParaRPr lang="en-US"/>
          </a:p>
        </p:txBody>
      </p:sp>
      <p:sp>
        <p:nvSpPr>
          <p:cNvPr id="6" name="Footer Placeholder 5">
            <a:extLst>
              <a:ext uri="{FF2B5EF4-FFF2-40B4-BE49-F238E27FC236}">
                <a16:creationId xmlns:a16="http://schemas.microsoft.com/office/drawing/2014/main" id="{C2C0B2E3-B6FB-4BE9-88ED-B91104FEF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8F291-813D-45CD-992F-C6924576ED87}"/>
              </a:ext>
            </a:extLst>
          </p:cNvPr>
          <p:cNvSpPr>
            <a:spLocks noGrp="1"/>
          </p:cNvSpPr>
          <p:nvPr>
            <p:ph type="sldNum" sz="quarter" idx="12"/>
          </p:nvPr>
        </p:nvSpPr>
        <p:spPr/>
        <p:txBody>
          <a:bodyPr/>
          <a:lstStyle/>
          <a:p>
            <a:fld id="{305B71A4-EC4A-4A7E-9ECD-6718153A58D4}" type="slidenum">
              <a:rPr lang="en-US" smtClean="0"/>
              <a:t>‹#›</a:t>
            </a:fld>
            <a:endParaRPr lang="en-US"/>
          </a:p>
        </p:txBody>
      </p:sp>
    </p:spTree>
    <p:extLst>
      <p:ext uri="{BB962C8B-B14F-4D97-AF65-F5344CB8AC3E}">
        <p14:creationId xmlns:p14="http://schemas.microsoft.com/office/powerpoint/2010/main" val="38466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FA47C-15CF-46E8-AF8B-5B8193D3A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9A45F-DAB9-4C7E-8072-3442FA224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E346C-A710-4191-90C7-1D615377A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16D6D-DA9E-49E3-A199-A2882D667FAB}" type="datetimeFigureOut">
              <a:rPr lang="en-US" smtClean="0"/>
              <a:t>9/7/2021</a:t>
            </a:fld>
            <a:endParaRPr lang="en-US"/>
          </a:p>
        </p:txBody>
      </p:sp>
      <p:sp>
        <p:nvSpPr>
          <p:cNvPr id="5" name="Footer Placeholder 4">
            <a:extLst>
              <a:ext uri="{FF2B5EF4-FFF2-40B4-BE49-F238E27FC236}">
                <a16:creationId xmlns:a16="http://schemas.microsoft.com/office/drawing/2014/main" id="{7CB67A15-AF94-4A5A-BDEB-A4AEA93A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8FA02-EE00-4365-8BBE-549BCA573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B71A4-EC4A-4A7E-9ECD-6718153A58D4}" type="slidenum">
              <a:rPr lang="en-US" smtClean="0"/>
              <a:t>‹#›</a:t>
            </a:fld>
            <a:endParaRPr lang="en-US"/>
          </a:p>
        </p:txBody>
      </p:sp>
    </p:spTree>
    <p:extLst>
      <p:ext uri="{BB962C8B-B14F-4D97-AF65-F5344CB8AC3E}">
        <p14:creationId xmlns:p14="http://schemas.microsoft.com/office/powerpoint/2010/main" val="145446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472C0-9C31-490C-9A5D-18CB9BBEA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C5BE1-94B2-49CD-99DC-FFB88815E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496D9-76E6-47BB-B884-CAFE60DE6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C7F21-437D-4112-A311-1C1E42C0A6D0}" type="datetime1">
              <a:rPr lang="en-US" smtClean="0"/>
              <a:t>9/7/2021</a:t>
            </a:fld>
            <a:endParaRPr lang="en-US"/>
          </a:p>
        </p:txBody>
      </p:sp>
      <p:sp>
        <p:nvSpPr>
          <p:cNvPr id="5" name="Footer Placeholder 4">
            <a:extLst>
              <a:ext uri="{FF2B5EF4-FFF2-40B4-BE49-F238E27FC236}">
                <a16:creationId xmlns:a16="http://schemas.microsoft.com/office/drawing/2014/main" id="{36BB7D7F-97C4-489F-BD62-0D59772E7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415DBB-6858-4691-B9A8-08B6E750D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5ECBD-6C34-494B-8C18-B4387708474E}" type="slidenum">
              <a:rPr lang="en-US" smtClean="0"/>
              <a:t>‹#›</a:t>
            </a:fld>
            <a:endParaRPr lang="en-US"/>
          </a:p>
        </p:txBody>
      </p:sp>
    </p:spTree>
    <p:extLst>
      <p:ext uri="{BB962C8B-B14F-4D97-AF65-F5344CB8AC3E}">
        <p14:creationId xmlns:p14="http://schemas.microsoft.com/office/powerpoint/2010/main" val="21308519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yMZHbJ6LxUA" TargetMode="External"/><Relationship Id="rId6" Type="http://schemas.openxmlformats.org/officeDocument/2006/relationships/hyperlink" Target="https://www.youtube.com/watch?v=yMZHbJ6LxUA" TargetMode="External"/><Relationship Id="rId5" Type="http://schemas.openxmlformats.org/officeDocument/2006/relationships/image" Target="../media/image37.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5.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57.png"/><Relationship Id="rId4" Type="http://schemas.openxmlformats.org/officeDocument/2006/relationships/hyperlink" Target="Helplines.MCHealthy.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elplines.MCHealthy.net" TargetMode="External"/><Relationship Id="rId4" Type="http://schemas.openxmlformats.org/officeDocument/2006/relationships/hyperlink" Target="http://www.opgr.org/"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27" name="Rectangle 26">
            <a:extLst>
              <a:ext uri="{FF2B5EF4-FFF2-40B4-BE49-F238E27FC236}">
                <a16:creationId xmlns:a16="http://schemas.microsoft.com/office/drawing/2014/main" id="{C5396B41-8F54-41D3-BEA7-33A177BC9960}"/>
              </a:ext>
            </a:extLst>
          </p:cNvPr>
          <p:cNvSpPr/>
          <p:nvPr/>
        </p:nvSpPr>
        <p:spPr>
          <a:xfrm>
            <a:off x="0" y="0"/>
            <a:ext cx="12192000" cy="35733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Google Shape;99;p14"/>
          <p:cNvSpPr txBox="1">
            <a:spLocks noGrp="1"/>
          </p:cNvSpPr>
          <p:nvPr>
            <p:ph type="ctrTitle"/>
          </p:nvPr>
        </p:nvSpPr>
        <p:spPr>
          <a:xfrm>
            <a:off x="312294" y="89063"/>
            <a:ext cx="8891337" cy="3332749"/>
          </a:xfrm>
          <a:prstGeom prst="rect">
            <a:avLst/>
          </a:prstGeom>
        </p:spPr>
        <p:txBody>
          <a:bodyPr spcFirstLastPara="1" vert="horz" wrap="square" lIns="0" tIns="0" rIns="0" bIns="0" rtlCol="0" anchor="ctr" anchorCtr="0">
            <a:noAutofit/>
          </a:bodyPr>
          <a:lstStyle/>
          <a:p>
            <a:r>
              <a:rPr lang="en-US" sz="5400" dirty="0">
                <a:solidFill>
                  <a:schemeClr val="bg2">
                    <a:lumMod val="50000"/>
                  </a:schemeClr>
                </a:solidFill>
              </a:rPr>
              <a:t>Making sense of</a:t>
            </a:r>
            <a:br>
              <a:rPr lang="en-US" dirty="0"/>
            </a:br>
            <a:r>
              <a:rPr lang="en-US" sz="8800" b="1" dirty="0"/>
              <a:t>Problem Gambling</a:t>
            </a:r>
            <a:br>
              <a:rPr lang="en-US" dirty="0"/>
            </a:br>
            <a:r>
              <a:rPr lang="en-US" sz="5400" dirty="0">
                <a:solidFill>
                  <a:schemeClr val="bg2">
                    <a:lumMod val="50000"/>
                  </a:schemeClr>
                </a:solidFill>
              </a:rPr>
              <a:t>&amp; Behavioral Addictions Pt. 2</a:t>
            </a:r>
            <a:endParaRPr sz="5400" dirty="0">
              <a:solidFill>
                <a:schemeClr val="bg2">
                  <a:lumMod val="50000"/>
                </a:schemeClr>
              </a:solidFill>
            </a:endParaRPr>
          </a:p>
        </p:txBody>
      </p:sp>
      <p:sp>
        <p:nvSpPr>
          <p:cNvPr id="25" name="TextBox 24">
            <a:extLst>
              <a:ext uri="{FF2B5EF4-FFF2-40B4-BE49-F238E27FC236}">
                <a16:creationId xmlns:a16="http://schemas.microsoft.com/office/drawing/2014/main" id="{52FE0F91-AE39-4D31-8C42-DA76A0E3315E}"/>
              </a:ext>
            </a:extLst>
          </p:cNvPr>
          <p:cNvSpPr txBox="1"/>
          <p:nvPr/>
        </p:nvSpPr>
        <p:spPr>
          <a:xfrm>
            <a:off x="10037602" y="262211"/>
            <a:ext cx="1320426" cy="369332"/>
          </a:xfrm>
          <a:prstGeom prst="rect">
            <a:avLst/>
          </a:prstGeom>
          <a:noFill/>
        </p:spPr>
        <p:txBody>
          <a:bodyPr wrap="none" rtlCol="0">
            <a:spAutoFit/>
          </a:bodyPr>
          <a:lstStyle/>
          <a:p>
            <a:r>
              <a:rPr lang="en-US" dirty="0"/>
              <a:t>Prepared by</a:t>
            </a:r>
          </a:p>
        </p:txBody>
      </p:sp>
      <p:cxnSp>
        <p:nvCxnSpPr>
          <p:cNvPr id="26" name="Straight Connector 25">
            <a:extLst>
              <a:ext uri="{FF2B5EF4-FFF2-40B4-BE49-F238E27FC236}">
                <a16:creationId xmlns:a16="http://schemas.microsoft.com/office/drawing/2014/main" id="{67718B7E-47B7-4C04-85AE-AB3096C140A8}"/>
              </a:ext>
            </a:extLst>
          </p:cNvPr>
          <p:cNvCxnSpPr>
            <a:cxnSpLocks/>
          </p:cNvCxnSpPr>
          <p:nvPr/>
        </p:nvCxnSpPr>
        <p:spPr>
          <a:xfrm>
            <a:off x="108286" y="3333722"/>
            <a:ext cx="11951909" cy="0"/>
          </a:xfrm>
          <a:prstGeom prst="line">
            <a:avLst/>
          </a:prstGeom>
          <a:ln w="38100">
            <a:prstDash val="dash"/>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9D770DA-08AC-477E-AA8C-FB58F4BFB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0536" y="703612"/>
            <a:ext cx="1622786" cy="2436222"/>
          </a:xfrm>
          <a:prstGeom prst="rect">
            <a:avLst/>
          </a:prstGeom>
        </p:spPr>
      </p:pic>
      <p:pic>
        <p:nvPicPr>
          <p:cNvPr id="5" name="Picture 4">
            <a:extLst>
              <a:ext uri="{FF2B5EF4-FFF2-40B4-BE49-F238E27FC236}">
                <a16:creationId xmlns:a16="http://schemas.microsoft.com/office/drawing/2014/main" id="{6DE1F691-ACD4-40DE-B514-136FB62B1906}"/>
              </a:ext>
            </a:extLst>
          </p:cNvPr>
          <p:cNvPicPr>
            <a:picLocks noChangeAspect="1"/>
          </p:cNvPicPr>
          <p:nvPr/>
        </p:nvPicPr>
        <p:blipFill>
          <a:blip r:embed="rId4"/>
          <a:stretch>
            <a:fillRect/>
          </a:stretch>
        </p:blipFill>
        <p:spPr>
          <a:xfrm>
            <a:off x="-839841" y="3477861"/>
            <a:ext cx="13230271" cy="3401153"/>
          </a:xfrm>
          <a:prstGeom prst="rect">
            <a:avLst/>
          </a:prstGeom>
        </p:spPr>
      </p:pic>
    </p:spTree>
    <p:extLst>
      <p:ext uri="{BB962C8B-B14F-4D97-AF65-F5344CB8AC3E}">
        <p14:creationId xmlns:p14="http://schemas.microsoft.com/office/powerpoint/2010/main" val="170646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E81C299-10AC-4FFF-B1A6-A8F449C2269F}"/>
              </a:ext>
            </a:extLst>
          </p:cNvPr>
          <p:cNvGrpSpPr/>
          <p:nvPr/>
        </p:nvGrpSpPr>
        <p:grpSpPr>
          <a:xfrm>
            <a:off x="9472599" y="-1"/>
            <a:ext cx="2737507" cy="2631475"/>
            <a:chOff x="9472599" y="-1"/>
            <a:chExt cx="2737507" cy="2631475"/>
          </a:xfrm>
        </p:grpSpPr>
        <p:pic>
          <p:nvPicPr>
            <p:cNvPr id="13" name="Picture 12">
              <a:extLst>
                <a:ext uri="{FF2B5EF4-FFF2-40B4-BE49-F238E27FC236}">
                  <a16:creationId xmlns:a16="http://schemas.microsoft.com/office/drawing/2014/main" id="{C027DC03-6ADA-4F0B-8D8D-AF2041206867}"/>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14" name="TextBox 13">
              <a:extLst>
                <a:ext uri="{FF2B5EF4-FFF2-40B4-BE49-F238E27FC236}">
                  <a16:creationId xmlns:a16="http://schemas.microsoft.com/office/drawing/2014/main" id="{CB00D981-ABD7-4D4F-9B2C-C319873732C6}"/>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5" name="TextBox 14">
              <a:extLst>
                <a:ext uri="{FF2B5EF4-FFF2-40B4-BE49-F238E27FC236}">
                  <a16:creationId xmlns:a16="http://schemas.microsoft.com/office/drawing/2014/main" id="{353A5DA2-A161-4EC1-B096-150D629D8909}"/>
                </a:ext>
              </a:extLst>
            </p:cNvPr>
            <p:cNvSpPr txBox="1"/>
            <p:nvPr/>
          </p:nvSpPr>
          <p:spPr>
            <a:xfrm>
              <a:off x="11760391" y="1245133"/>
              <a:ext cx="321879" cy="307777"/>
            </a:xfrm>
            <a:prstGeom prst="rect">
              <a:avLst/>
            </a:prstGeom>
            <a:noFill/>
          </p:spPr>
          <p:txBody>
            <a:bodyPr wrap="square" rtlCol="0">
              <a:spAutoFit/>
            </a:bodyPr>
            <a:lstStyle/>
            <a:p>
              <a:r>
                <a:rPr lang="en-US" sz="1400" b="1" dirty="0"/>
                <a:t>3</a:t>
              </a:r>
            </a:p>
          </p:txBody>
        </p:sp>
      </p:grpSp>
      <p:sp>
        <p:nvSpPr>
          <p:cNvPr id="3" name="Content Placeholder 2">
            <a:extLst>
              <a:ext uri="{FF2B5EF4-FFF2-40B4-BE49-F238E27FC236}">
                <a16:creationId xmlns:a16="http://schemas.microsoft.com/office/drawing/2014/main" id="{EB6CA6BD-05E2-422F-9C56-BB7A183C6D9F}"/>
              </a:ext>
            </a:extLst>
          </p:cNvPr>
          <p:cNvSpPr>
            <a:spLocks noGrp="1"/>
          </p:cNvSpPr>
          <p:nvPr>
            <p:ph idx="1"/>
          </p:nvPr>
        </p:nvSpPr>
        <p:spPr>
          <a:xfrm>
            <a:off x="838200" y="1151118"/>
            <a:ext cx="10515600" cy="747684"/>
          </a:xfrm>
        </p:spPr>
        <p:txBody>
          <a:bodyPr>
            <a:noAutofit/>
          </a:bodyPr>
          <a:lstStyle/>
          <a:p>
            <a:pPr marL="0" indent="0">
              <a:buNone/>
            </a:pPr>
            <a:r>
              <a:rPr lang="en-US" dirty="0"/>
              <a:t>Errors in logical decision making from a person experiencing a problem with gambling. </a:t>
            </a:r>
          </a:p>
        </p:txBody>
      </p:sp>
      <p:sp>
        <p:nvSpPr>
          <p:cNvPr id="5" name="Content Placeholder 2">
            <a:extLst>
              <a:ext uri="{FF2B5EF4-FFF2-40B4-BE49-F238E27FC236}">
                <a16:creationId xmlns:a16="http://schemas.microsoft.com/office/drawing/2014/main" id="{2AAA7F94-417F-41E5-B1B7-7D28FFA5CD0B}"/>
              </a:ext>
            </a:extLst>
          </p:cNvPr>
          <p:cNvSpPr txBox="1">
            <a:spLocks/>
          </p:cNvSpPr>
          <p:nvPr/>
        </p:nvSpPr>
        <p:spPr>
          <a:xfrm>
            <a:off x="838200" y="2020916"/>
            <a:ext cx="6477000" cy="483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solidFill>
                  <a:schemeClr val="accent4">
                    <a:lumMod val="75000"/>
                  </a:schemeClr>
                </a:solidFill>
              </a:rPr>
              <a:t>Fallacy: Normalizing behavior</a:t>
            </a:r>
          </a:p>
          <a:p>
            <a:pPr lvl="1"/>
            <a:r>
              <a:rPr lang="en-US" dirty="0"/>
              <a:t>Comparing yourself to others around you. </a:t>
            </a:r>
          </a:p>
          <a:p>
            <a:pPr lvl="1"/>
            <a:r>
              <a:rPr lang="en-US" dirty="0"/>
              <a:t>If others around you are experiencing warning signs of problem gambling, you may think that behavior is normal.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solidFill>
                  <a:schemeClr val="accent1">
                    <a:lumMod val="75000"/>
                  </a:schemeClr>
                </a:solidFill>
              </a:rPr>
              <a:t>Fallacy: Confusing often with memorable</a:t>
            </a:r>
          </a:p>
          <a:p>
            <a:pPr lvl="1"/>
            <a:r>
              <a:rPr lang="en-US" dirty="0"/>
              <a:t>Thinking a rare big win happens more often then it does. </a:t>
            </a:r>
          </a:p>
          <a:p>
            <a:pPr lvl="1"/>
            <a:endParaRPr lang="en-US" dirty="0"/>
          </a:p>
          <a:p>
            <a:pPr marL="0"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3638534F-18A4-45DD-99FA-9E212E766ED1}"/>
              </a:ext>
            </a:extLst>
          </p:cNvPr>
          <p:cNvPicPr>
            <a:picLocks noChangeAspect="1"/>
          </p:cNvPicPr>
          <p:nvPr/>
        </p:nvPicPr>
        <p:blipFill>
          <a:blip r:embed="rId4">
            <a:duotone>
              <a:schemeClr val="accent4">
                <a:shade val="45000"/>
                <a:satMod val="135000"/>
              </a:schemeClr>
              <a:prstClr val="white"/>
            </a:duotone>
          </a:blip>
          <a:stretch>
            <a:fillRect/>
          </a:stretch>
        </p:blipFill>
        <p:spPr>
          <a:xfrm>
            <a:off x="8600517" y="2566715"/>
            <a:ext cx="1966755" cy="1502767"/>
          </a:xfrm>
          <a:prstGeom prst="rect">
            <a:avLst/>
          </a:prstGeom>
        </p:spPr>
      </p:pic>
      <p:sp>
        <p:nvSpPr>
          <p:cNvPr id="10" name="Title 1">
            <a:extLst>
              <a:ext uri="{FF2B5EF4-FFF2-40B4-BE49-F238E27FC236}">
                <a16:creationId xmlns:a16="http://schemas.microsoft.com/office/drawing/2014/main" id="{F8ABD723-1D9D-4635-AF6D-CE21D92B612A}"/>
              </a:ext>
            </a:extLst>
          </p:cNvPr>
          <p:cNvSpPr txBox="1">
            <a:spLocks/>
          </p:cNvSpPr>
          <p:nvPr/>
        </p:nvSpPr>
        <p:spPr>
          <a:xfrm>
            <a:off x="309283" y="-83645"/>
            <a:ext cx="10228939" cy="153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Gambling Fallacies</a:t>
            </a:r>
            <a:endParaRPr lang="en-US" sz="2800" b="1" dirty="0"/>
          </a:p>
        </p:txBody>
      </p:sp>
      <p:pic>
        <p:nvPicPr>
          <p:cNvPr id="11" name="Picture 10">
            <a:extLst>
              <a:ext uri="{FF2B5EF4-FFF2-40B4-BE49-F238E27FC236}">
                <a16:creationId xmlns:a16="http://schemas.microsoft.com/office/drawing/2014/main" id="{B46673D0-F05B-461B-BCE5-00A18F45E3D6}"/>
              </a:ext>
            </a:extLst>
          </p:cNvPr>
          <p:cNvPicPr>
            <a:picLocks noChangeAspect="1"/>
          </p:cNvPicPr>
          <p:nvPr/>
        </p:nvPicPr>
        <p:blipFill>
          <a:blip r:embed="rId5">
            <a:duotone>
              <a:schemeClr val="accent5">
                <a:shade val="45000"/>
                <a:satMod val="135000"/>
              </a:schemeClr>
              <a:prstClr val="white"/>
            </a:duotone>
          </a:blip>
          <a:stretch>
            <a:fillRect/>
          </a:stretch>
        </p:blipFill>
        <p:spPr>
          <a:xfrm>
            <a:off x="9044821" y="4352939"/>
            <a:ext cx="1078146" cy="2273300"/>
          </a:xfrm>
          <a:prstGeom prst="rect">
            <a:avLst/>
          </a:prstGeom>
        </p:spPr>
      </p:pic>
    </p:spTree>
    <p:extLst>
      <p:ext uri="{BB962C8B-B14F-4D97-AF65-F5344CB8AC3E}">
        <p14:creationId xmlns:p14="http://schemas.microsoft.com/office/powerpoint/2010/main" val="8789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CCD0EB-D63D-4D4C-BD3F-B01123C08E2D}"/>
              </a:ext>
            </a:extLst>
          </p:cNvPr>
          <p:cNvGrpSpPr/>
          <p:nvPr/>
        </p:nvGrpSpPr>
        <p:grpSpPr>
          <a:xfrm>
            <a:off x="9472599" y="-1"/>
            <a:ext cx="2737507" cy="2631475"/>
            <a:chOff x="9472599" y="-1"/>
            <a:chExt cx="2737507" cy="2631475"/>
          </a:xfrm>
        </p:grpSpPr>
        <p:pic>
          <p:nvPicPr>
            <p:cNvPr id="15" name="Picture 14">
              <a:extLst>
                <a:ext uri="{FF2B5EF4-FFF2-40B4-BE49-F238E27FC236}">
                  <a16:creationId xmlns:a16="http://schemas.microsoft.com/office/drawing/2014/main" id="{91151F7A-A2D8-45AA-8F03-3E19255377B6}"/>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16" name="TextBox 15">
              <a:extLst>
                <a:ext uri="{FF2B5EF4-FFF2-40B4-BE49-F238E27FC236}">
                  <a16:creationId xmlns:a16="http://schemas.microsoft.com/office/drawing/2014/main" id="{906C020C-D75C-41A8-90E4-6A702BEE17D6}"/>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7" name="TextBox 16">
              <a:extLst>
                <a:ext uri="{FF2B5EF4-FFF2-40B4-BE49-F238E27FC236}">
                  <a16:creationId xmlns:a16="http://schemas.microsoft.com/office/drawing/2014/main" id="{423C6B4D-D105-4BC4-A16C-141223B40F95}"/>
                </a:ext>
              </a:extLst>
            </p:cNvPr>
            <p:cNvSpPr txBox="1"/>
            <p:nvPr/>
          </p:nvSpPr>
          <p:spPr>
            <a:xfrm>
              <a:off x="11760391" y="1245133"/>
              <a:ext cx="321879" cy="307777"/>
            </a:xfrm>
            <a:prstGeom prst="rect">
              <a:avLst/>
            </a:prstGeom>
            <a:noFill/>
          </p:spPr>
          <p:txBody>
            <a:bodyPr wrap="square" rtlCol="0">
              <a:spAutoFit/>
            </a:bodyPr>
            <a:lstStyle/>
            <a:p>
              <a:r>
                <a:rPr lang="en-US" sz="1400" b="1" dirty="0"/>
                <a:t>4</a:t>
              </a:r>
            </a:p>
          </p:txBody>
        </p:sp>
      </p:grpSp>
      <p:sp>
        <p:nvSpPr>
          <p:cNvPr id="7" name="Title 1">
            <a:extLst>
              <a:ext uri="{FF2B5EF4-FFF2-40B4-BE49-F238E27FC236}">
                <a16:creationId xmlns:a16="http://schemas.microsoft.com/office/drawing/2014/main" id="{86DA486A-ED4C-4EB6-B0D0-039E5A2ACCB2}"/>
              </a:ext>
            </a:extLst>
          </p:cNvPr>
          <p:cNvSpPr txBox="1">
            <a:spLocks/>
          </p:cNvSpPr>
          <p:nvPr/>
        </p:nvSpPr>
        <p:spPr>
          <a:xfrm>
            <a:off x="309283" y="-83645"/>
            <a:ext cx="10228939" cy="153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Gambling Fallacies</a:t>
            </a:r>
            <a:endParaRPr lang="en-US" sz="2800" b="1" dirty="0"/>
          </a:p>
        </p:txBody>
      </p:sp>
      <p:sp>
        <p:nvSpPr>
          <p:cNvPr id="8" name="Content Placeholder 2">
            <a:extLst>
              <a:ext uri="{FF2B5EF4-FFF2-40B4-BE49-F238E27FC236}">
                <a16:creationId xmlns:a16="http://schemas.microsoft.com/office/drawing/2014/main" id="{CB335A2B-A53B-4C8B-BCE7-C81B5C1D762A}"/>
              </a:ext>
            </a:extLst>
          </p:cNvPr>
          <p:cNvSpPr txBox="1">
            <a:spLocks/>
          </p:cNvSpPr>
          <p:nvPr/>
        </p:nvSpPr>
        <p:spPr>
          <a:xfrm>
            <a:off x="4305993" y="2170176"/>
            <a:ext cx="7657407" cy="468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75000"/>
                  </a:schemeClr>
                </a:solidFill>
              </a:rPr>
              <a:t>Fallacy: Superstition</a:t>
            </a:r>
          </a:p>
          <a:p>
            <a:pPr lvl="1"/>
            <a:r>
              <a:rPr lang="en-US" dirty="0"/>
              <a:t>Having a ritual or object to bring you luck.</a:t>
            </a:r>
          </a:p>
          <a:p>
            <a:pPr lvl="1"/>
            <a:r>
              <a:rPr lang="en-US" dirty="0"/>
              <a:t>Fact: superstitions do not change the odds!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solidFill>
                  <a:schemeClr val="bg2">
                    <a:lumMod val="50000"/>
                  </a:schemeClr>
                </a:solidFill>
              </a:rPr>
              <a:t>Fallacy: Ignoring the Odds</a:t>
            </a:r>
          </a:p>
          <a:p>
            <a:pPr lvl="1"/>
            <a:r>
              <a:rPr lang="en-US" dirty="0"/>
              <a:t>Continuing to gamble knowing you will lose.</a:t>
            </a:r>
          </a:p>
          <a:p>
            <a:pPr marL="0" indent="0">
              <a:buNone/>
            </a:pPr>
            <a:endParaRPr lang="en-US" dirty="0"/>
          </a:p>
          <a:p>
            <a:pPr marL="0" indent="0">
              <a:buNone/>
            </a:pPr>
            <a:r>
              <a:rPr lang="en-US" dirty="0">
                <a:solidFill>
                  <a:schemeClr val="accent1">
                    <a:lumMod val="75000"/>
                  </a:schemeClr>
                </a:solidFill>
              </a:rPr>
              <a:t>Fallacy: Forgetting the Law of Large Numbers</a:t>
            </a:r>
          </a:p>
          <a:p>
            <a:pPr lvl="1"/>
            <a:r>
              <a:rPr lang="en-US" dirty="0"/>
              <a:t>The more a game of chance is played, the more likely the overall outcome will match the odds. </a:t>
            </a:r>
            <a:r>
              <a:rPr lang="en-US" baseline="30000" dirty="0"/>
              <a:t>20</a:t>
            </a:r>
            <a:r>
              <a:rPr lang="en-US" dirty="0"/>
              <a:t> </a:t>
            </a:r>
          </a:p>
          <a:p>
            <a:pPr marL="0" indent="0">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0775BC3B-CDEB-4CB8-AF19-9FFC03E71136}"/>
              </a:ext>
            </a:extLst>
          </p:cNvPr>
          <p:cNvPicPr>
            <a:picLocks noChangeAspect="1"/>
          </p:cNvPicPr>
          <p:nvPr/>
        </p:nvPicPr>
        <p:blipFill>
          <a:blip r:embed="rId4">
            <a:duotone>
              <a:schemeClr val="accent3">
                <a:shade val="45000"/>
                <a:satMod val="135000"/>
              </a:schemeClr>
              <a:prstClr val="white"/>
            </a:duotone>
          </a:blip>
          <a:stretch>
            <a:fillRect/>
          </a:stretch>
        </p:blipFill>
        <p:spPr>
          <a:xfrm>
            <a:off x="1298090" y="3280777"/>
            <a:ext cx="1741341" cy="1814378"/>
          </a:xfrm>
          <a:prstGeom prst="rect">
            <a:avLst/>
          </a:prstGeom>
        </p:spPr>
      </p:pic>
      <p:pic>
        <p:nvPicPr>
          <p:cNvPr id="12" name="Picture 11">
            <a:extLst>
              <a:ext uri="{FF2B5EF4-FFF2-40B4-BE49-F238E27FC236}">
                <a16:creationId xmlns:a16="http://schemas.microsoft.com/office/drawing/2014/main" id="{B5679E8E-EE6D-491D-B0C5-8A6AF95B3914}"/>
              </a:ext>
            </a:extLst>
          </p:cNvPr>
          <p:cNvPicPr>
            <a:picLocks noChangeAspect="1"/>
          </p:cNvPicPr>
          <p:nvPr/>
        </p:nvPicPr>
        <p:blipFill>
          <a:blip r:embed="rId5">
            <a:duotone>
              <a:schemeClr val="accent6">
                <a:shade val="45000"/>
                <a:satMod val="135000"/>
              </a:schemeClr>
              <a:prstClr val="white"/>
            </a:duotone>
          </a:blip>
          <a:stretch>
            <a:fillRect/>
          </a:stretch>
        </p:blipFill>
        <p:spPr>
          <a:xfrm>
            <a:off x="3039431" y="2170176"/>
            <a:ext cx="1063636" cy="1426829"/>
          </a:xfrm>
          <a:prstGeom prst="rect">
            <a:avLst/>
          </a:prstGeom>
        </p:spPr>
      </p:pic>
      <p:pic>
        <p:nvPicPr>
          <p:cNvPr id="13" name="Picture 12">
            <a:extLst>
              <a:ext uri="{FF2B5EF4-FFF2-40B4-BE49-F238E27FC236}">
                <a16:creationId xmlns:a16="http://schemas.microsoft.com/office/drawing/2014/main" id="{0C620270-2188-4A0A-B95C-2BF0B309D75A}"/>
              </a:ext>
            </a:extLst>
          </p:cNvPr>
          <p:cNvPicPr>
            <a:picLocks noChangeAspect="1"/>
          </p:cNvPicPr>
          <p:nvPr/>
        </p:nvPicPr>
        <p:blipFill>
          <a:blip r:embed="rId6">
            <a:duotone>
              <a:schemeClr val="accent5">
                <a:shade val="45000"/>
                <a:satMod val="135000"/>
              </a:schemeClr>
              <a:prstClr val="white"/>
            </a:duotone>
          </a:blip>
          <a:stretch>
            <a:fillRect/>
          </a:stretch>
        </p:blipFill>
        <p:spPr>
          <a:xfrm>
            <a:off x="434654" y="4571999"/>
            <a:ext cx="863436" cy="2112963"/>
          </a:xfrm>
          <a:prstGeom prst="rect">
            <a:avLst/>
          </a:prstGeom>
        </p:spPr>
      </p:pic>
      <p:sp>
        <p:nvSpPr>
          <p:cNvPr id="18" name="Content Placeholder 2">
            <a:extLst>
              <a:ext uri="{FF2B5EF4-FFF2-40B4-BE49-F238E27FC236}">
                <a16:creationId xmlns:a16="http://schemas.microsoft.com/office/drawing/2014/main" id="{30675DB6-27B2-4B2C-86F7-DBCD8102B096}"/>
              </a:ext>
            </a:extLst>
          </p:cNvPr>
          <p:cNvSpPr>
            <a:spLocks noGrp="1"/>
          </p:cNvSpPr>
          <p:nvPr>
            <p:ph idx="1"/>
          </p:nvPr>
        </p:nvSpPr>
        <p:spPr>
          <a:xfrm>
            <a:off x="838200" y="1151118"/>
            <a:ext cx="10515600" cy="747684"/>
          </a:xfrm>
        </p:spPr>
        <p:txBody>
          <a:bodyPr>
            <a:noAutofit/>
          </a:bodyPr>
          <a:lstStyle/>
          <a:p>
            <a:pPr marL="0" indent="0">
              <a:buNone/>
            </a:pPr>
            <a:r>
              <a:rPr lang="en-US" dirty="0"/>
              <a:t>Errors in logical decision making from a person experiencing a problem with gambling. </a:t>
            </a:r>
          </a:p>
        </p:txBody>
      </p:sp>
    </p:spTree>
    <p:extLst>
      <p:ext uri="{BB962C8B-B14F-4D97-AF65-F5344CB8AC3E}">
        <p14:creationId xmlns:p14="http://schemas.microsoft.com/office/powerpoint/2010/main" val="19033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9559D63-35BF-4E96-B6B8-F1215C3F89D8}"/>
              </a:ext>
            </a:extLst>
          </p:cNvPr>
          <p:cNvGrpSpPr/>
          <p:nvPr/>
        </p:nvGrpSpPr>
        <p:grpSpPr>
          <a:xfrm>
            <a:off x="9472599" y="-1"/>
            <a:ext cx="2737507" cy="2631475"/>
            <a:chOff x="9472599" y="-1"/>
            <a:chExt cx="2737507" cy="2631475"/>
          </a:xfrm>
        </p:grpSpPr>
        <p:pic>
          <p:nvPicPr>
            <p:cNvPr id="14" name="Picture 13">
              <a:extLst>
                <a:ext uri="{FF2B5EF4-FFF2-40B4-BE49-F238E27FC236}">
                  <a16:creationId xmlns:a16="http://schemas.microsoft.com/office/drawing/2014/main" id="{3E12E2BD-C8F7-43B9-AEB6-55B983D4433B}"/>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15" name="TextBox 14">
              <a:extLst>
                <a:ext uri="{FF2B5EF4-FFF2-40B4-BE49-F238E27FC236}">
                  <a16:creationId xmlns:a16="http://schemas.microsoft.com/office/drawing/2014/main" id="{0D00902C-3459-4E98-A6D4-EDB71F312F60}"/>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6" name="TextBox 15">
              <a:extLst>
                <a:ext uri="{FF2B5EF4-FFF2-40B4-BE49-F238E27FC236}">
                  <a16:creationId xmlns:a16="http://schemas.microsoft.com/office/drawing/2014/main" id="{BCB0FBBA-31A4-4128-A069-DC27F07FA432}"/>
                </a:ext>
              </a:extLst>
            </p:cNvPr>
            <p:cNvSpPr txBox="1"/>
            <p:nvPr/>
          </p:nvSpPr>
          <p:spPr>
            <a:xfrm>
              <a:off x="11760391" y="1245133"/>
              <a:ext cx="321879" cy="307777"/>
            </a:xfrm>
            <a:prstGeom prst="rect">
              <a:avLst/>
            </a:prstGeom>
            <a:noFill/>
          </p:spPr>
          <p:txBody>
            <a:bodyPr wrap="square" rtlCol="0">
              <a:spAutoFit/>
            </a:bodyPr>
            <a:lstStyle/>
            <a:p>
              <a:r>
                <a:rPr lang="en-US" sz="1400" b="1" dirty="0"/>
                <a:t>5</a:t>
              </a:r>
            </a:p>
          </p:txBody>
        </p:sp>
      </p:grpSp>
      <p:sp>
        <p:nvSpPr>
          <p:cNvPr id="7" name="Title 1">
            <a:extLst>
              <a:ext uri="{FF2B5EF4-FFF2-40B4-BE49-F238E27FC236}">
                <a16:creationId xmlns:a16="http://schemas.microsoft.com/office/drawing/2014/main" id="{B0205370-3B68-4A09-8136-6111132CAF50}"/>
              </a:ext>
            </a:extLst>
          </p:cNvPr>
          <p:cNvSpPr txBox="1">
            <a:spLocks/>
          </p:cNvSpPr>
          <p:nvPr/>
        </p:nvSpPr>
        <p:spPr>
          <a:xfrm>
            <a:off x="309283" y="-83645"/>
            <a:ext cx="10228939" cy="153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Gambling Fallacies</a:t>
            </a:r>
            <a:endParaRPr lang="en-US" sz="2800" b="1" dirty="0"/>
          </a:p>
        </p:txBody>
      </p:sp>
      <p:sp>
        <p:nvSpPr>
          <p:cNvPr id="8" name="Content Placeholder 2">
            <a:extLst>
              <a:ext uri="{FF2B5EF4-FFF2-40B4-BE49-F238E27FC236}">
                <a16:creationId xmlns:a16="http://schemas.microsoft.com/office/drawing/2014/main" id="{156E1BCA-C972-40D4-991B-B6358D904621}"/>
              </a:ext>
            </a:extLst>
          </p:cNvPr>
          <p:cNvSpPr txBox="1">
            <a:spLocks/>
          </p:cNvSpPr>
          <p:nvPr/>
        </p:nvSpPr>
        <p:spPr>
          <a:xfrm>
            <a:off x="571500" y="2374899"/>
            <a:ext cx="6654800" cy="431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4">
                    <a:lumMod val="75000"/>
                  </a:schemeClr>
                </a:solidFill>
              </a:rPr>
              <a:t>Fallacy: Early wins and occasional rewards encourage false hope</a:t>
            </a:r>
          </a:p>
          <a:p>
            <a:pPr lvl="1"/>
            <a:r>
              <a:rPr lang="en-US" dirty="0"/>
              <a:t>Problem gambling may begin when someone wins big. Continued small wins can cause playing on hope, overlooking continued losses.</a:t>
            </a:r>
          </a:p>
          <a:p>
            <a:pPr marL="0" indent="0">
              <a:buFont typeface="Arial" panose="020B0604020202020204" pitchFamily="34" charset="0"/>
              <a:buNone/>
            </a:pPr>
            <a:endParaRPr lang="en-US" sz="1600" dirty="0"/>
          </a:p>
          <a:p>
            <a:pPr marL="0" indent="0">
              <a:buFont typeface="Arial" panose="020B0604020202020204" pitchFamily="34" charset="0"/>
              <a:buNone/>
            </a:pPr>
            <a:r>
              <a:rPr lang="en-US" dirty="0">
                <a:solidFill>
                  <a:schemeClr val="accent6">
                    <a:lumMod val="75000"/>
                  </a:schemeClr>
                </a:solidFill>
              </a:rPr>
              <a:t>Fallacy: Attributing success to skill and failure to bad luck</a:t>
            </a:r>
          </a:p>
          <a:p>
            <a:pPr lvl="1"/>
            <a:r>
              <a:rPr lang="en-US" dirty="0"/>
              <a:t>Winning is often attributed to skill, and  failure to something out of their control.</a:t>
            </a:r>
          </a:p>
        </p:txBody>
      </p:sp>
      <p:pic>
        <p:nvPicPr>
          <p:cNvPr id="11" name="Picture 10">
            <a:extLst>
              <a:ext uri="{FF2B5EF4-FFF2-40B4-BE49-F238E27FC236}">
                <a16:creationId xmlns:a16="http://schemas.microsoft.com/office/drawing/2014/main" id="{A0CAEBAF-16C8-4C1C-9A49-81A9F08A9602}"/>
              </a:ext>
            </a:extLst>
          </p:cNvPr>
          <p:cNvPicPr>
            <a:picLocks noChangeAspect="1"/>
          </p:cNvPicPr>
          <p:nvPr/>
        </p:nvPicPr>
        <p:blipFill>
          <a:blip r:embed="rId4">
            <a:duotone>
              <a:schemeClr val="accent6">
                <a:shade val="45000"/>
                <a:satMod val="135000"/>
              </a:schemeClr>
              <a:prstClr val="white"/>
            </a:duotone>
          </a:blip>
          <a:stretch>
            <a:fillRect/>
          </a:stretch>
        </p:blipFill>
        <p:spPr>
          <a:xfrm>
            <a:off x="9677400" y="3512160"/>
            <a:ext cx="2213095" cy="3172803"/>
          </a:xfrm>
          <a:prstGeom prst="rect">
            <a:avLst/>
          </a:prstGeom>
        </p:spPr>
      </p:pic>
      <p:pic>
        <p:nvPicPr>
          <p:cNvPr id="12" name="Picture 11">
            <a:extLst>
              <a:ext uri="{FF2B5EF4-FFF2-40B4-BE49-F238E27FC236}">
                <a16:creationId xmlns:a16="http://schemas.microsoft.com/office/drawing/2014/main" id="{8C461BC3-0317-4B27-A3CC-76A739936D87}"/>
              </a:ext>
            </a:extLst>
          </p:cNvPr>
          <p:cNvPicPr>
            <a:picLocks noChangeAspect="1"/>
          </p:cNvPicPr>
          <p:nvPr/>
        </p:nvPicPr>
        <p:blipFill>
          <a:blip r:embed="rId5">
            <a:duotone>
              <a:schemeClr val="accent4">
                <a:shade val="45000"/>
                <a:satMod val="135000"/>
              </a:schemeClr>
              <a:prstClr val="white"/>
            </a:duotone>
          </a:blip>
          <a:stretch>
            <a:fillRect/>
          </a:stretch>
        </p:blipFill>
        <p:spPr>
          <a:xfrm>
            <a:off x="7386756" y="2102002"/>
            <a:ext cx="1720587" cy="2251235"/>
          </a:xfrm>
          <a:prstGeom prst="rect">
            <a:avLst/>
          </a:prstGeom>
        </p:spPr>
      </p:pic>
      <p:sp>
        <p:nvSpPr>
          <p:cNvPr id="17" name="Content Placeholder 2">
            <a:extLst>
              <a:ext uri="{FF2B5EF4-FFF2-40B4-BE49-F238E27FC236}">
                <a16:creationId xmlns:a16="http://schemas.microsoft.com/office/drawing/2014/main" id="{D965CDCE-D779-414E-B020-669D1FA5D1B1}"/>
              </a:ext>
            </a:extLst>
          </p:cNvPr>
          <p:cNvSpPr>
            <a:spLocks noGrp="1"/>
          </p:cNvSpPr>
          <p:nvPr>
            <p:ph idx="1"/>
          </p:nvPr>
        </p:nvSpPr>
        <p:spPr>
          <a:xfrm>
            <a:off x="838200" y="1151118"/>
            <a:ext cx="10515600" cy="747684"/>
          </a:xfrm>
        </p:spPr>
        <p:txBody>
          <a:bodyPr>
            <a:noAutofit/>
          </a:bodyPr>
          <a:lstStyle/>
          <a:p>
            <a:pPr marL="0" indent="0">
              <a:buNone/>
            </a:pPr>
            <a:r>
              <a:rPr lang="en-US" dirty="0"/>
              <a:t>Errors in logical decision making from a person experiencing a problem with gambling. </a:t>
            </a:r>
          </a:p>
        </p:txBody>
      </p:sp>
    </p:spTree>
    <p:extLst>
      <p:ext uri="{BB962C8B-B14F-4D97-AF65-F5344CB8AC3E}">
        <p14:creationId xmlns:p14="http://schemas.microsoft.com/office/powerpoint/2010/main" val="30413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A94D17C-79C5-49D4-B2C8-1153CE252C53}"/>
              </a:ext>
            </a:extLst>
          </p:cNvPr>
          <p:cNvGrpSpPr/>
          <p:nvPr/>
        </p:nvGrpSpPr>
        <p:grpSpPr>
          <a:xfrm>
            <a:off x="9472599" y="-1"/>
            <a:ext cx="2737507" cy="2631475"/>
            <a:chOff x="9472599" y="-1"/>
            <a:chExt cx="2737507" cy="2631475"/>
          </a:xfrm>
        </p:grpSpPr>
        <p:pic>
          <p:nvPicPr>
            <p:cNvPr id="13" name="Picture 12">
              <a:extLst>
                <a:ext uri="{FF2B5EF4-FFF2-40B4-BE49-F238E27FC236}">
                  <a16:creationId xmlns:a16="http://schemas.microsoft.com/office/drawing/2014/main" id="{542F92B7-BC52-491C-B3C4-C3465BBFC4D7}"/>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14" name="TextBox 13">
              <a:extLst>
                <a:ext uri="{FF2B5EF4-FFF2-40B4-BE49-F238E27FC236}">
                  <a16:creationId xmlns:a16="http://schemas.microsoft.com/office/drawing/2014/main" id="{86A0543A-ABCF-4206-897E-81EE1B17C169}"/>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5" name="TextBox 14">
              <a:extLst>
                <a:ext uri="{FF2B5EF4-FFF2-40B4-BE49-F238E27FC236}">
                  <a16:creationId xmlns:a16="http://schemas.microsoft.com/office/drawing/2014/main" id="{F08F9991-9DE1-4E1D-A74A-C389F9661764}"/>
                </a:ext>
              </a:extLst>
            </p:cNvPr>
            <p:cNvSpPr txBox="1"/>
            <p:nvPr/>
          </p:nvSpPr>
          <p:spPr>
            <a:xfrm>
              <a:off x="11760391" y="1245133"/>
              <a:ext cx="321879" cy="307777"/>
            </a:xfrm>
            <a:prstGeom prst="rect">
              <a:avLst/>
            </a:prstGeom>
            <a:noFill/>
          </p:spPr>
          <p:txBody>
            <a:bodyPr wrap="square" rtlCol="0">
              <a:spAutoFit/>
            </a:bodyPr>
            <a:lstStyle/>
            <a:p>
              <a:r>
                <a:rPr lang="en-US" sz="1400" b="1" dirty="0"/>
                <a:t>6</a:t>
              </a:r>
            </a:p>
          </p:txBody>
        </p:sp>
      </p:grpSp>
      <p:sp>
        <p:nvSpPr>
          <p:cNvPr id="2" name="Title 1">
            <a:extLst>
              <a:ext uri="{FF2B5EF4-FFF2-40B4-BE49-F238E27FC236}">
                <a16:creationId xmlns:a16="http://schemas.microsoft.com/office/drawing/2014/main" id="{946A99BE-73A0-4326-AB98-EC76B7932C25}"/>
              </a:ext>
            </a:extLst>
          </p:cNvPr>
          <p:cNvSpPr>
            <a:spLocks noGrp="1"/>
          </p:cNvSpPr>
          <p:nvPr>
            <p:ph type="title"/>
          </p:nvPr>
        </p:nvSpPr>
        <p:spPr>
          <a:xfrm>
            <a:off x="838200" y="365125"/>
            <a:ext cx="10515600" cy="1325563"/>
          </a:xfrm>
        </p:spPr>
        <p:txBody>
          <a:bodyPr/>
          <a:lstStyle/>
          <a:p>
            <a:r>
              <a:rPr lang="en-US" dirty="0"/>
              <a:t>Action Problem Gambling</a:t>
            </a:r>
          </a:p>
        </p:txBody>
      </p:sp>
      <p:pic>
        <p:nvPicPr>
          <p:cNvPr id="9" name="Content Placeholder 8">
            <a:extLst>
              <a:ext uri="{FF2B5EF4-FFF2-40B4-BE49-F238E27FC236}">
                <a16:creationId xmlns:a16="http://schemas.microsoft.com/office/drawing/2014/main" id="{C89E2E36-DF1E-47E3-B6FC-F5A470074A5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15931" y="1690688"/>
            <a:ext cx="5167312" cy="5167312"/>
          </a:xfrm>
        </p:spPr>
      </p:pic>
      <p:pic>
        <p:nvPicPr>
          <p:cNvPr id="10" name="Picture 9">
            <a:extLst>
              <a:ext uri="{FF2B5EF4-FFF2-40B4-BE49-F238E27FC236}">
                <a16:creationId xmlns:a16="http://schemas.microsoft.com/office/drawing/2014/main" id="{4600E6C8-4FF7-4915-8B34-269BDC042381}"/>
              </a:ext>
            </a:extLst>
          </p:cNvPr>
          <p:cNvPicPr>
            <a:picLocks noChangeAspect="1"/>
          </p:cNvPicPr>
          <p:nvPr/>
        </p:nvPicPr>
        <p:blipFill>
          <a:blip r:embed="rId5"/>
          <a:stretch>
            <a:fillRect/>
          </a:stretch>
        </p:blipFill>
        <p:spPr>
          <a:xfrm rot="19878818">
            <a:off x="8465771" y="596598"/>
            <a:ext cx="1209675" cy="1438275"/>
          </a:xfrm>
          <a:prstGeom prst="rect">
            <a:avLst/>
          </a:prstGeom>
        </p:spPr>
      </p:pic>
      <p:sp>
        <p:nvSpPr>
          <p:cNvPr id="11" name="Content Placeholder 2">
            <a:extLst>
              <a:ext uri="{FF2B5EF4-FFF2-40B4-BE49-F238E27FC236}">
                <a16:creationId xmlns:a16="http://schemas.microsoft.com/office/drawing/2014/main" id="{F66E9550-0CF3-4980-B94A-8174BE411C28}"/>
              </a:ext>
            </a:extLst>
          </p:cNvPr>
          <p:cNvSpPr txBox="1">
            <a:spLocks/>
          </p:cNvSpPr>
          <p:nvPr/>
        </p:nvSpPr>
        <p:spPr>
          <a:xfrm>
            <a:off x="838199" y="2055814"/>
            <a:ext cx="5849895" cy="4713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Phases</a:t>
            </a:r>
            <a:r>
              <a:rPr lang="en-US" dirty="0"/>
              <a:t>: </a:t>
            </a:r>
          </a:p>
          <a:p>
            <a:pPr marL="514350" indent="-514350">
              <a:spcBef>
                <a:spcPts val="1800"/>
              </a:spcBef>
              <a:buFont typeface="+mj-lt"/>
              <a:buAutoNum type="arabicPeriod"/>
            </a:pPr>
            <a:r>
              <a:rPr lang="en-US" b="1" dirty="0"/>
              <a:t>Winning:</a:t>
            </a:r>
            <a:r>
              <a:rPr lang="en-US" dirty="0"/>
              <a:t> seeking excitement! May win initially, which could encourage false hope for future wins. </a:t>
            </a:r>
          </a:p>
          <a:p>
            <a:pPr marL="514350" indent="-514350">
              <a:spcBef>
                <a:spcPts val="1800"/>
              </a:spcBef>
              <a:buFont typeface="+mj-lt"/>
              <a:buAutoNum type="arabicPeriod"/>
            </a:pPr>
            <a:r>
              <a:rPr lang="en-US" b="1" dirty="0"/>
              <a:t>Chasing Losses: </a:t>
            </a:r>
            <a:r>
              <a:rPr lang="en-US" dirty="0"/>
              <a:t>Trying to win back money lost, forgetting or ignoring law of large numbers. </a:t>
            </a:r>
          </a:p>
          <a:p>
            <a:pPr marL="514350" indent="-514350">
              <a:spcBef>
                <a:spcPts val="1800"/>
              </a:spcBef>
              <a:buFont typeface="+mj-lt"/>
              <a:buAutoNum type="arabicPeriod"/>
            </a:pPr>
            <a:r>
              <a:rPr lang="en-US" b="1" dirty="0"/>
              <a:t>Panic: </a:t>
            </a:r>
            <a:r>
              <a:rPr lang="en-US" dirty="0"/>
              <a:t>Lost money, relationships, and more could lead to panic, regret, and remorse. </a:t>
            </a:r>
          </a:p>
          <a:p>
            <a:pPr marL="0" indent="0">
              <a:buNone/>
            </a:pPr>
            <a:endParaRPr lang="en-US" dirty="0"/>
          </a:p>
        </p:txBody>
      </p:sp>
      <p:sp>
        <p:nvSpPr>
          <p:cNvPr id="16" name="Rectangle 15">
            <a:extLst>
              <a:ext uri="{FF2B5EF4-FFF2-40B4-BE49-F238E27FC236}">
                <a16:creationId xmlns:a16="http://schemas.microsoft.com/office/drawing/2014/main" id="{EE975573-5812-432B-A574-7EDC11114D7B}"/>
              </a:ext>
            </a:extLst>
          </p:cNvPr>
          <p:cNvSpPr/>
          <p:nvPr/>
        </p:nvSpPr>
        <p:spPr>
          <a:xfrm>
            <a:off x="863454" y="1315735"/>
            <a:ext cx="5088894" cy="400110"/>
          </a:xfrm>
          <a:prstGeom prst="rect">
            <a:avLst/>
          </a:prstGeom>
        </p:spPr>
        <p:txBody>
          <a:bodyPr wrap="none">
            <a:spAutoFit/>
          </a:bodyPr>
          <a:lstStyle/>
          <a:p>
            <a:r>
              <a:rPr lang="en-US" sz="2000" dirty="0"/>
              <a:t>Gambling for the excitement, rush, and action. </a:t>
            </a:r>
          </a:p>
        </p:txBody>
      </p:sp>
    </p:spTree>
    <p:extLst>
      <p:ext uri="{BB962C8B-B14F-4D97-AF65-F5344CB8AC3E}">
        <p14:creationId xmlns:p14="http://schemas.microsoft.com/office/powerpoint/2010/main" val="19463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4AB5EF-8937-4306-A5A9-8AE12450E854}"/>
              </a:ext>
            </a:extLst>
          </p:cNvPr>
          <p:cNvGrpSpPr/>
          <p:nvPr/>
        </p:nvGrpSpPr>
        <p:grpSpPr>
          <a:xfrm>
            <a:off x="9472599" y="-1"/>
            <a:ext cx="2737507" cy="2631475"/>
            <a:chOff x="9472599" y="-1"/>
            <a:chExt cx="2737507" cy="2631475"/>
          </a:xfrm>
        </p:grpSpPr>
        <p:pic>
          <p:nvPicPr>
            <p:cNvPr id="7" name="Picture 6">
              <a:extLst>
                <a:ext uri="{FF2B5EF4-FFF2-40B4-BE49-F238E27FC236}">
                  <a16:creationId xmlns:a16="http://schemas.microsoft.com/office/drawing/2014/main" id="{3B84B677-A29C-49C5-87C7-78EB185D6E0E}"/>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8" name="TextBox 7">
              <a:extLst>
                <a:ext uri="{FF2B5EF4-FFF2-40B4-BE49-F238E27FC236}">
                  <a16:creationId xmlns:a16="http://schemas.microsoft.com/office/drawing/2014/main" id="{A92340EB-BECB-4BD2-A550-B977547BD7D7}"/>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9" name="TextBox 8">
              <a:extLst>
                <a:ext uri="{FF2B5EF4-FFF2-40B4-BE49-F238E27FC236}">
                  <a16:creationId xmlns:a16="http://schemas.microsoft.com/office/drawing/2014/main" id="{7761ED14-7D60-4758-8037-DCE1BFE2AD03}"/>
                </a:ext>
              </a:extLst>
            </p:cNvPr>
            <p:cNvSpPr txBox="1"/>
            <p:nvPr/>
          </p:nvSpPr>
          <p:spPr>
            <a:xfrm>
              <a:off x="11760391" y="1245133"/>
              <a:ext cx="321879" cy="307777"/>
            </a:xfrm>
            <a:prstGeom prst="rect">
              <a:avLst/>
            </a:prstGeom>
            <a:noFill/>
          </p:spPr>
          <p:txBody>
            <a:bodyPr wrap="square" rtlCol="0">
              <a:spAutoFit/>
            </a:bodyPr>
            <a:lstStyle/>
            <a:p>
              <a:r>
                <a:rPr lang="en-US" sz="1400" b="1" dirty="0"/>
                <a:t>7</a:t>
              </a:r>
            </a:p>
          </p:txBody>
        </p:sp>
      </p:grpSp>
      <p:sp>
        <p:nvSpPr>
          <p:cNvPr id="2" name="Title 1">
            <a:extLst>
              <a:ext uri="{FF2B5EF4-FFF2-40B4-BE49-F238E27FC236}">
                <a16:creationId xmlns:a16="http://schemas.microsoft.com/office/drawing/2014/main" id="{3813386C-8D65-42D6-88C4-87F951F42160}"/>
              </a:ext>
            </a:extLst>
          </p:cNvPr>
          <p:cNvSpPr>
            <a:spLocks noGrp="1"/>
          </p:cNvSpPr>
          <p:nvPr>
            <p:ph type="title"/>
          </p:nvPr>
        </p:nvSpPr>
        <p:spPr/>
        <p:txBody>
          <a:bodyPr/>
          <a:lstStyle/>
          <a:p>
            <a:r>
              <a:rPr lang="en-US" dirty="0"/>
              <a:t>Zone Problem Gambling</a:t>
            </a:r>
          </a:p>
        </p:txBody>
      </p:sp>
      <p:sp>
        <p:nvSpPr>
          <p:cNvPr id="3" name="Content Placeholder 2">
            <a:extLst>
              <a:ext uri="{FF2B5EF4-FFF2-40B4-BE49-F238E27FC236}">
                <a16:creationId xmlns:a16="http://schemas.microsoft.com/office/drawing/2014/main" id="{7A264E34-84C9-4277-862C-D1BF82C86430}"/>
              </a:ext>
            </a:extLst>
          </p:cNvPr>
          <p:cNvSpPr>
            <a:spLocks noGrp="1"/>
          </p:cNvSpPr>
          <p:nvPr>
            <p:ph idx="1"/>
          </p:nvPr>
        </p:nvSpPr>
        <p:spPr>
          <a:xfrm>
            <a:off x="838200" y="2235199"/>
            <a:ext cx="7404100" cy="4257676"/>
          </a:xfrm>
        </p:spPr>
        <p:txBody>
          <a:bodyPr/>
          <a:lstStyle/>
          <a:p>
            <a:r>
              <a:rPr lang="en-US" dirty="0"/>
              <a:t>Becoming completely absorbed into the game, the zone becomes a new reality. </a:t>
            </a:r>
          </a:p>
          <a:p>
            <a:r>
              <a:rPr lang="en-US" dirty="0"/>
              <a:t>Often used to escape pain, stress, or discomfort in life. </a:t>
            </a:r>
          </a:p>
          <a:p>
            <a:r>
              <a:rPr lang="en-US" dirty="0"/>
              <a:t>May take place at a slot or video gambling machine, where gambling is isolated and lonely. </a:t>
            </a:r>
          </a:p>
          <a:p>
            <a:r>
              <a:rPr lang="en-US" dirty="0"/>
              <a:t>When most severe, a person who gambles to escape into “the zone” may need to spend everything they have to feel satisfied. </a:t>
            </a:r>
          </a:p>
        </p:txBody>
      </p:sp>
      <p:pic>
        <p:nvPicPr>
          <p:cNvPr id="5" name="Picture 4">
            <a:extLst>
              <a:ext uri="{FF2B5EF4-FFF2-40B4-BE49-F238E27FC236}">
                <a16:creationId xmlns:a16="http://schemas.microsoft.com/office/drawing/2014/main" id="{CDC411B6-F6F9-4F2C-8789-B74B8ABFD11B}"/>
              </a:ext>
            </a:extLst>
          </p:cNvPr>
          <p:cNvPicPr>
            <a:picLocks noChangeAspect="1"/>
          </p:cNvPicPr>
          <p:nvPr/>
        </p:nvPicPr>
        <p:blipFill rotWithShape="1">
          <a:blip r:embed="rId4">
            <a:extLst>
              <a:ext uri="{28A0092B-C50C-407E-A947-70E740481C1C}">
                <a14:useLocalDpi xmlns:a14="http://schemas.microsoft.com/office/drawing/2010/main" val="0"/>
              </a:ext>
            </a:extLst>
          </a:blip>
          <a:srcRect l="26575" r="24361"/>
          <a:stretch/>
        </p:blipFill>
        <p:spPr>
          <a:xfrm>
            <a:off x="8242300" y="147637"/>
            <a:ext cx="3657600" cy="7454900"/>
          </a:xfrm>
          <a:prstGeom prst="rect">
            <a:avLst/>
          </a:prstGeom>
        </p:spPr>
      </p:pic>
      <p:sp>
        <p:nvSpPr>
          <p:cNvPr id="10" name="Rectangle 9">
            <a:extLst>
              <a:ext uri="{FF2B5EF4-FFF2-40B4-BE49-F238E27FC236}">
                <a16:creationId xmlns:a16="http://schemas.microsoft.com/office/drawing/2014/main" id="{6953FDDF-62CE-4BBA-BE0C-C9BFD7E7CC67}"/>
              </a:ext>
            </a:extLst>
          </p:cNvPr>
          <p:cNvSpPr/>
          <p:nvPr/>
        </p:nvSpPr>
        <p:spPr>
          <a:xfrm>
            <a:off x="863454" y="1315735"/>
            <a:ext cx="3997505" cy="400110"/>
          </a:xfrm>
          <a:prstGeom prst="rect">
            <a:avLst/>
          </a:prstGeom>
        </p:spPr>
        <p:txBody>
          <a:bodyPr wrap="none">
            <a:spAutoFit/>
          </a:bodyPr>
          <a:lstStyle/>
          <a:p>
            <a:r>
              <a:rPr lang="en-US" sz="2000" dirty="0"/>
              <a:t>Gambling to escape into “the zone.” </a:t>
            </a:r>
          </a:p>
        </p:txBody>
      </p:sp>
    </p:spTree>
    <p:extLst>
      <p:ext uri="{BB962C8B-B14F-4D97-AF65-F5344CB8AC3E}">
        <p14:creationId xmlns:p14="http://schemas.microsoft.com/office/powerpoint/2010/main" val="26986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95E71-2BD7-49F9-BF62-9BF8F173FEF3}"/>
              </a:ext>
            </a:extLst>
          </p:cNvPr>
          <p:cNvGrpSpPr/>
          <p:nvPr/>
        </p:nvGrpSpPr>
        <p:grpSpPr>
          <a:xfrm>
            <a:off x="9472599" y="-1"/>
            <a:ext cx="2737507" cy="2631475"/>
            <a:chOff x="9472599" y="-1"/>
            <a:chExt cx="2737507" cy="2631475"/>
          </a:xfrm>
        </p:grpSpPr>
        <p:pic>
          <p:nvPicPr>
            <p:cNvPr id="10" name="Picture 9">
              <a:extLst>
                <a:ext uri="{FF2B5EF4-FFF2-40B4-BE49-F238E27FC236}">
                  <a16:creationId xmlns:a16="http://schemas.microsoft.com/office/drawing/2014/main" id="{C4E7558F-B29E-4AAB-8D15-EBDB53CA82A0}"/>
                </a:ext>
              </a:extLst>
            </p:cNvPr>
            <p:cNvPicPr>
              <a:picLocks noChangeAspect="1"/>
            </p:cNvPicPr>
            <p:nvPr/>
          </p:nvPicPr>
          <p:blipFill rotWithShape="1">
            <a:blip r:embed="rId4">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11" name="TextBox 10">
              <a:extLst>
                <a:ext uri="{FF2B5EF4-FFF2-40B4-BE49-F238E27FC236}">
                  <a16:creationId xmlns:a16="http://schemas.microsoft.com/office/drawing/2014/main" id="{51F53D4B-06EB-45B7-9DED-D3D9DF9D33B7}"/>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2" name="TextBox 11">
              <a:extLst>
                <a:ext uri="{FF2B5EF4-FFF2-40B4-BE49-F238E27FC236}">
                  <a16:creationId xmlns:a16="http://schemas.microsoft.com/office/drawing/2014/main" id="{6F37A2C2-D3BC-48EA-B0BF-534C83D15680}"/>
                </a:ext>
              </a:extLst>
            </p:cNvPr>
            <p:cNvSpPr txBox="1"/>
            <p:nvPr/>
          </p:nvSpPr>
          <p:spPr>
            <a:xfrm>
              <a:off x="11760391" y="1245133"/>
              <a:ext cx="321879" cy="307777"/>
            </a:xfrm>
            <a:prstGeom prst="rect">
              <a:avLst/>
            </a:prstGeom>
            <a:noFill/>
          </p:spPr>
          <p:txBody>
            <a:bodyPr wrap="square" rtlCol="0">
              <a:spAutoFit/>
            </a:bodyPr>
            <a:lstStyle/>
            <a:p>
              <a:r>
                <a:rPr lang="en-US" sz="1400" b="1" dirty="0"/>
                <a:t>8</a:t>
              </a:r>
            </a:p>
          </p:txBody>
        </p:sp>
      </p:grpSp>
      <p:pic>
        <p:nvPicPr>
          <p:cNvPr id="4" name="Online Media 5" title="Extra: Slot machines and &amp;quot;The Zone&amp;quot;">
            <a:hlinkClick r:id="" action="ppaction://media"/>
            <a:extLst>
              <a:ext uri="{FF2B5EF4-FFF2-40B4-BE49-F238E27FC236}">
                <a16:creationId xmlns:a16="http://schemas.microsoft.com/office/drawing/2014/main" id="{764C918D-A491-430A-AD47-8A04F4DF6800}"/>
              </a:ext>
            </a:extLst>
          </p:cNvPr>
          <p:cNvPicPr>
            <a:picLocks noRot="1" noChangeAspect="1"/>
          </p:cNvPicPr>
          <p:nvPr>
            <a:videoFile r:link="rId1"/>
          </p:nvPr>
        </p:nvPicPr>
        <p:blipFill>
          <a:blip r:embed="rId5"/>
          <a:stretch>
            <a:fillRect/>
          </a:stretch>
        </p:blipFill>
        <p:spPr>
          <a:xfrm>
            <a:off x="1824508" y="1371535"/>
            <a:ext cx="8542983" cy="4805428"/>
          </a:xfrm>
          <a:prstGeom prst="rect">
            <a:avLst/>
          </a:prstGeom>
        </p:spPr>
      </p:pic>
      <p:sp>
        <p:nvSpPr>
          <p:cNvPr id="5" name="Rectangle 4">
            <a:extLst>
              <a:ext uri="{FF2B5EF4-FFF2-40B4-BE49-F238E27FC236}">
                <a16:creationId xmlns:a16="http://schemas.microsoft.com/office/drawing/2014/main" id="{1FAAAB0D-5876-41A4-B2F9-5F21C120C17C}"/>
              </a:ext>
            </a:extLst>
          </p:cNvPr>
          <p:cNvSpPr/>
          <p:nvPr/>
        </p:nvSpPr>
        <p:spPr>
          <a:xfrm>
            <a:off x="2247899" y="6354375"/>
            <a:ext cx="7696200" cy="276999"/>
          </a:xfrm>
          <a:prstGeom prst="rect">
            <a:avLst/>
          </a:prstGeom>
        </p:spPr>
        <p:txBody>
          <a:bodyPr wrap="square">
            <a:spAutoFit/>
          </a:bodyPr>
          <a:lstStyle/>
          <a:p>
            <a:pPr algn="ctr"/>
            <a:r>
              <a:rPr lang="en-US" sz="1200" dirty="0"/>
              <a:t>Slot machines and “The Zone:” </a:t>
            </a:r>
            <a:r>
              <a:rPr lang="en-US" sz="1200" dirty="0">
                <a:hlinkClick r:id="rId6"/>
              </a:rPr>
              <a:t> https://www.youtube.com/watch?v=yMZHbJ6LxUA</a:t>
            </a:r>
            <a:r>
              <a:rPr lang="en-US" sz="1200" dirty="0"/>
              <a:t>  </a:t>
            </a:r>
          </a:p>
        </p:txBody>
      </p:sp>
      <p:sp>
        <p:nvSpPr>
          <p:cNvPr id="8" name="Title 1">
            <a:extLst>
              <a:ext uri="{FF2B5EF4-FFF2-40B4-BE49-F238E27FC236}">
                <a16:creationId xmlns:a16="http://schemas.microsoft.com/office/drawing/2014/main" id="{5288F982-A57E-45D0-BAF3-D4B529F318BB}"/>
              </a:ext>
            </a:extLst>
          </p:cNvPr>
          <p:cNvSpPr txBox="1">
            <a:spLocks/>
          </p:cNvSpPr>
          <p:nvPr/>
        </p:nvSpPr>
        <p:spPr>
          <a:xfrm>
            <a:off x="309283" y="-83645"/>
            <a:ext cx="10228939" cy="153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Zone Gambling: </a:t>
            </a:r>
            <a:r>
              <a:rPr lang="en-US" sz="2800" dirty="0"/>
              <a:t>Escaping into “the Zone”</a:t>
            </a:r>
          </a:p>
        </p:txBody>
      </p:sp>
    </p:spTree>
    <p:extLst>
      <p:ext uri="{BB962C8B-B14F-4D97-AF65-F5344CB8AC3E}">
        <p14:creationId xmlns:p14="http://schemas.microsoft.com/office/powerpoint/2010/main" val="243054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FB03909-C7B4-4E79-835A-6AF033C4E1B2}"/>
              </a:ext>
            </a:extLst>
          </p:cNvPr>
          <p:cNvGrpSpPr/>
          <p:nvPr/>
        </p:nvGrpSpPr>
        <p:grpSpPr>
          <a:xfrm>
            <a:off x="9472599" y="-1"/>
            <a:ext cx="2737507" cy="2631475"/>
            <a:chOff x="9472599" y="-1"/>
            <a:chExt cx="2737507" cy="2631475"/>
          </a:xfrm>
        </p:grpSpPr>
        <p:pic>
          <p:nvPicPr>
            <p:cNvPr id="63" name="Picture 62">
              <a:extLst>
                <a:ext uri="{FF2B5EF4-FFF2-40B4-BE49-F238E27FC236}">
                  <a16:creationId xmlns:a16="http://schemas.microsoft.com/office/drawing/2014/main" id="{AD71F852-B94E-4845-82A1-DB7EC294169C}"/>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64" name="TextBox 63">
              <a:extLst>
                <a:ext uri="{FF2B5EF4-FFF2-40B4-BE49-F238E27FC236}">
                  <a16:creationId xmlns:a16="http://schemas.microsoft.com/office/drawing/2014/main" id="{85E54920-BE27-4E77-9DD4-855AB51A39D3}"/>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65" name="TextBox 64">
              <a:extLst>
                <a:ext uri="{FF2B5EF4-FFF2-40B4-BE49-F238E27FC236}">
                  <a16:creationId xmlns:a16="http://schemas.microsoft.com/office/drawing/2014/main" id="{DCED477A-AE26-4363-A471-4A4BB916A582}"/>
                </a:ext>
              </a:extLst>
            </p:cNvPr>
            <p:cNvSpPr txBox="1"/>
            <p:nvPr/>
          </p:nvSpPr>
          <p:spPr>
            <a:xfrm>
              <a:off x="11760391" y="1245133"/>
              <a:ext cx="321879" cy="307777"/>
            </a:xfrm>
            <a:prstGeom prst="rect">
              <a:avLst/>
            </a:prstGeom>
            <a:noFill/>
          </p:spPr>
          <p:txBody>
            <a:bodyPr wrap="square" rtlCol="0">
              <a:spAutoFit/>
            </a:bodyPr>
            <a:lstStyle/>
            <a:p>
              <a:r>
                <a:rPr lang="en-US" sz="1400" b="1" dirty="0"/>
                <a:t>9</a:t>
              </a:r>
            </a:p>
          </p:txBody>
        </p:sp>
      </p:grpSp>
      <p:sp>
        <p:nvSpPr>
          <p:cNvPr id="13" name="Arc 12">
            <a:extLst>
              <a:ext uri="{FF2B5EF4-FFF2-40B4-BE49-F238E27FC236}">
                <a16:creationId xmlns:a16="http://schemas.microsoft.com/office/drawing/2014/main" id="{C2B3DA10-AE3F-43BF-8100-676FD12ECAC4}"/>
              </a:ext>
            </a:extLst>
          </p:cNvPr>
          <p:cNvSpPr/>
          <p:nvPr/>
        </p:nvSpPr>
        <p:spPr>
          <a:xfrm>
            <a:off x="3917795" y="2687531"/>
            <a:ext cx="6229506" cy="1617171"/>
          </a:xfrm>
          <a:prstGeom prst="arc">
            <a:avLst>
              <a:gd name="adj1" fmla="val 16200000"/>
              <a:gd name="adj2" fmla="val 2151753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5" name="Picture 14">
            <a:extLst>
              <a:ext uri="{FF2B5EF4-FFF2-40B4-BE49-F238E27FC236}">
                <a16:creationId xmlns:a16="http://schemas.microsoft.com/office/drawing/2014/main" id="{AB109983-28C1-4BD3-BB5D-783894371DFB}"/>
              </a:ext>
            </a:extLst>
          </p:cNvPr>
          <p:cNvPicPr>
            <a:picLocks noChangeAspect="1"/>
          </p:cNvPicPr>
          <p:nvPr/>
        </p:nvPicPr>
        <p:blipFill>
          <a:blip r:embed="rId4" cstate="print"/>
          <a:stretch>
            <a:fillRect/>
          </a:stretch>
        </p:blipFill>
        <p:spPr>
          <a:xfrm>
            <a:off x="9047467" y="3584699"/>
            <a:ext cx="2252955" cy="1344304"/>
          </a:xfrm>
          <a:prstGeom prst="rect">
            <a:avLst/>
          </a:prstGeom>
        </p:spPr>
      </p:pic>
      <p:pic>
        <p:nvPicPr>
          <p:cNvPr id="18" name="Picture 17">
            <a:extLst>
              <a:ext uri="{FF2B5EF4-FFF2-40B4-BE49-F238E27FC236}">
                <a16:creationId xmlns:a16="http://schemas.microsoft.com/office/drawing/2014/main" id="{FC14B729-2C17-4A4A-9640-979A6A0E4ECA}"/>
              </a:ext>
            </a:extLst>
          </p:cNvPr>
          <p:cNvPicPr>
            <a:picLocks noChangeAspect="1"/>
          </p:cNvPicPr>
          <p:nvPr/>
        </p:nvPicPr>
        <p:blipFill>
          <a:blip r:embed="rId5" cstate="print"/>
          <a:stretch>
            <a:fillRect/>
          </a:stretch>
        </p:blipFill>
        <p:spPr>
          <a:xfrm>
            <a:off x="628368" y="3732306"/>
            <a:ext cx="2752433" cy="1053132"/>
          </a:xfrm>
          <a:prstGeom prst="rect">
            <a:avLst/>
          </a:prstGeom>
        </p:spPr>
      </p:pic>
      <p:pic>
        <p:nvPicPr>
          <p:cNvPr id="22" name="Picture 21">
            <a:extLst>
              <a:ext uri="{FF2B5EF4-FFF2-40B4-BE49-F238E27FC236}">
                <a16:creationId xmlns:a16="http://schemas.microsoft.com/office/drawing/2014/main" id="{C9488F50-22E8-4921-9AB0-F58067F76AC8}"/>
              </a:ext>
            </a:extLst>
          </p:cNvPr>
          <p:cNvPicPr>
            <a:picLocks noChangeAspect="1"/>
          </p:cNvPicPr>
          <p:nvPr/>
        </p:nvPicPr>
        <p:blipFill>
          <a:blip r:embed="rId6" cstate="print"/>
          <a:stretch>
            <a:fillRect/>
          </a:stretch>
        </p:blipFill>
        <p:spPr>
          <a:xfrm>
            <a:off x="260031" y="1409962"/>
            <a:ext cx="3251173" cy="2223228"/>
          </a:xfrm>
          <a:prstGeom prst="rect">
            <a:avLst/>
          </a:prstGeom>
        </p:spPr>
      </p:pic>
      <p:sp>
        <p:nvSpPr>
          <p:cNvPr id="28" name="Arc 27">
            <a:extLst>
              <a:ext uri="{FF2B5EF4-FFF2-40B4-BE49-F238E27FC236}">
                <a16:creationId xmlns:a16="http://schemas.microsoft.com/office/drawing/2014/main" id="{A1C971B7-4E4D-4B87-AAF8-7C5147A70446}"/>
              </a:ext>
            </a:extLst>
          </p:cNvPr>
          <p:cNvSpPr/>
          <p:nvPr/>
        </p:nvSpPr>
        <p:spPr>
          <a:xfrm flipH="1">
            <a:off x="2044699" y="2675613"/>
            <a:ext cx="6229506" cy="1617171"/>
          </a:xfrm>
          <a:prstGeom prst="arc">
            <a:avLst>
              <a:gd name="adj1" fmla="val 16200000"/>
              <a:gd name="adj2" fmla="val 2151753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3FE9D513-DF81-4868-A36E-1997D9D77413}"/>
              </a:ext>
            </a:extLst>
          </p:cNvPr>
          <p:cNvSpPr/>
          <p:nvPr/>
        </p:nvSpPr>
        <p:spPr>
          <a:xfrm flipH="1" flipV="1">
            <a:off x="2046081" y="4139543"/>
            <a:ext cx="6229506" cy="1617171"/>
          </a:xfrm>
          <a:prstGeom prst="arc">
            <a:avLst>
              <a:gd name="adj1" fmla="val 16200000"/>
              <a:gd name="adj2" fmla="val 2151753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30" name="Picture 29">
            <a:extLst>
              <a:ext uri="{FF2B5EF4-FFF2-40B4-BE49-F238E27FC236}">
                <a16:creationId xmlns:a16="http://schemas.microsoft.com/office/drawing/2014/main" id="{6583585E-84DD-4834-9C09-B40CCFC8C6FB}"/>
              </a:ext>
            </a:extLst>
          </p:cNvPr>
          <p:cNvPicPr>
            <a:picLocks noChangeAspect="1"/>
          </p:cNvPicPr>
          <p:nvPr/>
        </p:nvPicPr>
        <p:blipFill>
          <a:blip r:embed="rId7"/>
          <a:stretch>
            <a:fillRect/>
          </a:stretch>
        </p:blipFill>
        <p:spPr>
          <a:xfrm>
            <a:off x="5235879" y="4929003"/>
            <a:ext cx="1654509" cy="1566369"/>
          </a:xfrm>
          <a:prstGeom prst="rect">
            <a:avLst/>
          </a:prstGeom>
        </p:spPr>
      </p:pic>
      <p:pic>
        <p:nvPicPr>
          <p:cNvPr id="32" name="Picture 31">
            <a:extLst>
              <a:ext uri="{FF2B5EF4-FFF2-40B4-BE49-F238E27FC236}">
                <a16:creationId xmlns:a16="http://schemas.microsoft.com/office/drawing/2014/main" id="{50B4B260-4BC1-4101-A512-8D0327AD6DE9}"/>
              </a:ext>
            </a:extLst>
          </p:cNvPr>
          <p:cNvPicPr>
            <a:picLocks noChangeAspect="1"/>
          </p:cNvPicPr>
          <p:nvPr/>
        </p:nvPicPr>
        <p:blipFill>
          <a:blip r:embed="rId8"/>
          <a:stretch>
            <a:fillRect/>
          </a:stretch>
        </p:blipFill>
        <p:spPr>
          <a:xfrm>
            <a:off x="8478553" y="5684918"/>
            <a:ext cx="1857768" cy="1049153"/>
          </a:xfrm>
          <a:prstGeom prst="rect">
            <a:avLst/>
          </a:prstGeom>
        </p:spPr>
      </p:pic>
      <p:sp>
        <p:nvSpPr>
          <p:cNvPr id="27" name="Arc 26">
            <a:extLst>
              <a:ext uri="{FF2B5EF4-FFF2-40B4-BE49-F238E27FC236}">
                <a16:creationId xmlns:a16="http://schemas.microsoft.com/office/drawing/2014/main" id="{EBE4EB95-32BC-446C-BF70-5218CE5870F4}"/>
              </a:ext>
            </a:extLst>
          </p:cNvPr>
          <p:cNvSpPr/>
          <p:nvPr/>
        </p:nvSpPr>
        <p:spPr>
          <a:xfrm flipV="1">
            <a:off x="3838860" y="4120417"/>
            <a:ext cx="6229506" cy="1617171"/>
          </a:xfrm>
          <a:prstGeom prst="arc">
            <a:avLst>
              <a:gd name="adj1" fmla="val 16200000"/>
              <a:gd name="adj2" fmla="val 2151753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39" name="Picture 38">
            <a:extLst>
              <a:ext uri="{FF2B5EF4-FFF2-40B4-BE49-F238E27FC236}">
                <a16:creationId xmlns:a16="http://schemas.microsoft.com/office/drawing/2014/main" id="{E7287C16-0FB6-4635-BD3E-911A2C2B44C0}"/>
              </a:ext>
            </a:extLst>
          </p:cNvPr>
          <p:cNvPicPr>
            <a:picLocks noChangeAspect="1"/>
          </p:cNvPicPr>
          <p:nvPr/>
        </p:nvPicPr>
        <p:blipFill>
          <a:blip r:embed="rId9"/>
          <a:stretch>
            <a:fillRect/>
          </a:stretch>
        </p:blipFill>
        <p:spPr>
          <a:xfrm>
            <a:off x="1387590" y="1484026"/>
            <a:ext cx="962619" cy="952944"/>
          </a:xfrm>
          <a:prstGeom prst="rect">
            <a:avLst/>
          </a:prstGeom>
        </p:spPr>
      </p:pic>
      <p:sp>
        <p:nvSpPr>
          <p:cNvPr id="40" name="TextBox 39">
            <a:extLst>
              <a:ext uri="{FF2B5EF4-FFF2-40B4-BE49-F238E27FC236}">
                <a16:creationId xmlns:a16="http://schemas.microsoft.com/office/drawing/2014/main" id="{1E1CB9BA-146C-4AC5-9D31-288F9DE6AAA1}"/>
              </a:ext>
            </a:extLst>
          </p:cNvPr>
          <p:cNvSpPr txBox="1"/>
          <p:nvPr/>
        </p:nvSpPr>
        <p:spPr>
          <a:xfrm>
            <a:off x="793169" y="1528150"/>
            <a:ext cx="2184895" cy="830997"/>
          </a:xfrm>
          <a:prstGeom prst="rect">
            <a:avLst/>
          </a:prstGeom>
          <a:noFill/>
        </p:spPr>
        <p:txBody>
          <a:bodyPr wrap="square" rtlCol="0">
            <a:spAutoFit/>
          </a:bodyPr>
          <a:lstStyle/>
          <a:p>
            <a:pPr algn="ctr"/>
            <a:r>
              <a:rPr lang="en-US" sz="4800" dirty="0"/>
              <a:t>Jackpot</a:t>
            </a:r>
          </a:p>
        </p:txBody>
      </p:sp>
      <p:pic>
        <p:nvPicPr>
          <p:cNvPr id="42" name="Picture 41">
            <a:extLst>
              <a:ext uri="{FF2B5EF4-FFF2-40B4-BE49-F238E27FC236}">
                <a16:creationId xmlns:a16="http://schemas.microsoft.com/office/drawing/2014/main" id="{B17FE9AA-2C10-452F-B0E2-7965898B37E9}"/>
              </a:ext>
            </a:extLst>
          </p:cNvPr>
          <p:cNvPicPr>
            <a:picLocks noChangeAspect="1"/>
          </p:cNvPicPr>
          <p:nvPr/>
        </p:nvPicPr>
        <p:blipFill rotWithShape="1">
          <a:blip r:embed="rId10">
            <a:extLst>
              <a:ext uri="{28A0092B-C50C-407E-A947-70E740481C1C}">
                <a14:useLocalDpi xmlns:a14="http://schemas.microsoft.com/office/drawing/2010/main" val="0"/>
              </a:ext>
            </a:extLst>
          </a:blip>
          <a:srcRect l="-771" r="771" b="40021"/>
          <a:stretch/>
        </p:blipFill>
        <p:spPr>
          <a:xfrm>
            <a:off x="8612265" y="1528150"/>
            <a:ext cx="977502" cy="758952"/>
          </a:xfrm>
          <a:prstGeom prst="rect">
            <a:avLst/>
          </a:prstGeom>
        </p:spPr>
      </p:pic>
      <p:pic>
        <p:nvPicPr>
          <p:cNvPr id="43" name="Picture 42">
            <a:extLst>
              <a:ext uri="{FF2B5EF4-FFF2-40B4-BE49-F238E27FC236}">
                <a16:creationId xmlns:a16="http://schemas.microsoft.com/office/drawing/2014/main" id="{CF446D27-1494-440F-BEC0-1F129E250449}"/>
              </a:ext>
            </a:extLst>
          </p:cNvPr>
          <p:cNvPicPr>
            <a:picLocks noChangeAspect="1"/>
          </p:cNvPicPr>
          <p:nvPr/>
        </p:nvPicPr>
        <p:blipFill rotWithShape="1">
          <a:blip r:embed="rId10">
            <a:extLst>
              <a:ext uri="{28A0092B-C50C-407E-A947-70E740481C1C}">
                <a14:useLocalDpi xmlns:a14="http://schemas.microsoft.com/office/drawing/2010/main" val="0"/>
              </a:ext>
            </a:extLst>
          </a:blip>
          <a:srcRect l="-771" r="771" b="40021"/>
          <a:stretch/>
        </p:blipFill>
        <p:spPr>
          <a:xfrm>
            <a:off x="9856271" y="1988706"/>
            <a:ext cx="977501" cy="758952"/>
          </a:xfrm>
          <a:prstGeom prst="rect">
            <a:avLst/>
          </a:prstGeom>
        </p:spPr>
      </p:pic>
      <p:pic>
        <p:nvPicPr>
          <p:cNvPr id="44" name="Picture 43">
            <a:extLst>
              <a:ext uri="{FF2B5EF4-FFF2-40B4-BE49-F238E27FC236}">
                <a16:creationId xmlns:a16="http://schemas.microsoft.com/office/drawing/2014/main" id="{46F02B88-E877-4FFB-B4CE-FDC48A814208}"/>
              </a:ext>
            </a:extLst>
          </p:cNvPr>
          <p:cNvPicPr>
            <a:picLocks noChangeAspect="1"/>
          </p:cNvPicPr>
          <p:nvPr/>
        </p:nvPicPr>
        <p:blipFill rotWithShape="1">
          <a:blip r:embed="rId10">
            <a:extLst>
              <a:ext uri="{28A0092B-C50C-407E-A947-70E740481C1C}">
                <a14:useLocalDpi xmlns:a14="http://schemas.microsoft.com/office/drawing/2010/main" val="0"/>
              </a:ext>
            </a:extLst>
          </a:blip>
          <a:srcRect l="-771" r="771" b="40021"/>
          <a:stretch/>
        </p:blipFill>
        <p:spPr>
          <a:xfrm>
            <a:off x="2319374" y="6083406"/>
            <a:ext cx="972780" cy="755287"/>
          </a:xfrm>
          <a:prstGeom prst="rect">
            <a:avLst/>
          </a:prstGeom>
        </p:spPr>
      </p:pic>
      <p:pic>
        <p:nvPicPr>
          <p:cNvPr id="45" name="Picture 44">
            <a:extLst>
              <a:ext uri="{FF2B5EF4-FFF2-40B4-BE49-F238E27FC236}">
                <a16:creationId xmlns:a16="http://schemas.microsoft.com/office/drawing/2014/main" id="{BA5EAB1F-697E-4D8B-A179-B0CF8396AF3D}"/>
              </a:ext>
            </a:extLst>
          </p:cNvPr>
          <p:cNvPicPr>
            <a:picLocks noChangeAspect="1"/>
          </p:cNvPicPr>
          <p:nvPr/>
        </p:nvPicPr>
        <p:blipFill rotWithShape="1">
          <a:blip r:embed="rId10">
            <a:extLst>
              <a:ext uri="{28A0092B-C50C-407E-A947-70E740481C1C}">
                <a14:useLocalDpi xmlns:a14="http://schemas.microsoft.com/office/drawing/2010/main" val="0"/>
              </a:ext>
            </a:extLst>
          </a:blip>
          <a:srcRect l="-771" r="771" b="40021"/>
          <a:stretch/>
        </p:blipFill>
        <p:spPr>
          <a:xfrm>
            <a:off x="1143628" y="5737588"/>
            <a:ext cx="972780" cy="755287"/>
          </a:xfrm>
          <a:prstGeom prst="rect">
            <a:avLst/>
          </a:prstGeom>
        </p:spPr>
      </p:pic>
      <p:pic>
        <p:nvPicPr>
          <p:cNvPr id="47" name="Picture 46">
            <a:extLst>
              <a:ext uri="{FF2B5EF4-FFF2-40B4-BE49-F238E27FC236}">
                <a16:creationId xmlns:a16="http://schemas.microsoft.com/office/drawing/2014/main" id="{CD154ABF-411C-4EDE-AEB2-26D25674DE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5455" y="4086891"/>
            <a:ext cx="255444" cy="330671"/>
          </a:xfrm>
          <a:prstGeom prst="rect">
            <a:avLst/>
          </a:prstGeom>
        </p:spPr>
      </p:pic>
      <p:pic>
        <p:nvPicPr>
          <p:cNvPr id="50" name="Picture 49">
            <a:extLst>
              <a:ext uri="{FF2B5EF4-FFF2-40B4-BE49-F238E27FC236}">
                <a16:creationId xmlns:a16="http://schemas.microsoft.com/office/drawing/2014/main" id="{CF7532BE-95A2-4275-B0E0-7A67290F0ADE}"/>
              </a:ext>
            </a:extLst>
          </p:cNvPr>
          <p:cNvPicPr>
            <a:picLocks noChangeAspect="1"/>
          </p:cNvPicPr>
          <p:nvPr/>
        </p:nvPicPr>
        <p:blipFill rotWithShape="1">
          <a:blip r:embed="rId10">
            <a:extLst>
              <a:ext uri="{28A0092B-C50C-407E-A947-70E740481C1C}">
                <a14:useLocalDpi xmlns:a14="http://schemas.microsoft.com/office/drawing/2010/main" val="0"/>
              </a:ext>
            </a:extLst>
          </a:blip>
          <a:srcRect l="-771" r="771" b="40021"/>
          <a:stretch/>
        </p:blipFill>
        <p:spPr>
          <a:xfrm>
            <a:off x="11099345" y="4304702"/>
            <a:ext cx="401719" cy="311903"/>
          </a:xfrm>
          <a:prstGeom prst="rect">
            <a:avLst/>
          </a:prstGeom>
        </p:spPr>
      </p:pic>
      <p:pic>
        <p:nvPicPr>
          <p:cNvPr id="55" name="Picture 54">
            <a:extLst>
              <a:ext uri="{FF2B5EF4-FFF2-40B4-BE49-F238E27FC236}">
                <a16:creationId xmlns:a16="http://schemas.microsoft.com/office/drawing/2014/main" id="{A331AF95-0F83-42AB-9623-41246045F4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90177" y="1352990"/>
            <a:ext cx="2013903" cy="2606994"/>
          </a:xfrm>
          <a:prstGeom prst="rect">
            <a:avLst/>
          </a:prstGeom>
        </p:spPr>
      </p:pic>
      <p:pic>
        <p:nvPicPr>
          <p:cNvPr id="37" name="Picture 36">
            <a:extLst>
              <a:ext uri="{FF2B5EF4-FFF2-40B4-BE49-F238E27FC236}">
                <a16:creationId xmlns:a16="http://schemas.microsoft.com/office/drawing/2014/main" id="{78810CC2-C042-43C1-B69F-DD4E5B98E48A}"/>
              </a:ext>
            </a:extLst>
          </p:cNvPr>
          <p:cNvPicPr>
            <a:picLocks noChangeAspect="1"/>
          </p:cNvPicPr>
          <p:nvPr/>
        </p:nvPicPr>
        <p:blipFill rotWithShape="1">
          <a:blip r:embed="rId13">
            <a:extLst>
              <a:ext uri="{28A0092B-C50C-407E-A947-70E740481C1C}">
                <a14:useLocalDpi xmlns:a14="http://schemas.microsoft.com/office/drawing/2010/main" val="0"/>
              </a:ext>
            </a:extLst>
          </a:blip>
          <a:srcRect b="48743"/>
          <a:stretch/>
        </p:blipFill>
        <p:spPr>
          <a:xfrm>
            <a:off x="6042221" y="2750413"/>
            <a:ext cx="2013903" cy="1336281"/>
          </a:xfrm>
          <a:prstGeom prst="rect">
            <a:avLst/>
          </a:prstGeom>
        </p:spPr>
      </p:pic>
      <p:pic>
        <p:nvPicPr>
          <p:cNvPr id="52" name="Picture 51">
            <a:extLst>
              <a:ext uri="{FF2B5EF4-FFF2-40B4-BE49-F238E27FC236}">
                <a16:creationId xmlns:a16="http://schemas.microsoft.com/office/drawing/2014/main" id="{80770A53-D169-4CAA-92AE-E138E59E69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5196" y="3190687"/>
            <a:ext cx="255444" cy="330671"/>
          </a:xfrm>
          <a:prstGeom prst="rect">
            <a:avLst/>
          </a:prstGeom>
        </p:spPr>
      </p:pic>
      <p:sp>
        <p:nvSpPr>
          <p:cNvPr id="56" name="Title 1">
            <a:extLst>
              <a:ext uri="{FF2B5EF4-FFF2-40B4-BE49-F238E27FC236}">
                <a16:creationId xmlns:a16="http://schemas.microsoft.com/office/drawing/2014/main" id="{0CAC485C-1938-464F-8492-26D2039B004F}"/>
              </a:ext>
            </a:extLst>
          </p:cNvPr>
          <p:cNvSpPr txBox="1">
            <a:spLocks/>
          </p:cNvSpPr>
          <p:nvPr/>
        </p:nvSpPr>
        <p:spPr>
          <a:xfrm>
            <a:off x="309283" y="-83645"/>
            <a:ext cx="10228939" cy="1535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Gambling Opportunities: </a:t>
            </a:r>
            <a:r>
              <a:rPr lang="en-US" sz="2800" dirty="0"/>
              <a:t>In our community</a:t>
            </a:r>
          </a:p>
        </p:txBody>
      </p:sp>
      <p:grpSp>
        <p:nvGrpSpPr>
          <p:cNvPr id="66" name="Group 65">
            <a:extLst>
              <a:ext uri="{FF2B5EF4-FFF2-40B4-BE49-F238E27FC236}">
                <a16:creationId xmlns:a16="http://schemas.microsoft.com/office/drawing/2014/main" id="{2D6992F8-9B1A-4A5E-BAB1-59CFE770485B}"/>
              </a:ext>
            </a:extLst>
          </p:cNvPr>
          <p:cNvGrpSpPr>
            <a:grpSpLocks noChangeAspect="1"/>
          </p:cNvGrpSpPr>
          <p:nvPr/>
        </p:nvGrpSpPr>
        <p:grpSpPr>
          <a:xfrm rot="18471059">
            <a:off x="4501728" y="2733924"/>
            <a:ext cx="1506902" cy="1950683"/>
            <a:chOff x="9798167" y="5211098"/>
            <a:chExt cx="1122205" cy="1452693"/>
          </a:xfrm>
        </p:grpSpPr>
        <p:pic>
          <p:nvPicPr>
            <p:cNvPr id="31" name="Picture 30">
              <a:extLst>
                <a:ext uri="{FF2B5EF4-FFF2-40B4-BE49-F238E27FC236}">
                  <a16:creationId xmlns:a16="http://schemas.microsoft.com/office/drawing/2014/main" id="{0035E4E3-7E9A-4525-9E69-6134177BF5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06663">
              <a:off x="9798167" y="5211098"/>
              <a:ext cx="1122205" cy="1452693"/>
            </a:xfrm>
            <a:prstGeom prst="rect">
              <a:avLst/>
            </a:prstGeom>
          </p:spPr>
        </p:pic>
        <p:pic>
          <p:nvPicPr>
            <p:cNvPr id="53" name="Picture 52">
              <a:extLst>
                <a:ext uri="{FF2B5EF4-FFF2-40B4-BE49-F238E27FC236}">
                  <a16:creationId xmlns:a16="http://schemas.microsoft.com/office/drawing/2014/main" id="{403BD0F7-D16A-4DDA-95C8-290C5D9B0F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69565">
              <a:off x="10409869" y="5384588"/>
              <a:ext cx="255444" cy="330671"/>
            </a:xfrm>
            <a:prstGeom prst="rect">
              <a:avLst/>
            </a:prstGeom>
          </p:spPr>
        </p:pic>
      </p:grpSp>
    </p:spTree>
    <p:extLst>
      <p:ext uri="{BB962C8B-B14F-4D97-AF65-F5344CB8AC3E}">
        <p14:creationId xmlns:p14="http://schemas.microsoft.com/office/powerpoint/2010/main" val="276000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1+#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29" grpId="0" animBg="1"/>
      <p:bldP spid="27"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61A62-3729-49C5-9A9D-DB996DD4FF93}"/>
              </a:ext>
            </a:extLst>
          </p:cNvPr>
          <p:cNvSpPr>
            <a:spLocks noGrp="1"/>
          </p:cNvSpPr>
          <p:nvPr>
            <p:ph type="title"/>
          </p:nvPr>
        </p:nvSpPr>
        <p:spPr>
          <a:xfrm>
            <a:off x="838200" y="205677"/>
            <a:ext cx="10515600" cy="950719"/>
          </a:xfrm>
        </p:spPr>
        <p:txBody>
          <a:bodyPr>
            <a:normAutofit/>
          </a:bodyPr>
          <a:lstStyle/>
          <a:p>
            <a:pPr algn="ctr"/>
            <a:r>
              <a:rPr lang="en-US" b="1" dirty="0"/>
              <a:t>Healthy Decision Making</a:t>
            </a:r>
          </a:p>
        </p:txBody>
      </p:sp>
      <p:pic>
        <p:nvPicPr>
          <p:cNvPr id="7" name="Picture 6">
            <a:extLst>
              <a:ext uri="{FF2B5EF4-FFF2-40B4-BE49-F238E27FC236}">
                <a16:creationId xmlns:a16="http://schemas.microsoft.com/office/drawing/2014/main" id="{48ECF4E0-3FB2-4749-8001-13953780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282700"/>
            <a:ext cx="5029200" cy="5029200"/>
          </a:xfrm>
          <a:prstGeom prst="rect">
            <a:avLst/>
          </a:prstGeom>
        </p:spPr>
      </p:pic>
      <p:pic>
        <p:nvPicPr>
          <p:cNvPr id="4" name="Picture 3">
            <a:extLst>
              <a:ext uri="{FF2B5EF4-FFF2-40B4-BE49-F238E27FC236}">
                <a16:creationId xmlns:a16="http://schemas.microsoft.com/office/drawing/2014/main" id="{65D015AB-23D1-4C3B-921A-D5F4A5383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172" y="5988777"/>
            <a:ext cx="1603766" cy="618788"/>
          </a:xfrm>
          <a:prstGeom prst="rect">
            <a:avLst/>
          </a:prstGeom>
        </p:spPr>
      </p:pic>
      <p:sp>
        <p:nvSpPr>
          <p:cNvPr id="5" name="TextBox 4">
            <a:extLst>
              <a:ext uri="{FF2B5EF4-FFF2-40B4-BE49-F238E27FC236}">
                <a16:creationId xmlns:a16="http://schemas.microsoft.com/office/drawing/2014/main" id="{86F33AD5-B70F-400F-8264-4DE0B3A4719E}"/>
              </a:ext>
            </a:extLst>
          </p:cNvPr>
          <p:cNvSpPr txBox="1"/>
          <p:nvPr/>
        </p:nvSpPr>
        <p:spPr>
          <a:xfrm>
            <a:off x="10393202" y="5742556"/>
            <a:ext cx="817853" cy="246221"/>
          </a:xfrm>
          <a:prstGeom prst="rect">
            <a:avLst/>
          </a:prstGeom>
          <a:noFill/>
        </p:spPr>
        <p:txBody>
          <a:bodyPr wrap="none" rtlCol="0">
            <a:spAutoFit/>
          </a:bodyPr>
          <a:lstStyle/>
          <a:p>
            <a:r>
              <a:rPr lang="en-US" sz="1000" dirty="0"/>
              <a:t>Prepared by</a:t>
            </a:r>
          </a:p>
        </p:txBody>
      </p:sp>
      <p:sp>
        <p:nvSpPr>
          <p:cNvPr id="8" name="Rectangle 7">
            <a:extLst>
              <a:ext uri="{FF2B5EF4-FFF2-40B4-BE49-F238E27FC236}">
                <a16:creationId xmlns:a16="http://schemas.microsoft.com/office/drawing/2014/main" id="{523B29F3-C095-41F6-B813-AB779B8486F7}"/>
              </a:ext>
            </a:extLst>
          </p:cNvPr>
          <p:cNvSpPr/>
          <p:nvPr/>
        </p:nvSpPr>
        <p:spPr>
          <a:xfrm>
            <a:off x="10324130" y="6597765"/>
            <a:ext cx="1822935" cy="215444"/>
          </a:xfrm>
          <a:prstGeom prst="rect">
            <a:avLst/>
          </a:prstGeom>
        </p:spPr>
        <p:txBody>
          <a:bodyPr wrap="none">
            <a:spAutoFit/>
          </a:bodyPr>
          <a:lstStyle/>
          <a:p>
            <a:r>
              <a:rPr lang="en-US" sz="800" dirty="0"/>
              <a:t>Problem Gambling Prevention Program</a:t>
            </a:r>
          </a:p>
        </p:txBody>
      </p:sp>
    </p:spTree>
    <p:extLst>
      <p:ext uri="{BB962C8B-B14F-4D97-AF65-F5344CB8AC3E}">
        <p14:creationId xmlns:p14="http://schemas.microsoft.com/office/powerpoint/2010/main" val="180055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A3EC6-78A4-4E4F-BF55-B21E46817972}"/>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8978"/>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p:txBody>
          <a:bodyPr/>
          <a:lstStyle/>
          <a:p>
            <a:r>
              <a:rPr lang="en-US" dirty="0"/>
              <a:t>Positive Risk Taking &amp; Decision Making</a:t>
            </a:r>
          </a:p>
        </p:txBody>
      </p:sp>
      <p:sp>
        <p:nvSpPr>
          <p:cNvPr id="4" name="Content Placeholder 2">
            <a:extLst>
              <a:ext uri="{FF2B5EF4-FFF2-40B4-BE49-F238E27FC236}">
                <a16:creationId xmlns:a16="http://schemas.microsoft.com/office/drawing/2014/main" id="{4E8A3B73-1718-48DE-AC47-834BA49CC669}"/>
              </a:ext>
            </a:extLst>
          </p:cNvPr>
          <p:cNvSpPr>
            <a:spLocks noGrp="1"/>
          </p:cNvSpPr>
          <p:nvPr>
            <p:ph idx="1"/>
          </p:nvPr>
        </p:nvSpPr>
        <p:spPr>
          <a:xfrm>
            <a:off x="389313" y="1552910"/>
            <a:ext cx="6595687" cy="5063790"/>
          </a:xfrm>
        </p:spPr>
        <p:txBody>
          <a:bodyPr>
            <a:normAutofit lnSpcReduction="10000"/>
          </a:bodyPr>
          <a:lstStyle/>
          <a:p>
            <a:pPr marL="0" indent="0">
              <a:buNone/>
            </a:pPr>
            <a:r>
              <a:rPr lang="en-US" sz="2600" dirty="0"/>
              <a:t>Life in a way is a gamble, we take risks every day. </a:t>
            </a:r>
          </a:p>
          <a:p>
            <a:pPr marL="0" indent="0">
              <a:buNone/>
            </a:pPr>
            <a:r>
              <a:rPr lang="en-US" sz="2600" dirty="0">
                <a:solidFill>
                  <a:srgbClr val="FF0000"/>
                </a:solidFill>
              </a:rPr>
              <a:t>Discussion: When you take a positive &amp; healthy risk, what could you gain? </a:t>
            </a:r>
          </a:p>
          <a:p>
            <a:pPr lvl="1"/>
            <a:r>
              <a:rPr lang="en-US" sz="2200" dirty="0"/>
              <a:t>Confidence</a:t>
            </a:r>
          </a:p>
          <a:p>
            <a:pPr lvl="1"/>
            <a:r>
              <a:rPr lang="en-US" sz="2200" dirty="0"/>
              <a:t>Skills</a:t>
            </a:r>
          </a:p>
          <a:p>
            <a:pPr lvl="1"/>
            <a:r>
              <a:rPr lang="en-US" sz="2200" dirty="0"/>
              <a:t>Friendships</a:t>
            </a:r>
          </a:p>
          <a:p>
            <a:pPr lvl="1"/>
            <a:r>
              <a:rPr lang="en-US" sz="2200" dirty="0"/>
              <a:t>Self-esteem</a:t>
            </a:r>
          </a:p>
          <a:p>
            <a:pPr lvl="1"/>
            <a:r>
              <a:rPr lang="en-US" sz="2200" dirty="0"/>
              <a:t>Accomplishing your goals</a:t>
            </a:r>
          </a:p>
          <a:p>
            <a:pPr lvl="1"/>
            <a:r>
              <a:rPr lang="en-US" sz="2200" dirty="0"/>
              <a:t>Recognition for accomplishing goals</a:t>
            </a:r>
          </a:p>
          <a:p>
            <a:pPr lvl="1"/>
            <a:r>
              <a:rPr lang="en-US" sz="2200" dirty="0"/>
              <a:t>Healthy body and mind</a:t>
            </a:r>
          </a:p>
          <a:p>
            <a:pPr marL="457200" lvl="1" indent="0">
              <a:buNone/>
            </a:pPr>
            <a:endParaRPr lang="en-US" sz="2000" dirty="0"/>
          </a:p>
          <a:p>
            <a:pPr marL="0" indent="0" algn="ctr">
              <a:buNone/>
            </a:pPr>
            <a:r>
              <a:rPr lang="en-US" sz="2600" dirty="0">
                <a:solidFill>
                  <a:srgbClr val="FF0000"/>
                </a:solidFill>
              </a:rPr>
              <a:t>Making negative risky decisions could result in losing these things!</a:t>
            </a:r>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1</a:t>
            </a:r>
          </a:p>
        </p:txBody>
      </p:sp>
      <p:pic>
        <p:nvPicPr>
          <p:cNvPr id="3" name="Picture 2">
            <a:extLst>
              <a:ext uri="{FF2B5EF4-FFF2-40B4-BE49-F238E27FC236}">
                <a16:creationId xmlns:a16="http://schemas.microsoft.com/office/drawing/2014/main" id="{475F9799-0815-40F0-B3D1-0C0AEF34786F}"/>
              </a:ext>
            </a:extLst>
          </p:cNvPr>
          <p:cNvPicPr>
            <a:picLocks noChangeAspect="1"/>
          </p:cNvPicPr>
          <p:nvPr/>
        </p:nvPicPr>
        <p:blipFill rotWithShape="1">
          <a:blip r:embed="rId4"/>
          <a:srcRect l="19313" r="22323"/>
          <a:stretch/>
        </p:blipFill>
        <p:spPr>
          <a:xfrm>
            <a:off x="7592991" y="1546495"/>
            <a:ext cx="3822397" cy="4357594"/>
          </a:xfrm>
          <a:prstGeom prst="rect">
            <a:avLst/>
          </a:prstGeom>
        </p:spPr>
      </p:pic>
    </p:spTree>
    <p:extLst>
      <p:ext uri="{BB962C8B-B14F-4D97-AF65-F5344CB8AC3E}">
        <p14:creationId xmlns:p14="http://schemas.microsoft.com/office/powerpoint/2010/main" val="159590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BD6993-5F04-4586-A37E-5157A6138A3F}"/>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0"/>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a:xfrm>
            <a:off x="838200" y="365125"/>
            <a:ext cx="10515600" cy="1325563"/>
          </a:xfrm>
        </p:spPr>
        <p:txBody>
          <a:bodyPr/>
          <a:lstStyle/>
          <a:p>
            <a:pPr algn="ctr"/>
            <a:r>
              <a:rPr lang="en-US" u="sng" dirty="0">
                <a:effectLst>
                  <a:outerShdw blurRad="38100" dist="38100" dir="2700000" algn="tl">
                    <a:srgbClr val="000000">
                      <a:alpha val="43137"/>
                    </a:srgbClr>
                  </a:outerShdw>
                </a:effectLst>
              </a:rPr>
              <a:t>Positive Risk Taking</a:t>
            </a:r>
            <a:r>
              <a:rPr lang="en-US" dirty="0"/>
              <a:t> vs </a:t>
            </a:r>
            <a:r>
              <a:rPr lang="en-US" u="sng" dirty="0">
                <a:effectLst>
                  <a:outerShdw blurRad="38100" dist="38100" dir="2700000" algn="tl">
                    <a:srgbClr val="000000">
                      <a:alpha val="43137"/>
                    </a:srgbClr>
                  </a:outerShdw>
                </a:effectLst>
              </a:rPr>
              <a:t>Negative Risk Taking</a:t>
            </a:r>
          </a:p>
        </p:txBody>
      </p:sp>
      <p:sp>
        <p:nvSpPr>
          <p:cNvPr id="4" name="Content Placeholder 2">
            <a:extLst>
              <a:ext uri="{FF2B5EF4-FFF2-40B4-BE49-F238E27FC236}">
                <a16:creationId xmlns:a16="http://schemas.microsoft.com/office/drawing/2014/main" id="{4E8A3B73-1718-48DE-AC47-834BA49CC669}"/>
              </a:ext>
            </a:extLst>
          </p:cNvPr>
          <p:cNvSpPr>
            <a:spLocks noGrp="1"/>
          </p:cNvSpPr>
          <p:nvPr>
            <p:ph idx="1"/>
          </p:nvPr>
        </p:nvSpPr>
        <p:spPr>
          <a:xfrm>
            <a:off x="2116146" y="6005690"/>
            <a:ext cx="7769861" cy="585610"/>
          </a:xfrm>
        </p:spPr>
        <p:txBody>
          <a:bodyPr>
            <a:normAutofit/>
          </a:bodyPr>
          <a:lstStyle/>
          <a:p>
            <a:pPr marL="0" indent="0" algn="ctr">
              <a:buNone/>
            </a:pPr>
            <a:r>
              <a:rPr lang="en-US" sz="2400" dirty="0"/>
              <a:t>What decision is worth taking a risk on? </a:t>
            </a:r>
          </a:p>
          <a:p>
            <a:pPr marL="0" indent="0">
              <a:buNone/>
            </a:pPr>
            <a:endParaRPr lang="en-US" sz="2400" dirty="0"/>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2</a:t>
            </a:r>
          </a:p>
        </p:txBody>
      </p:sp>
      <p:sp>
        <p:nvSpPr>
          <p:cNvPr id="11" name="Text Box 5">
            <a:extLst>
              <a:ext uri="{FF2B5EF4-FFF2-40B4-BE49-F238E27FC236}">
                <a16:creationId xmlns:a16="http://schemas.microsoft.com/office/drawing/2014/main" id="{F94677A5-CC91-4698-8DE1-A859A5C979EF}"/>
              </a:ext>
            </a:extLst>
          </p:cNvPr>
          <p:cNvSpPr txBox="1">
            <a:spLocks noChangeArrowheads="1"/>
          </p:cNvSpPr>
          <p:nvPr/>
        </p:nvSpPr>
        <p:spPr bwMode="auto">
          <a:xfrm>
            <a:off x="6043390" y="1902874"/>
            <a:ext cx="5717001" cy="4022025"/>
          </a:xfrm>
          <a:prstGeom prst="rect">
            <a:avLst/>
          </a:prstGeom>
          <a:noFill/>
          <a:ln w="9525">
            <a:noFill/>
            <a:miter lim="800000"/>
            <a:headEnd/>
            <a:tailEnd/>
          </a:ln>
        </p:spPr>
        <p:txBody>
          <a:bodyPr wrap="square">
            <a:spAutoFit/>
          </a:bodyPr>
          <a:lstStyle/>
          <a:p>
            <a:pPr algn="ctr" eaLnBrk="0" fontAlgn="base" hangingPunct="0">
              <a:lnSpc>
                <a:spcPct val="80000"/>
              </a:lnSpc>
              <a:spcAft>
                <a:spcPts val="600"/>
              </a:spcAft>
            </a:pPr>
            <a:r>
              <a:rPr lang="en-US" altLang="en-US" sz="2800" dirty="0">
                <a:solidFill>
                  <a:srgbClr val="C80000"/>
                </a:solidFill>
                <a:latin typeface="Bahnschrift Condensed" panose="020B0502040204020203" pitchFamily="34" charset="0"/>
              </a:rPr>
              <a:t>Likely to disrupt or cause problems in life</a:t>
            </a:r>
          </a:p>
          <a:p>
            <a:pPr algn="ctr" eaLnBrk="0" fontAlgn="base" hangingPunct="0">
              <a:lnSpc>
                <a:spcPct val="80000"/>
              </a:lnSpc>
              <a:spcAft>
                <a:spcPts val="600"/>
              </a:spcAft>
            </a:pPr>
            <a:endParaRPr lang="en-US" altLang="en-US" sz="2800" dirty="0">
              <a:solidFill>
                <a:srgbClr val="C80000"/>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C80000"/>
                </a:solidFill>
                <a:latin typeface="Bahnschrift Condensed" panose="020B0502040204020203" pitchFamily="34" charset="0"/>
              </a:rPr>
              <a:t>Odds of success may not be in your favor</a:t>
            </a:r>
          </a:p>
          <a:p>
            <a:pPr algn="ctr" eaLnBrk="0" fontAlgn="base" hangingPunct="0">
              <a:lnSpc>
                <a:spcPct val="80000"/>
              </a:lnSpc>
              <a:spcAft>
                <a:spcPts val="600"/>
              </a:spcAft>
            </a:pPr>
            <a:endParaRPr lang="en-US" altLang="en-US" sz="2800" dirty="0">
              <a:solidFill>
                <a:srgbClr val="C80000"/>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C80000"/>
                </a:solidFill>
                <a:latin typeface="Bahnschrift Condensed" panose="020B0502040204020203" pitchFamily="34" charset="0"/>
              </a:rPr>
              <a:t>Something you cannot afford to lose, or do not want to lose</a:t>
            </a:r>
          </a:p>
          <a:p>
            <a:pPr algn="ctr" eaLnBrk="0" fontAlgn="base" hangingPunct="0">
              <a:lnSpc>
                <a:spcPct val="80000"/>
              </a:lnSpc>
              <a:spcAft>
                <a:spcPts val="600"/>
              </a:spcAft>
            </a:pPr>
            <a:endParaRPr lang="en-US" altLang="en-US" sz="2800" dirty="0">
              <a:solidFill>
                <a:srgbClr val="C80000"/>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C80000"/>
                </a:solidFill>
                <a:latin typeface="Bahnschrift Condensed" panose="020B0502040204020203" pitchFamily="34" charset="0"/>
              </a:rPr>
              <a:t>What you could win doesn’t improve your life in a meaningful way to you</a:t>
            </a:r>
          </a:p>
        </p:txBody>
      </p:sp>
      <p:sp>
        <p:nvSpPr>
          <p:cNvPr id="13" name="Text Box 9">
            <a:extLst>
              <a:ext uri="{FF2B5EF4-FFF2-40B4-BE49-F238E27FC236}">
                <a16:creationId xmlns:a16="http://schemas.microsoft.com/office/drawing/2014/main" id="{CB165E52-210B-44C5-B258-3D1C954E088A}"/>
              </a:ext>
            </a:extLst>
          </p:cNvPr>
          <p:cNvSpPr txBox="1">
            <a:spLocks noChangeArrowheads="1"/>
          </p:cNvSpPr>
          <p:nvPr/>
        </p:nvSpPr>
        <p:spPr bwMode="auto">
          <a:xfrm>
            <a:off x="555927" y="1899027"/>
            <a:ext cx="5292750" cy="4106663"/>
          </a:xfrm>
          <a:prstGeom prst="rect">
            <a:avLst/>
          </a:prstGeom>
          <a:noFill/>
          <a:ln w="9525">
            <a:noFill/>
            <a:miter lim="800000"/>
            <a:headEnd/>
            <a:tailEnd/>
          </a:ln>
        </p:spPr>
        <p:txBody>
          <a:bodyPr wrap="square">
            <a:spAutoFit/>
          </a:bodyPr>
          <a:lstStyle/>
          <a:p>
            <a:pPr algn="ctr" eaLnBrk="0" fontAlgn="base" hangingPunct="0">
              <a:lnSpc>
                <a:spcPct val="80000"/>
              </a:lnSpc>
              <a:spcAft>
                <a:spcPts val="600"/>
              </a:spcAft>
            </a:pPr>
            <a:r>
              <a:rPr lang="en-US" altLang="en-US" sz="2800" dirty="0">
                <a:solidFill>
                  <a:srgbClr val="4584D3"/>
                </a:solidFill>
                <a:latin typeface="Bahnschrift Condensed" panose="020B0502040204020203" pitchFamily="34" charset="0"/>
              </a:rPr>
              <a:t>Likely to improve your life</a:t>
            </a:r>
          </a:p>
          <a:p>
            <a:pPr algn="ctr" eaLnBrk="0" fontAlgn="base" hangingPunct="0">
              <a:lnSpc>
                <a:spcPct val="80000"/>
              </a:lnSpc>
              <a:spcAft>
                <a:spcPts val="600"/>
              </a:spcAft>
            </a:pPr>
            <a:endParaRPr lang="en-US" altLang="en-US" sz="2800" dirty="0">
              <a:solidFill>
                <a:srgbClr val="4584D3"/>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4584D3"/>
                </a:solidFill>
                <a:latin typeface="Bahnschrift Condensed" panose="020B0502040204020203" pitchFamily="34" charset="0"/>
              </a:rPr>
              <a:t>Odds of success are in your favor</a:t>
            </a:r>
          </a:p>
          <a:p>
            <a:pPr algn="ctr" eaLnBrk="0" fontAlgn="base" hangingPunct="0">
              <a:lnSpc>
                <a:spcPct val="80000"/>
              </a:lnSpc>
              <a:spcAft>
                <a:spcPts val="600"/>
              </a:spcAft>
            </a:pPr>
            <a:endParaRPr lang="en-US" altLang="en-US" sz="2800" dirty="0">
              <a:solidFill>
                <a:srgbClr val="4584D3"/>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4584D3"/>
                </a:solidFill>
                <a:latin typeface="Bahnschrift Condensed" panose="020B0502040204020203" pitchFamily="34" charset="0"/>
              </a:rPr>
              <a:t>Something you can afford to lose</a:t>
            </a:r>
          </a:p>
          <a:p>
            <a:pPr algn="ctr" eaLnBrk="0" fontAlgn="base" hangingPunct="0">
              <a:lnSpc>
                <a:spcPct val="80000"/>
              </a:lnSpc>
              <a:spcAft>
                <a:spcPts val="600"/>
              </a:spcAft>
            </a:pPr>
            <a:endParaRPr lang="en-US" altLang="en-US" sz="2800" dirty="0">
              <a:solidFill>
                <a:srgbClr val="4584D3"/>
              </a:solidFill>
              <a:latin typeface="Bahnschrift Condensed" panose="020B0502040204020203" pitchFamily="34" charset="0"/>
            </a:endParaRPr>
          </a:p>
          <a:p>
            <a:pPr algn="ctr" eaLnBrk="0" fontAlgn="base" hangingPunct="0">
              <a:lnSpc>
                <a:spcPct val="80000"/>
              </a:lnSpc>
              <a:spcAft>
                <a:spcPts val="600"/>
              </a:spcAft>
            </a:pPr>
            <a:endParaRPr lang="en-US" altLang="en-US" sz="2800" dirty="0">
              <a:solidFill>
                <a:srgbClr val="4584D3"/>
              </a:solidFill>
              <a:latin typeface="Bahnschrift Condensed" panose="020B0502040204020203" pitchFamily="34" charset="0"/>
            </a:endParaRPr>
          </a:p>
          <a:p>
            <a:pPr algn="ctr" eaLnBrk="0" fontAlgn="base" hangingPunct="0">
              <a:lnSpc>
                <a:spcPct val="80000"/>
              </a:lnSpc>
              <a:spcAft>
                <a:spcPts val="600"/>
              </a:spcAft>
            </a:pPr>
            <a:r>
              <a:rPr lang="en-US" altLang="en-US" sz="2800" dirty="0">
                <a:solidFill>
                  <a:srgbClr val="4584D3"/>
                </a:solidFill>
                <a:latin typeface="Bahnschrift Condensed" panose="020B0502040204020203" pitchFamily="34" charset="0"/>
              </a:rPr>
              <a:t>What you could win is of significant value to you</a:t>
            </a:r>
          </a:p>
        </p:txBody>
      </p:sp>
      <p:sp>
        <p:nvSpPr>
          <p:cNvPr id="15" name="Rectangle 15">
            <a:extLst>
              <a:ext uri="{FF2B5EF4-FFF2-40B4-BE49-F238E27FC236}">
                <a16:creationId xmlns:a16="http://schemas.microsoft.com/office/drawing/2014/main" id="{358D327A-15D3-480E-8107-54A6855D3B4A}"/>
              </a:ext>
            </a:extLst>
          </p:cNvPr>
          <p:cNvSpPr>
            <a:spLocks noChangeArrowheads="1"/>
          </p:cNvSpPr>
          <p:nvPr/>
        </p:nvSpPr>
        <p:spPr bwMode="auto">
          <a:xfrm flipH="1">
            <a:off x="5909638" y="1868461"/>
            <a:ext cx="45719" cy="3750009"/>
          </a:xfrm>
          <a:prstGeom prst="rect">
            <a:avLst/>
          </a:prstGeom>
          <a:solidFill>
            <a:schemeClr val="bg2">
              <a:lumMod val="50000"/>
            </a:schemeClr>
          </a:solidFill>
          <a:ln w="9525">
            <a:solidFill>
              <a:schemeClr val="bg2">
                <a:lumMod val="50000"/>
              </a:schemeClr>
            </a:solidFill>
            <a:miter lim="800000"/>
            <a:headEnd/>
            <a:tailEnd/>
          </a:ln>
        </p:spPr>
        <p:txBody>
          <a:bodyPr anchor="ctr"/>
          <a:lstStyle/>
          <a:p>
            <a:pPr algn="ctr" eaLnBrk="0" fontAlgn="base" hangingPunct="0">
              <a:lnSpc>
                <a:spcPct val="80000"/>
              </a:lnSpc>
              <a:spcBef>
                <a:spcPct val="20000"/>
              </a:spcBef>
              <a:spcAft>
                <a:spcPct val="0"/>
              </a:spcAft>
            </a:pPr>
            <a:endParaRPr lang="en-US" altLang="en-US" sz="2400" b="1">
              <a:solidFill>
                <a:srgbClr val="4584D3"/>
              </a:solidFill>
              <a:latin typeface="Times New Roman" pitchFamily="18" charset="0"/>
            </a:endParaRPr>
          </a:p>
        </p:txBody>
      </p:sp>
    </p:spTree>
    <p:extLst>
      <p:ext uri="{BB962C8B-B14F-4D97-AF65-F5344CB8AC3E}">
        <p14:creationId xmlns:p14="http://schemas.microsoft.com/office/powerpoint/2010/main" val="3864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10063-52A0-41AB-B45A-F73209939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0" y="2401094"/>
            <a:ext cx="2971800" cy="2971800"/>
          </a:xfrm>
          <a:prstGeom prst="rect">
            <a:avLst/>
          </a:prstGeom>
        </p:spPr>
      </p:pic>
      <p:sp>
        <p:nvSpPr>
          <p:cNvPr id="5" name="Title 1">
            <a:extLst>
              <a:ext uri="{FF2B5EF4-FFF2-40B4-BE49-F238E27FC236}">
                <a16:creationId xmlns:a16="http://schemas.microsoft.com/office/drawing/2014/main" id="{804F4201-8F0D-4232-B054-61767E5B44E3}"/>
              </a:ext>
            </a:extLst>
          </p:cNvPr>
          <p:cNvSpPr txBox="1">
            <a:spLocks/>
          </p:cNvSpPr>
          <p:nvPr/>
        </p:nvSpPr>
        <p:spPr>
          <a:xfrm>
            <a:off x="838200" y="534387"/>
            <a:ext cx="10515600" cy="950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Problem Gambling Lessons in Review</a:t>
            </a:r>
          </a:p>
        </p:txBody>
      </p:sp>
      <p:pic>
        <p:nvPicPr>
          <p:cNvPr id="6" name="Picture 5">
            <a:extLst>
              <a:ext uri="{FF2B5EF4-FFF2-40B4-BE49-F238E27FC236}">
                <a16:creationId xmlns:a16="http://schemas.microsoft.com/office/drawing/2014/main" id="{1237191B-934D-4379-B2F0-E75A7FD7B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300" y="2401094"/>
            <a:ext cx="2971800" cy="2971800"/>
          </a:xfrm>
          <a:prstGeom prst="rect">
            <a:avLst/>
          </a:prstGeom>
        </p:spPr>
      </p:pic>
      <p:pic>
        <p:nvPicPr>
          <p:cNvPr id="7" name="Picture 6">
            <a:extLst>
              <a:ext uri="{FF2B5EF4-FFF2-40B4-BE49-F238E27FC236}">
                <a16:creationId xmlns:a16="http://schemas.microsoft.com/office/drawing/2014/main" id="{8BE033FA-4328-43E4-9E40-4FD9A8B20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01094"/>
            <a:ext cx="2971800" cy="2971800"/>
          </a:xfrm>
          <a:prstGeom prst="rect">
            <a:avLst/>
          </a:prstGeom>
        </p:spPr>
      </p:pic>
      <p:pic>
        <p:nvPicPr>
          <p:cNvPr id="8" name="Picture 7">
            <a:extLst>
              <a:ext uri="{FF2B5EF4-FFF2-40B4-BE49-F238E27FC236}">
                <a16:creationId xmlns:a16="http://schemas.microsoft.com/office/drawing/2014/main" id="{544DC7F8-3340-4569-8C5A-D039B659F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7800" y="2401094"/>
            <a:ext cx="2971800" cy="2971800"/>
          </a:xfrm>
          <a:prstGeom prst="rect">
            <a:avLst/>
          </a:prstGeom>
        </p:spPr>
      </p:pic>
    </p:spTree>
    <p:extLst>
      <p:ext uri="{BB962C8B-B14F-4D97-AF65-F5344CB8AC3E}">
        <p14:creationId xmlns:p14="http://schemas.microsoft.com/office/powerpoint/2010/main" val="333179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949AA-CB6D-498D-9036-D2464006C762}"/>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0"/>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p:txBody>
          <a:bodyPr/>
          <a:lstStyle/>
          <a:p>
            <a:r>
              <a:rPr lang="en-US" dirty="0"/>
              <a:t>Examples of Positive Decision Making</a:t>
            </a:r>
          </a:p>
        </p:txBody>
      </p:sp>
      <p:sp>
        <p:nvSpPr>
          <p:cNvPr id="4" name="Content Placeholder 2">
            <a:extLst>
              <a:ext uri="{FF2B5EF4-FFF2-40B4-BE49-F238E27FC236}">
                <a16:creationId xmlns:a16="http://schemas.microsoft.com/office/drawing/2014/main" id="{4E8A3B73-1718-48DE-AC47-834BA49CC669}"/>
              </a:ext>
            </a:extLst>
          </p:cNvPr>
          <p:cNvSpPr>
            <a:spLocks noGrp="1"/>
          </p:cNvSpPr>
          <p:nvPr>
            <p:ph idx="1"/>
          </p:nvPr>
        </p:nvSpPr>
        <p:spPr>
          <a:xfrm>
            <a:off x="389313" y="1854951"/>
            <a:ext cx="6697287" cy="4637924"/>
          </a:xfrm>
        </p:spPr>
        <p:txBody>
          <a:bodyPr/>
          <a:lstStyle/>
          <a:p>
            <a:pPr marL="0" indent="0">
              <a:buNone/>
            </a:pPr>
            <a:r>
              <a:rPr lang="en-US" sz="2400" dirty="0"/>
              <a:t>Completing your education</a:t>
            </a:r>
          </a:p>
          <a:p>
            <a:pPr marL="914400" lvl="1" indent="-457200">
              <a:buFont typeface="+mj-lt"/>
              <a:buAutoNum type="arabicPeriod"/>
            </a:pPr>
            <a:r>
              <a:rPr lang="en-US" sz="2000" dirty="0"/>
              <a:t>Achieve knowledge, skills, and experience.</a:t>
            </a:r>
          </a:p>
          <a:p>
            <a:pPr marL="914400" lvl="1" indent="-457200">
              <a:buFont typeface="+mj-lt"/>
              <a:buAutoNum type="arabicPeriod"/>
            </a:pPr>
            <a:r>
              <a:rPr lang="en-US" sz="2000" dirty="0"/>
              <a:t>Earn more money: on average the more education you have, the more money you earn. </a:t>
            </a:r>
          </a:p>
          <a:p>
            <a:pPr marL="914400" lvl="1" indent="-457200">
              <a:buFont typeface="+mj-lt"/>
              <a:buAutoNum type="arabicPeriod"/>
            </a:pPr>
            <a:r>
              <a:rPr lang="en-US" sz="2000" dirty="0"/>
              <a:t>Receive scholarships for high academic achievement.</a:t>
            </a:r>
          </a:p>
          <a:p>
            <a:pPr marL="0" indent="0">
              <a:buNone/>
            </a:pPr>
            <a:endParaRPr lang="en-US" sz="2000" dirty="0"/>
          </a:p>
          <a:p>
            <a:pPr marL="0" indent="0">
              <a:buNone/>
            </a:pPr>
            <a:r>
              <a:rPr lang="en-US" sz="2400" dirty="0"/>
              <a:t>Trying out for a sports team and/or music group (band, orchestra, choir) </a:t>
            </a:r>
          </a:p>
          <a:p>
            <a:pPr marL="914400" lvl="1" indent="-457200">
              <a:buFont typeface="+mj-lt"/>
              <a:buAutoNum type="arabicPeriod"/>
            </a:pPr>
            <a:r>
              <a:rPr lang="en-US" sz="2000" dirty="0"/>
              <a:t>Improve skills and experience.</a:t>
            </a:r>
          </a:p>
          <a:p>
            <a:pPr marL="914400" lvl="1" indent="-457200">
              <a:buFont typeface="+mj-lt"/>
              <a:buAutoNum type="arabicPeriod"/>
            </a:pPr>
            <a:r>
              <a:rPr lang="en-US" sz="2000" dirty="0"/>
              <a:t>Make new friends and strengthen relationships.</a:t>
            </a:r>
          </a:p>
          <a:p>
            <a:pPr marL="914400" lvl="1" indent="-457200">
              <a:buFont typeface="+mj-lt"/>
              <a:buAutoNum type="arabicPeriod"/>
            </a:pPr>
            <a:r>
              <a:rPr lang="en-US" sz="2000" dirty="0"/>
              <a:t>Improve self-esteem and perseverance.</a:t>
            </a:r>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3</a:t>
            </a:r>
          </a:p>
        </p:txBody>
      </p:sp>
      <p:pic>
        <p:nvPicPr>
          <p:cNvPr id="3" name="Picture 2">
            <a:extLst>
              <a:ext uri="{FF2B5EF4-FFF2-40B4-BE49-F238E27FC236}">
                <a16:creationId xmlns:a16="http://schemas.microsoft.com/office/drawing/2014/main" id="{369F3D7A-748A-4370-B568-A3367B6DCF56}"/>
              </a:ext>
            </a:extLst>
          </p:cNvPr>
          <p:cNvPicPr>
            <a:picLocks noChangeAspect="1"/>
          </p:cNvPicPr>
          <p:nvPr/>
        </p:nvPicPr>
        <p:blipFill>
          <a:blip r:embed="rId4"/>
          <a:stretch>
            <a:fillRect/>
          </a:stretch>
        </p:blipFill>
        <p:spPr>
          <a:xfrm>
            <a:off x="7086600" y="1597706"/>
            <a:ext cx="2417296" cy="2359417"/>
          </a:xfrm>
          <a:prstGeom prst="rect">
            <a:avLst/>
          </a:prstGeom>
        </p:spPr>
      </p:pic>
      <p:pic>
        <p:nvPicPr>
          <p:cNvPr id="5" name="Picture 4">
            <a:extLst>
              <a:ext uri="{FF2B5EF4-FFF2-40B4-BE49-F238E27FC236}">
                <a16:creationId xmlns:a16="http://schemas.microsoft.com/office/drawing/2014/main" id="{4937A2D9-8549-4A13-A164-1087D7E22949}"/>
              </a:ext>
            </a:extLst>
          </p:cNvPr>
          <p:cNvPicPr>
            <a:picLocks noChangeAspect="1"/>
          </p:cNvPicPr>
          <p:nvPr/>
        </p:nvPicPr>
        <p:blipFill>
          <a:blip r:embed="rId5"/>
          <a:stretch>
            <a:fillRect/>
          </a:stretch>
        </p:blipFill>
        <p:spPr>
          <a:xfrm>
            <a:off x="8740028" y="4106498"/>
            <a:ext cx="2417296" cy="2166412"/>
          </a:xfrm>
          <a:prstGeom prst="rect">
            <a:avLst/>
          </a:prstGeom>
        </p:spPr>
      </p:pic>
    </p:spTree>
    <p:extLst>
      <p:ext uri="{BB962C8B-B14F-4D97-AF65-F5344CB8AC3E}">
        <p14:creationId xmlns:p14="http://schemas.microsoft.com/office/powerpoint/2010/main" val="19732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1000"/>
                                        <p:tgtEl>
                                          <p:spTgt spid="4">
                                            <p:txEl>
                                              <p:pRg st="7" end="7"/>
                                            </p:txEl>
                                          </p:spTgt>
                                        </p:tgtEl>
                                      </p:cBhvr>
                                    </p:animEffect>
                                    <p:anim calcmode="lin" valueType="num">
                                      <p:cBhvr>
                                        <p:cTn id="1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1000"/>
                                        <p:tgtEl>
                                          <p:spTgt spid="4">
                                            <p:txEl>
                                              <p:pRg st="8" end="8"/>
                                            </p:txEl>
                                          </p:spTgt>
                                        </p:tgtEl>
                                      </p:cBhvr>
                                    </p:animEffect>
                                    <p:anim calcmode="lin" valueType="num">
                                      <p:cBhvr>
                                        <p:cTn id="2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9D34D2-3551-418D-A979-19C2706CC889}"/>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0"/>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a:xfrm>
            <a:off x="385571" y="252632"/>
            <a:ext cx="5129787" cy="1325563"/>
          </a:xfrm>
        </p:spPr>
        <p:txBody>
          <a:bodyPr>
            <a:normAutofit/>
          </a:bodyPr>
          <a:lstStyle/>
          <a:p>
            <a:r>
              <a:rPr lang="en-US" sz="3600" dirty="0"/>
              <a:t>Why people make </a:t>
            </a:r>
            <a:r>
              <a:rPr lang="en-US" sz="3600" u="sng" dirty="0"/>
              <a:t>negative risky decisions</a:t>
            </a:r>
            <a:r>
              <a:rPr lang="en-US" sz="3600" dirty="0"/>
              <a:t>	&amp;</a:t>
            </a:r>
            <a:endParaRPr lang="en-US" sz="3600" u="sng" dirty="0"/>
          </a:p>
        </p:txBody>
      </p:sp>
      <p:sp>
        <p:nvSpPr>
          <p:cNvPr id="4" name="Content Placeholder 2">
            <a:extLst>
              <a:ext uri="{FF2B5EF4-FFF2-40B4-BE49-F238E27FC236}">
                <a16:creationId xmlns:a16="http://schemas.microsoft.com/office/drawing/2014/main" id="{4E8A3B73-1718-48DE-AC47-834BA49CC669}"/>
              </a:ext>
            </a:extLst>
          </p:cNvPr>
          <p:cNvSpPr>
            <a:spLocks noGrp="1"/>
          </p:cNvSpPr>
          <p:nvPr>
            <p:ph idx="1"/>
          </p:nvPr>
        </p:nvSpPr>
        <p:spPr>
          <a:xfrm>
            <a:off x="389314" y="1854950"/>
            <a:ext cx="4303083" cy="4850650"/>
          </a:xfrm>
        </p:spPr>
        <p:txBody>
          <a:bodyPr>
            <a:normAutofit/>
          </a:bodyPr>
          <a:lstStyle/>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Didn’t weigh all pros vs cons</a:t>
            </a:r>
          </a:p>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Not enough time</a:t>
            </a:r>
          </a:p>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Lack of knowledge</a:t>
            </a:r>
          </a:p>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Acting impulsively</a:t>
            </a:r>
          </a:p>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Peer pressure</a:t>
            </a:r>
          </a:p>
          <a:p>
            <a:pPr marL="514350" indent="-514350" algn="r">
              <a:spcAft>
                <a:spcPts val="2400"/>
              </a:spcAft>
              <a:buFont typeface="+mj-lt"/>
              <a:buAutoNum type="arabicPeriod"/>
            </a:pPr>
            <a:r>
              <a:rPr lang="en-US" dirty="0">
                <a:solidFill>
                  <a:srgbClr val="C00000"/>
                </a:solidFill>
                <a:latin typeface="Bahnschrift Condensed" panose="020B0502040204020203" pitchFamily="34" charset="0"/>
              </a:rPr>
              <a:t>Don’t care or low self-esteem</a:t>
            </a:r>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4</a:t>
            </a:r>
          </a:p>
        </p:txBody>
      </p:sp>
      <p:sp>
        <p:nvSpPr>
          <p:cNvPr id="11" name="Rectangle 15">
            <a:extLst>
              <a:ext uri="{FF2B5EF4-FFF2-40B4-BE49-F238E27FC236}">
                <a16:creationId xmlns:a16="http://schemas.microsoft.com/office/drawing/2014/main" id="{2EC5B440-5C6B-40AD-81F5-BC0F4679970C}"/>
              </a:ext>
            </a:extLst>
          </p:cNvPr>
          <p:cNvSpPr>
            <a:spLocks noChangeArrowheads="1"/>
          </p:cNvSpPr>
          <p:nvPr/>
        </p:nvSpPr>
        <p:spPr bwMode="auto">
          <a:xfrm>
            <a:off x="5081018" y="1523251"/>
            <a:ext cx="45719" cy="5182349"/>
          </a:xfrm>
          <a:prstGeom prst="rect">
            <a:avLst/>
          </a:prstGeom>
          <a:solidFill>
            <a:schemeClr val="bg2">
              <a:lumMod val="50000"/>
            </a:schemeClr>
          </a:solidFill>
          <a:ln w="9525">
            <a:solidFill>
              <a:schemeClr val="bg2">
                <a:lumMod val="50000"/>
              </a:schemeClr>
            </a:solidFill>
            <a:miter lim="800000"/>
            <a:headEnd/>
            <a:tailEnd/>
          </a:ln>
        </p:spPr>
        <p:txBody>
          <a:bodyPr anchor="ctr"/>
          <a:lstStyle/>
          <a:p>
            <a:pPr algn="ctr" eaLnBrk="0" fontAlgn="base" hangingPunct="0">
              <a:lnSpc>
                <a:spcPct val="80000"/>
              </a:lnSpc>
              <a:spcBef>
                <a:spcPct val="20000"/>
              </a:spcBef>
              <a:spcAft>
                <a:spcPct val="0"/>
              </a:spcAft>
            </a:pPr>
            <a:endParaRPr lang="en-US" altLang="en-US" sz="2400" b="1">
              <a:solidFill>
                <a:srgbClr val="4584D3"/>
              </a:solidFill>
              <a:latin typeface="Times New Roman" pitchFamily="18" charset="0"/>
            </a:endParaRPr>
          </a:p>
        </p:txBody>
      </p:sp>
      <p:sp>
        <p:nvSpPr>
          <p:cNvPr id="13" name="Content Placeholder 2">
            <a:extLst>
              <a:ext uri="{FF2B5EF4-FFF2-40B4-BE49-F238E27FC236}">
                <a16:creationId xmlns:a16="http://schemas.microsoft.com/office/drawing/2014/main" id="{C930DFD5-328F-445A-84D4-C2C7DC063D31}"/>
              </a:ext>
            </a:extLst>
          </p:cNvPr>
          <p:cNvSpPr txBox="1">
            <a:spLocks/>
          </p:cNvSpPr>
          <p:nvPr/>
        </p:nvSpPr>
        <p:spPr>
          <a:xfrm>
            <a:off x="5309614" y="1854950"/>
            <a:ext cx="6725294" cy="5003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US" dirty="0">
                <a:solidFill>
                  <a:srgbClr val="0070C0"/>
                </a:solidFill>
                <a:latin typeface="Bahnschrift Condensed" panose="020B0502040204020203" pitchFamily="34" charset="0"/>
              </a:rPr>
              <a:t>Take time to weigh pros vs cons.</a:t>
            </a:r>
          </a:p>
          <a:p>
            <a:pPr marL="0" indent="0">
              <a:spcAft>
                <a:spcPts val="2400"/>
              </a:spcAft>
              <a:buNone/>
            </a:pPr>
            <a:r>
              <a:rPr lang="en-US" dirty="0">
                <a:solidFill>
                  <a:srgbClr val="0070C0"/>
                </a:solidFill>
                <a:latin typeface="Bahnschrift Condensed" panose="020B0502040204020203" pitchFamily="34" charset="0"/>
              </a:rPr>
              <a:t>Plan ahead / choose positive outcome.</a:t>
            </a:r>
          </a:p>
          <a:p>
            <a:pPr marL="0" indent="0">
              <a:spcAft>
                <a:spcPts val="2400"/>
              </a:spcAft>
              <a:buNone/>
            </a:pPr>
            <a:r>
              <a:rPr lang="en-US" dirty="0">
                <a:solidFill>
                  <a:srgbClr val="0070C0"/>
                </a:solidFill>
                <a:latin typeface="Bahnschrift Condensed" panose="020B0502040204020203" pitchFamily="34" charset="0"/>
              </a:rPr>
              <a:t>Learn the facts from a reliable source.</a:t>
            </a:r>
          </a:p>
          <a:p>
            <a:pPr marL="0" indent="0">
              <a:spcAft>
                <a:spcPts val="2400"/>
              </a:spcAft>
              <a:buNone/>
            </a:pPr>
            <a:r>
              <a:rPr lang="en-US" dirty="0">
                <a:solidFill>
                  <a:srgbClr val="0070C0"/>
                </a:solidFill>
                <a:latin typeface="Bahnschrift Condensed" panose="020B0502040204020203" pitchFamily="34" charset="0"/>
              </a:rPr>
              <a:t>Think it through.</a:t>
            </a:r>
          </a:p>
          <a:p>
            <a:pPr marL="0" indent="0">
              <a:spcAft>
                <a:spcPts val="2400"/>
              </a:spcAft>
              <a:buNone/>
            </a:pPr>
            <a:r>
              <a:rPr lang="en-US" dirty="0">
                <a:solidFill>
                  <a:srgbClr val="0070C0"/>
                </a:solidFill>
                <a:latin typeface="Bahnschrift Condensed" panose="020B0502040204020203" pitchFamily="34" charset="0"/>
              </a:rPr>
              <a:t>Difficult decisions gain respect from those who matter.</a:t>
            </a:r>
          </a:p>
          <a:p>
            <a:pPr marL="0" indent="0">
              <a:spcAft>
                <a:spcPts val="2400"/>
              </a:spcAft>
              <a:buNone/>
            </a:pPr>
            <a:r>
              <a:rPr lang="en-US" dirty="0">
                <a:solidFill>
                  <a:srgbClr val="0070C0"/>
                </a:solidFill>
                <a:latin typeface="Bahnschrift Condensed" panose="020B0502040204020203" pitchFamily="34" charset="0"/>
              </a:rPr>
              <a:t>Remember, you matter!</a:t>
            </a:r>
          </a:p>
        </p:txBody>
      </p:sp>
      <p:sp>
        <p:nvSpPr>
          <p:cNvPr id="14" name="Title 1">
            <a:extLst>
              <a:ext uri="{FF2B5EF4-FFF2-40B4-BE49-F238E27FC236}">
                <a16:creationId xmlns:a16="http://schemas.microsoft.com/office/drawing/2014/main" id="{B0D77D34-CEFE-4542-B7D3-6CB5AFCB1F4E}"/>
              </a:ext>
            </a:extLst>
          </p:cNvPr>
          <p:cNvSpPr txBox="1">
            <a:spLocks/>
          </p:cNvSpPr>
          <p:nvPr/>
        </p:nvSpPr>
        <p:spPr>
          <a:xfrm>
            <a:off x="5555425" y="807924"/>
            <a:ext cx="5733288" cy="715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t>What to do instead</a:t>
            </a:r>
          </a:p>
        </p:txBody>
      </p:sp>
    </p:spTree>
    <p:extLst>
      <p:ext uri="{BB962C8B-B14F-4D97-AF65-F5344CB8AC3E}">
        <p14:creationId xmlns:p14="http://schemas.microsoft.com/office/powerpoint/2010/main" val="179715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xEl>
                                              <p:pRg st="5" end="5"/>
                                            </p:txEl>
                                          </p:spTgt>
                                        </p:tgtEl>
                                        <p:attrNameLst>
                                          <p:attrName>style.visibility</p:attrName>
                                        </p:attrNameLst>
                                      </p:cBhvr>
                                      <p:to>
                                        <p:strVal val="visible"/>
                                      </p:to>
                                    </p:set>
                                    <p:animEffect transition="in" filter="fade">
                                      <p:cBhvr>
                                        <p:cTn id="5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BCF018-723A-4377-BE02-598C54FAC8A8}"/>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0"/>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p:txBody>
          <a:bodyPr/>
          <a:lstStyle/>
          <a:p>
            <a:r>
              <a:rPr lang="en-US" dirty="0"/>
              <a:t>How to determine a risk is positive</a:t>
            </a:r>
          </a:p>
        </p:txBody>
      </p:sp>
      <p:sp>
        <p:nvSpPr>
          <p:cNvPr id="4" name="Content Placeholder 2">
            <a:extLst>
              <a:ext uri="{FF2B5EF4-FFF2-40B4-BE49-F238E27FC236}">
                <a16:creationId xmlns:a16="http://schemas.microsoft.com/office/drawing/2014/main" id="{4E8A3B73-1718-48DE-AC47-834BA49CC669}"/>
              </a:ext>
            </a:extLst>
          </p:cNvPr>
          <p:cNvSpPr>
            <a:spLocks noGrp="1"/>
          </p:cNvSpPr>
          <p:nvPr>
            <p:ph idx="1"/>
          </p:nvPr>
        </p:nvSpPr>
        <p:spPr>
          <a:xfrm>
            <a:off x="389313" y="1854950"/>
            <a:ext cx="6290887" cy="4876049"/>
          </a:xfrm>
        </p:spPr>
        <p:txBody>
          <a:bodyPr/>
          <a:lstStyle/>
          <a:p>
            <a:r>
              <a:rPr lang="en-US" sz="2400" dirty="0"/>
              <a:t>Weigh the pros (possible gains) and cons (possible losses). </a:t>
            </a:r>
          </a:p>
          <a:p>
            <a:r>
              <a:rPr lang="en-US" sz="2400" dirty="0"/>
              <a:t>The risk has these outcomes: </a:t>
            </a:r>
          </a:p>
          <a:p>
            <a:pPr lvl="1"/>
            <a:r>
              <a:rPr lang="en-US" sz="2000" dirty="0"/>
              <a:t>The odds are in your favor, or you gain something positive from the experience.</a:t>
            </a:r>
          </a:p>
          <a:p>
            <a:pPr lvl="1"/>
            <a:r>
              <a:rPr lang="en-US" sz="2000" dirty="0"/>
              <a:t>Likely to improve your life.</a:t>
            </a:r>
          </a:p>
          <a:p>
            <a:pPr lvl="1"/>
            <a:r>
              <a:rPr lang="en-US" sz="2000" dirty="0"/>
              <a:t>You don’t risk losing something significant.</a:t>
            </a:r>
          </a:p>
          <a:p>
            <a:r>
              <a:rPr lang="en-US" sz="2400" dirty="0"/>
              <a:t>Be an objective problem solver. </a:t>
            </a:r>
          </a:p>
          <a:p>
            <a:pPr lvl="1"/>
            <a:r>
              <a:rPr lang="en-US" sz="2000" dirty="0"/>
              <a:t>Try not to make the decision emotionally.</a:t>
            </a:r>
          </a:p>
          <a:p>
            <a:pPr lvl="1"/>
            <a:r>
              <a:rPr lang="en-US" sz="2000" dirty="0"/>
              <a:t>Give yourself the same advice you’d give a friend.</a:t>
            </a:r>
          </a:p>
          <a:p>
            <a:r>
              <a:rPr lang="en-US" sz="2400" dirty="0"/>
              <a:t>Ask a trusted adult or a neutral person about their knowledge, experience, and insight.</a:t>
            </a:r>
          </a:p>
          <a:p>
            <a:pPr lvl="1"/>
            <a:r>
              <a:rPr lang="en-US" sz="2000" dirty="0"/>
              <a:t>If you don’t know, ask for help!</a:t>
            </a:r>
          </a:p>
          <a:p>
            <a:pPr lvl="1"/>
            <a:endParaRPr lang="en-US" sz="2000" dirty="0"/>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5</a:t>
            </a:r>
          </a:p>
        </p:txBody>
      </p:sp>
      <p:pic>
        <p:nvPicPr>
          <p:cNvPr id="5" name="Picture 4">
            <a:extLst>
              <a:ext uri="{FF2B5EF4-FFF2-40B4-BE49-F238E27FC236}">
                <a16:creationId xmlns:a16="http://schemas.microsoft.com/office/drawing/2014/main" id="{56B76325-5B63-4E3F-9494-EE778767AC3B}"/>
              </a:ext>
            </a:extLst>
          </p:cNvPr>
          <p:cNvPicPr>
            <a:picLocks noChangeAspect="1"/>
          </p:cNvPicPr>
          <p:nvPr/>
        </p:nvPicPr>
        <p:blipFill>
          <a:blip r:embed="rId4"/>
          <a:stretch>
            <a:fillRect/>
          </a:stretch>
        </p:blipFill>
        <p:spPr>
          <a:xfrm>
            <a:off x="7431657" y="2055813"/>
            <a:ext cx="3922143" cy="3934267"/>
          </a:xfrm>
          <a:prstGeom prst="rect">
            <a:avLst/>
          </a:prstGeom>
        </p:spPr>
      </p:pic>
    </p:spTree>
    <p:extLst>
      <p:ext uri="{BB962C8B-B14F-4D97-AF65-F5344CB8AC3E}">
        <p14:creationId xmlns:p14="http://schemas.microsoft.com/office/powerpoint/2010/main" val="1784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BCF018-723A-4377-BE02-598C54FAC8A8}"/>
              </a:ext>
            </a:extLst>
          </p:cNvPr>
          <p:cNvPicPr>
            <a:picLocks noChangeAspect="1"/>
          </p:cNvPicPr>
          <p:nvPr/>
        </p:nvPicPr>
        <p:blipFill rotWithShape="1">
          <a:blip r:embed="rId3">
            <a:extLst>
              <a:ext uri="{28A0092B-C50C-407E-A947-70E740481C1C}">
                <a14:useLocalDpi xmlns:a14="http://schemas.microsoft.com/office/drawing/2010/main" val="0"/>
              </a:ext>
            </a:extLst>
          </a:blip>
          <a:srcRect l="61667" b="63519"/>
          <a:stretch/>
        </p:blipFill>
        <p:spPr>
          <a:xfrm>
            <a:off x="9359900" y="0"/>
            <a:ext cx="2832100" cy="2695283"/>
          </a:xfrm>
          <a:prstGeom prst="rect">
            <a:avLst/>
          </a:prstGeom>
        </p:spPr>
      </p:pic>
      <p:sp>
        <p:nvSpPr>
          <p:cNvPr id="2" name="Title 1">
            <a:extLst>
              <a:ext uri="{FF2B5EF4-FFF2-40B4-BE49-F238E27FC236}">
                <a16:creationId xmlns:a16="http://schemas.microsoft.com/office/drawing/2014/main" id="{FE48AD5A-7E7B-472E-9255-38E910BE67B2}"/>
              </a:ext>
            </a:extLst>
          </p:cNvPr>
          <p:cNvSpPr>
            <a:spLocks noGrp="1"/>
          </p:cNvSpPr>
          <p:nvPr>
            <p:ph type="title"/>
          </p:nvPr>
        </p:nvSpPr>
        <p:spPr/>
        <p:txBody>
          <a:bodyPr/>
          <a:lstStyle/>
          <a:p>
            <a:r>
              <a:rPr lang="en-US" dirty="0"/>
              <a:t>Practice: The DECIDE Model</a:t>
            </a:r>
          </a:p>
        </p:txBody>
      </p:sp>
      <p:sp>
        <p:nvSpPr>
          <p:cNvPr id="9" name="TextBox 8">
            <a:extLst>
              <a:ext uri="{FF2B5EF4-FFF2-40B4-BE49-F238E27FC236}">
                <a16:creationId xmlns:a16="http://schemas.microsoft.com/office/drawing/2014/main" id="{6DD24C1B-6C97-44B0-8E65-6667C88FF166}"/>
              </a:ext>
            </a:extLst>
          </p:cNvPr>
          <p:cNvSpPr txBox="1"/>
          <p:nvPr/>
        </p:nvSpPr>
        <p:spPr>
          <a:xfrm>
            <a:off x="10579100" y="-8978"/>
            <a:ext cx="1455808" cy="523220"/>
          </a:xfrm>
          <a:prstGeom prst="rect">
            <a:avLst/>
          </a:prstGeom>
          <a:noFill/>
        </p:spPr>
        <p:txBody>
          <a:bodyPr wrap="square" rtlCol="0">
            <a:spAutoFit/>
          </a:bodyPr>
          <a:lstStyle/>
          <a:p>
            <a:pPr algn="r"/>
            <a:r>
              <a:rPr lang="en-US" sz="1400" b="1" dirty="0"/>
              <a:t>Healthy Decision Making</a:t>
            </a:r>
          </a:p>
        </p:txBody>
      </p:sp>
      <p:sp>
        <p:nvSpPr>
          <p:cNvPr id="12" name="TextBox 11">
            <a:extLst>
              <a:ext uri="{FF2B5EF4-FFF2-40B4-BE49-F238E27FC236}">
                <a16:creationId xmlns:a16="http://schemas.microsoft.com/office/drawing/2014/main" id="{BB062E01-4383-422F-B59E-2B0C0D6C832A}"/>
              </a:ext>
            </a:extLst>
          </p:cNvPr>
          <p:cNvSpPr txBox="1"/>
          <p:nvPr/>
        </p:nvSpPr>
        <p:spPr>
          <a:xfrm>
            <a:off x="11760391" y="1245133"/>
            <a:ext cx="321879" cy="307777"/>
          </a:xfrm>
          <a:prstGeom prst="rect">
            <a:avLst/>
          </a:prstGeom>
          <a:noFill/>
        </p:spPr>
        <p:txBody>
          <a:bodyPr wrap="square" rtlCol="0">
            <a:spAutoFit/>
          </a:bodyPr>
          <a:lstStyle/>
          <a:p>
            <a:r>
              <a:rPr lang="en-US" sz="1400" b="1" dirty="0"/>
              <a:t>6</a:t>
            </a:r>
          </a:p>
        </p:txBody>
      </p:sp>
      <p:graphicFrame>
        <p:nvGraphicFramePr>
          <p:cNvPr id="3" name="Table 2">
            <a:extLst>
              <a:ext uri="{FF2B5EF4-FFF2-40B4-BE49-F238E27FC236}">
                <a16:creationId xmlns:a16="http://schemas.microsoft.com/office/drawing/2014/main" id="{DC2DEE50-D957-412D-B247-5D140D474B07}"/>
              </a:ext>
            </a:extLst>
          </p:cNvPr>
          <p:cNvGraphicFramePr>
            <a:graphicFrameLocks noGrp="1"/>
          </p:cNvGraphicFramePr>
          <p:nvPr>
            <p:extLst/>
          </p:nvPr>
        </p:nvGraphicFramePr>
        <p:xfrm>
          <a:off x="279209" y="2567237"/>
          <a:ext cx="11633391" cy="3840480"/>
        </p:xfrm>
        <a:graphic>
          <a:graphicData uri="http://schemas.openxmlformats.org/drawingml/2006/table">
            <a:tbl>
              <a:tblPr firstRow="1" bandRow="1">
                <a:tableStyleId>{22838BEF-8BB2-4498-84A7-C5851F593DF1}</a:tableStyleId>
              </a:tblPr>
              <a:tblGrid>
                <a:gridCol w="495491">
                  <a:extLst>
                    <a:ext uri="{9D8B030D-6E8A-4147-A177-3AD203B41FA5}">
                      <a16:colId xmlns:a16="http://schemas.microsoft.com/office/drawing/2014/main" val="3861916311"/>
                    </a:ext>
                  </a:extLst>
                </a:gridCol>
                <a:gridCol w="584200">
                  <a:extLst>
                    <a:ext uri="{9D8B030D-6E8A-4147-A177-3AD203B41FA5}">
                      <a16:colId xmlns:a16="http://schemas.microsoft.com/office/drawing/2014/main" val="803161193"/>
                    </a:ext>
                  </a:extLst>
                </a:gridCol>
                <a:gridCol w="2768600">
                  <a:extLst>
                    <a:ext uri="{9D8B030D-6E8A-4147-A177-3AD203B41FA5}">
                      <a16:colId xmlns:a16="http://schemas.microsoft.com/office/drawing/2014/main" val="3960099474"/>
                    </a:ext>
                  </a:extLst>
                </a:gridCol>
                <a:gridCol w="7785100">
                  <a:extLst>
                    <a:ext uri="{9D8B030D-6E8A-4147-A177-3AD203B41FA5}">
                      <a16:colId xmlns:a16="http://schemas.microsoft.com/office/drawing/2014/main" val="3549102994"/>
                    </a:ext>
                  </a:extLst>
                </a:gridCol>
              </a:tblGrid>
              <a:tr h="640080">
                <a:tc>
                  <a:txBody>
                    <a:bodyPr/>
                    <a:lstStyle/>
                    <a:p>
                      <a:pPr algn="ctr"/>
                      <a:r>
                        <a:rPr lang="en-US" sz="2000" b="0" dirty="0">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b="0" dirty="0">
                          <a:solidFill>
                            <a:schemeClr val="bg1"/>
                          </a:solidFill>
                        </a:rPr>
                        <a:t>D</a:t>
                      </a:r>
                    </a:p>
                  </a:txBody>
                  <a:tcPr>
                    <a:lnL w="12700" cmpd="sng">
                      <a:noFill/>
                    </a:lnL>
                    <a:solidFill>
                      <a:schemeClr val="accent5">
                        <a:lumMod val="75000"/>
                      </a:schemeClr>
                    </a:solidFill>
                  </a:tcPr>
                </a:tc>
                <a:tc>
                  <a:txBody>
                    <a:bodyPr/>
                    <a:lstStyle/>
                    <a:p>
                      <a:r>
                        <a:rPr lang="en-US" sz="2000" b="0" dirty="0"/>
                        <a:t>Define the decision</a:t>
                      </a:r>
                    </a:p>
                  </a:txBody>
                  <a:tcPr anchor="ctr"/>
                </a:tc>
                <a:tc>
                  <a:txBody>
                    <a:bodyPr/>
                    <a:lstStyle/>
                    <a:p>
                      <a:r>
                        <a:rPr lang="en-US" sz="2000" b="0" dirty="0"/>
                        <a:t>Determine what decision needs to be made.</a:t>
                      </a:r>
                    </a:p>
                  </a:txBody>
                  <a:tcPr anchor="ctr"/>
                </a:tc>
                <a:extLst>
                  <a:ext uri="{0D108BD9-81ED-4DB2-BD59-A6C34878D82A}">
                    <a16:rowId xmlns:a16="http://schemas.microsoft.com/office/drawing/2014/main" val="2517089015"/>
                  </a:ext>
                </a:extLst>
              </a:tr>
              <a:tr h="640080">
                <a:tc>
                  <a:txBody>
                    <a:bodyPr/>
                    <a:lstStyle/>
                    <a:p>
                      <a:pPr algn="ctr"/>
                      <a:r>
                        <a:rPr lang="en-US" sz="2000" dirty="0">
                          <a:solidFill>
                            <a:schemeClr val="tx1"/>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dirty="0">
                          <a:solidFill>
                            <a:schemeClr val="bg1"/>
                          </a:solidFill>
                        </a:rPr>
                        <a:t>E</a:t>
                      </a:r>
                    </a:p>
                  </a:txBody>
                  <a:tcPr>
                    <a:lnL w="12700" cmpd="sng">
                      <a:noFill/>
                    </a:lnL>
                    <a:solidFill>
                      <a:schemeClr val="accent5">
                        <a:lumMod val="75000"/>
                      </a:schemeClr>
                    </a:solidFill>
                  </a:tcPr>
                </a:tc>
                <a:tc>
                  <a:txBody>
                    <a:bodyPr/>
                    <a:lstStyle/>
                    <a:p>
                      <a:r>
                        <a:rPr lang="en-US" sz="2000" dirty="0"/>
                        <a:t>Explore your options</a:t>
                      </a:r>
                    </a:p>
                  </a:txBody>
                  <a:tcPr anchor="ctr"/>
                </a:tc>
                <a:tc>
                  <a:txBody>
                    <a:bodyPr/>
                    <a:lstStyle/>
                    <a:p>
                      <a:r>
                        <a:rPr lang="en-US" sz="2000" dirty="0"/>
                        <a:t>Determine what your options are.</a:t>
                      </a:r>
                    </a:p>
                  </a:txBody>
                  <a:tcPr anchor="ctr"/>
                </a:tc>
                <a:extLst>
                  <a:ext uri="{0D108BD9-81ED-4DB2-BD59-A6C34878D82A}">
                    <a16:rowId xmlns:a16="http://schemas.microsoft.com/office/drawing/2014/main" val="653506398"/>
                  </a:ext>
                </a:extLst>
              </a:tr>
              <a:tr h="640080">
                <a:tc>
                  <a:txBody>
                    <a:bodyPr/>
                    <a:lstStyle/>
                    <a:p>
                      <a:pPr algn="ctr"/>
                      <a:r>
                        <a:rPr lang="en-US" sz="2000" dirty="0">
                          <a:solidFill>
                            <a:schemeClr val="tx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dirty="0">
                          <a:solidFill>
                            <a:schemeClr val="bg1"/>
                          </a:solidFill>
                        </a:rPr>
                        <a:t>C</a:t>
                      </a:r>
                    </a:p>
                  </a:txBody>
                  <a:tcPr>
                    <a:lnL w="12700" cmpd="sng">
                      <a:noFill/>
                    </a:lnL>
                    <a:solidFill>
                      <a:schemeClr val="accent5">
                        <a:lumMod val="75000"/>
                      </a:schemeClr>
                    </a:solidFill>
                  </a:tcPr>
                </a:tc>
                <a:tc>
                  <a:txBody>
                    <a:bodyPr/>
                    <a:lstStyle/>
                    <a:p>
                      <a:r>
                        <a:rPr lang="en-US" sz="2000" dirty="0"/>
                        <a:t>Consider the pros &amp; cons</a:t>
                      </a:r>
                    </a:p>
                  </a:txBody>
                  <a:tcPr anchor="ctr"/>
                </a:tc>
                <a:tc>
                  <a:txBody>
                    <a:bodyPr/>
                    <a:lstStyle/>
                    <a:p>
                      <a:r>
                        <a:rPr lang="en-US" sz="2000" dirty="0"/>
                        <a:t>Outline the pros (possible gains) and cons (possible losses) of the options.</a:t>
                      </a:r>
                    </a:p>
                  </a:txBody>
                  <a:tcPr anchor="ctr"/>
                </a:tc>
                <a:extLst>
                  <a:ext uri="{0D108BD9-81ED-4DB2-BD59-A6C34878D82A}">
                    <a16:rowId xmlns:a16="http://schemas.microsoft.com/office/drawing/2014/main" val="703111181"/>
                  </a:ext>
                </a:extLst>
              </a:tr>
              <a:tr h="640080">
                <a:tc>
                  <a:txBody>
                    <a:bodyPr/>
                    <a:lstStyle/>
                    <a:p>
                      <a:pPr algn="ctr"/>
                      <a:r>
                        <a:rPr lang="en-US" sz="2000" dirty="0">
                          <a:solidFill>
                            <a:schemeClr val="tx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dirty="0">
                          <a:solidFill>
                            <a:schemeClr val="bg1"/>
                          </a:solidFill>
                        </a:rPr>
                        <a:t>I</a:t>
                      </a:r>
                    </a:p>
                  </a:txBody>
                  <a:tcPr>
                    <a:lnL w="12700" cmpd="sng">
                      <a:noFill/>
                    </a:lnL>
                    <a:solidFill>
                      <a:schemeClr val="accent5">
                        <a:lumMod val="75000"/>
                      </a:schemeClr>
                    </a:solidFill>
                  </a:tcPr>
                </a:tc>
                <a:tc>
                  <a:txBody>
                    <a:bodyPr/>
                    <a:lstStyle/>
                    <a:p>
                      <a:r>
                        <a:rPr lang="en-US" sz="2000" dirty="0"/>
                        <a:t>Identify your values</a:t>
                      </a:r>
                    </a:p>
                  </a:txBody>
                  <a:tcPr anchor="ctr"/>
                </a:tc>
                <a:tc>
                  <a:txBody>
                    <a:bodyPr/>
                    <a:lstStyle/>
                    <a:p>
                      <a:r>
                        <a:rPr lang="en-US" sz="2000" dirty="0"/>
                        <a:t>Outline your values that relate to the decision and options. </a:t>
                      </a:r>
                    </a:p>
                  </a:txBody>
                  <a:tcPr anchor="ctr"/>
                </a:tc>
                <a:extLst>
                  <a:ext uri="{0D108BD9-81ED-4DB2-BD59-A6C34878D82A}">
                    <a16:rowId xmlns:a16="http://schemas.microsoft.com/office/drawing/2014/main" val="2948212575"/>
                  </a:ext>
                </a:extLst>
              </a:tr>
              <a:tr h="640080">
                <a:tc>
                  <a:txBody>
                    <a:bodyPr/>
                    <a:lstStyle/>
                    <a:p>
                      <a:pPr algn="ctr"/>
                      <a:r>
                        <a:rPr lang="en-US" sz="2000" dirty="0">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dirty="0">
                          <a:solidFill>
                            <a:schemeClr val="bg1"/>
                          </a:solidFill>
                        </a:rPr>
                        <a:t>D</a:t>
                      </a:r>
                    </a:p>
                  </a:txBody>
                  <a:tcPr>
                    <a:lnL w="12700" cmpd="sng">
                      <a:noFill/>
                    </a:lnL>
                    <a:solidFill>
                      <a:schemeClr val="accent5">
                        <a:lumMod val="75000"/>
                      </a:schemeClr>
                    </a:solidFill>
                  </a:tcPr>
                </a:tc>
                <a:tc>
                  <a:txBody>
                    <a:bodyPr/>
                    <a:lstStyle/>
                    <a:p>
                      <a:r>
                        <a:rPr lang="en-US" sz="2000" dirty="0"/>
                        <a:t>Decide and act</a:t>
                      </a:r>
                    </a:p>
                  </a:txBody>
                  <a:tcPr anchor="ctr"/>
                </a:tc>
                <a:tc>
                  <a:txBody>
                    <a:bodyPr/>
                    <a:lstStyle/>
                    <a:p>
                      <a:r>
                        <a:rPr lang="en-US" sz="2000" dirty="0"/>
                        <a:t>Make a choice and act.</a:t>
                      </a:r>
                    </a:p>
                  </a:txBody>
                  <a:tcPr anchor="ctr"/>
                </a:tc>
                <a:extLst>
                  <a:ext uri="{0D108BD9-81ED-4DB2-BD59-A6C34878D82A}">
                    <a16:rowId xmlns:a16="http://schemas.microsoft.com/office/drawing/2014/main" val="516724872"/>
                  </a:ext>
                </a:extLst>
              </a:tr>
              <a:tr h="640080">
                <a:tc>
                  <a:txBody>
                    <a:bodyPr/>
                    <a:lstStyle/>
                    <a:p>
                      <a:pPr algn="ctr"/>
                      <a:r>
                        <a:rPr lang="en-US" sz="2000" dirty="0">
                          <a:solidFill>
                            <a:schemeClr val="tx1"/>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dirty="0">
                          <a:solidFill>
                            <a:schemeClr val="bg1"/>
                          </a:solidFill>
                        </a:rPr>
                        <a:t>E</a:t>
                      </a:r>
                    </a:p>
                  </a:txBody>
                  <a:tcPr>
                    <a:lnL w="12700" cmpd="sng">
                      <a:noFill/>
                    </a:lnL>
                    <a:solidFill>
                      <a:schemeClr val="accent5">
                        <a:lumMod val="75000"/>
                      </a:schemeClr>
                    </a:solidFill>
                  </a:tcPr>
                </a:tc>
                <a:tc>
                  <a:txBody>
                    <a:bodyPr/>
                    <a:lstStyle/>
                    <a:p>
                      <a:r>
                        <a:rPr lang="en-US" sz="2000" dirty="0"/>
                        <a:t>Evaluate the results</a:t>
                      </a:r>
                    </a:p>
                  </a:txBody>
                  <a:tcPr anchor="ctr"/>
                </a:tc>
                <a:tc>
                  <a:txBody>
                    <a:bodyPr/>
                    <a:lstStyle/>
                    <a:p>
                      <a:r>
                        <a:rPr lang="en-US" sz="2000" dirty="0"/>
                        <a:t>Take time to reflect on your choice after it was made. </a:t>
                      </a:r>
                    </a:p>
                  </a:txBody>
                  <a:tcPr anchor="ctr"/>
                </a:tc>
                <a:extLst>
                  <a:ext uri="{0D108BD9-81ED-4DB2-BD59-A6C34878D82A}">
                    <a16:rowId xmlns:a16="http://schemas.microsoft.com/office/drawing/2014/main" val="1191959608"/>
                  </a:ext>
                </a:extLst>
              </a:tr>
            </a:tbl>
          </a:graphicData>
        </a:graphic>
      </p:graphicFrame>
      <p:grpSp>
        <p:nvGrpSpPr>
          <p:cNvPr id="13" name="Group 12">
            <a:extLst>
              <a:ext uri="{FF2B5EF4-FFF2-40B4-BE49-F238E27FC236}">
                <a16:creationId xmlns:a16="http://schemas.microsoft.com/office/drawing/2014/main" id="{97053736-BBAE-4F9A-AAAF-41493E98C8C7}"/>
              </a:ext>
            </a:extLst>
          </p:cNvPr>
          <p:cNvGrpSpPr>
            <a:grpSpLocks noChangeAspect="1"/>
          </p:cNvGrpSpPr>
          <p:nvPr/>
        </p:nvGrpSpPr>
        <p:grpSpPr>
          <a:xfrm>
            <a:off x="431609" y="1413309"/>
            <a:ext cx="685800" cy="685800"/>
            <a:chOff x="6643284" y="103565"/>
            <a:chExt cx="914400" cy="914400"/>
          </a:xfrm>
        </p:grpSpPr>
        <p:sp>
          <p:nvSpPr>
            <p:cNvPr id="14" name="Rectangle: Rounded Corners 13">
              <a:extLst>
                <a:ext uri="{FF2B5EF4-FFF2-40B4-BE49-F238E27FC236}">
                  <a16:creationId xmlns:a16="http://schemas.microsoft.com/office/drawing/2014/main" id="{17C87935-DEF3-4C2B-8ACD-A1B0829F0398}"/>
                </a:ext>
              </a:extLst>
            </p:cNvPr>
            <p:cNvSpPr/>
            <p:nvPr/>
          </p:nvSpPr>
          <p:spPr>
            <a:xfrm>
              <a:off x="6643284" y="103565"/>
              <a:ext cx="914400" cy="914400"/>
            </a:xfrm>
            <a:prstGeom prst="roundRect">
              <a:avLst/>
            </a:prstGeom>
            <a:solidFill>
              <a:srgbClr val="FDEF0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5" name="Graphic 14" descr="Magnifying glass">
              <a:extLst>
                <a:ext uri="{FF2B5EF4-FFF2-40B4-BE49-F238E27FC236}">
                  <a16:creationId xmlns:a16="http://schemas.microsoft.com/office/drawing/2014/main" id="{1C01433C-5B7D-4375-AE4D-F30607CAE0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3284" y="103565"/>
              <a:ext cx="914400" cy="914400"/>
            </a:xfrm>
            <a:prstGeom prst="rect">
              <a:avLst/>
            </a:prstGeom>
          </p:spPr>
        </p:pic>
      </p:grpSp>
      <p:sp>
        <p:nvSpPr>
          <p:cNvPr id="16" name="Content Placeholder 2">
            <a:extLst>
              <a:ext uri="{FF2B5EF4-FFF2-40B4-BE49-F238E27FC236}">
                <a16:creationId xmlns:a16="http://schemas.microsoft.com/office/drawing/2014/main" id="{C5AC4E54-DB5C-437D-94AC-E23FE0CC13ED}"/>
              </a:ext>
            </a:extLst>
          </p:cNvPr>
          <p:cNvSpPr>
            <a:spLocks noGrp="1"/>
          </p:cNvSpPr>
          <p:nvPr>
            <p:ph idx="1"/>
          </p:nvPr>
        </p:nvSpPr>
        <p:spPr>
          <a:xfrm>
            <a:off x="1138613" y="1399021"/>
            <a:ext cx="9884987" cy="963179"/>
          </a:xfrm>
        </p:spPr>
        <p:txBody>
          <a:bodyPr/>
          <a:lstStyle/>
          <a:p>
            <a:pPr marL="0" indent="0">
              <a:buNone/>
            </a:pPr>
            <a:r>
              <a:rPr lang="en-US" sz="2400" dirty="0"/>
              <a:t>Class activity! Start #1-4 of the DECIDE Model for a decision you make (personal or school related) and complete #5-6 at home. </a:t>
            </a:r>
          </a:p>
        </p:txBody>
      </p:sp>
    </p:spTree>
    <p:extLst>
      <p:ext uri="{BB962C8B-B14F-4D97-AF65-F5344CB8AC3E}">
        <p14:creationId xmlns:p14="http://schemas.microsoft.com/office/powerpoint/2010/main" val="339425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5A178F-E573-44A6-BD0B-F1D8B46DB603}"/>
              </a:ext>
            </a:extLst>
          </p:cNvPr>
          <p:cNvPicPr>
            <a:picLocks noChangeAspect="1"/>
          </p:cNvPicPr>
          <p:nvPr/>
        </p:nvPicPr>
        <p:blipFill>
          <a:blip r:embed="rId3"/>
          <a:stretch>
            <a:fillRect/>
          </a:stretch>
        </p:blipFill>
        <p:spPr>
          <a:xfrm>
            <a:off x="9353550" y="0"/>
            <a:ext cx="2838450" cy="2733675"/>
          </a:xfrm>
          <a:prstGeom prst="rect">
            <a:avLst/>
          </a:prstGeom>
        </p:spPr>
      </p:pic>
      <p:sp>
        <p:nvSpPr>
          <p:cNvPr id="7" name="TextBox 6">
            <a:extLst>
              <a:ext uri="{FF2B5EF4-FFF2-40B4-BE49-F238E27FC236}">
                <a16:creationId xmlns:a16="http://schemas.microsoft.com/office/drawing/2014/main" id="{BBCA0052-B7BC-4EA8-BB8D-FC056E185B80}"/>
              </a:ext>
            </a:extLst>
          </p:cNvPr>
          <p:cNvSpPr txBox="1"/>
          <p:nvPr/>
        </p:nvSpPr>
        <p:spPr>
          <a:xfrm>
            <a:off x="10647952" y="27118"/>
            <a:ext cx="15072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Getting Help</a:t>
            </a:r>
          </a:p>
        </p:txBody>
      </p:sp>
      <p:sp>
        <p:nvSpPr>
          <p:cNvPr id="2" name="Title 1">
            <a:extLst>
              <a:ext uri="{FF2B5EF4-FFF2-40B4-BE49-F238E27FC236}">
                <a16:creationId xmlns:a16="http://schemas.microsoft.com/office/drawing/2014/main" id="{8494FA61-F3B1-4442-8722-8F9A0E1C0105}"/>
              </a:ext>
            </a:extLst>
          </p:cNvPr>
          <p:cNvSpPr>
            <a:spLocks noGrp="1"/>
          </p:cNvSpPr>
          <p:nvPr>
            <p:ph type="title"/>
          </p:nvPr>
        </p:nvSpPr>
        <p:spPr/>
        <p:txBody>
          <a:bodyPr/>
          <a:lstStyle/>
          <a:p>
            <a:r>
              <a:rPr lang="en-US" dirty="0"/>
              <a:t>Reminder: Help &amp; Support for Teens</a:t>
            </a:r>
          </a:p>
        </p:txBody>
      </p:sp>
      <p:sp>
        <p:nvSpPr>
          <p:cNvPr id="3" name="Content Placeholder 2">
            <a:extLst>
              <a:ext uri="{FF2B5EF4-FFF2-40B4-BE49-F238E27FC236}">
                <a16:creationId xmlns:a16="http://schemas.microsoft.com/office/drawing/2014/main" id="{EF9B3D21-0C66-41F2-9A69-558989B33A74}"/>
              </a:ext>
            </a:extLst>
          </p:cNvPr>
          <p:cNvSpPr>
            <a:spLocks noGrp="1"/>
          </p:cNvSpPr>
          <p:nvPr>
            <p:ph idx="1"/>
          </p:nvPr>
        </p:nvSpPr>
        <p:spPr>
          <a:xfrm>
            <a:off x="838200" y="1825625"/>
            <a:ext cx="10515600" cy="4351338"/>
          </a:xfrm>
        </p:spPr>
        <p:txBody>
          <a:bodyPr/>
          <a:lstStyle/>
          <a:p>
            <a:r>
              <a:rPr lang="en-US" b="1" dirty="0"/>
              <a:t>School Counselor</a:t>
            </a:r>
          </a:p>
          <a:p>
            <a:r>
              <a:rPr lang="en-US" b="1" dirty="0"/>
              <a:t>Al-Anon / </a:t>
            </a:r>
            <a:r>
              <a:rPr lang="en-US" b="1" dirty="0" err="1"/>
              <a:t>Alateen</a:t>
            </a:r>
            <a:r>
              <a:rPr lang="en-US" b="1" dirty="0"/>
              <a:t>: </a:t>
            </a:r>
            <a:r>
              <a:rPr lang="en-US" dirty="0"/>
              <a:t>support for a family members’ alcohol problems</a:t>
            </a:r>
          </a:p>
          <a:p>
            <a:r>
              <a:rPr lang="en-US" b="1" dirty="0"/>
              <a:t>Helplines: </a:t>
            </a:r>
            <a:r>
              <a:rPr lang="en-US" dirty="0"/>
              <a:t>FREE help for gambling, tobacco, alcohol, and drugs at </a:t>
            </a:r>
            <a:r>
              <a:rPr lang="en-US" dirty="0">
                <a:hlinkClick r:id="rId4" action="ppaction://hlinkfile"/>
              </a:rPr>
              <a:t>Helplines.MCHealthy.net </a:t>
            </a:r>
            <a:endParaRPr lang="en-US" dirty="0"/>
          </a:p>
          <a:p>
            <a:r>
              <a:rPr lang="en-US" b="1" dirty="0"/>
              <a:t>Oregon </a:t>
            </a:r>
            <a:r>
              <a:rPr lang="en-US" b="1" dirty="0" err="1"/>
              <a:t>YouthLine</a:t>
            </a:r>
            <a:r>
              <a:rPr lang="en-US" b="1" dirty="0"/>
              <a:t>:</a:t>
            </a:r>
            <a:r>
              <a:rPr lang="en-US" dirty="0"/>
              <a:t> Teen’s helping teens with stress, anxiety, mental health, and more. No problem is too big or small!</a:t>
            </a:r>
          </a:p>
        </p:txBody>
      </p:sp>
      <p:pic>
        <p:nvPicPr>
          <p:cNvPr id="4" name="Picture 3">
            <a:extLst>
              <a:ext uri="{FF2B5EF4-FFF2-40B4-BE49-F238E27FC236}">
                <a16:creationId xmlns:a16="http://schemas.microsoft.com/office/drawing/2014/main" id="{DFABF080-4E22-4345-982E-113128CFFECB}"/>
              </a:ext>
            </a:extLst>
          </p:cNvPr>
          <p:cNvPicPr>
            <a:picLocks noChangeAspect="1"/>
          </p:cNvPicPr>
          <p:nvPr/>
        </p:nvPicPr>
        <p:blipFill>
          <a:blip r:embed="rId5" cstate="print"/>
          <a:stretch>
            <a:fillRect/>
          </a:stretch>
        </p:blipFill>
        <p:spPr>
          <a:xfrm>
            <a:off x="838200" y="4729636"/>
            <a:ext cx="10515600" cy="2139249"/>
          </a:xfrm>
          <a:prstGeom prst="rect">
            <a:avLst/>
          </a:prstGeom>
        </p:spPr>
      </p:pic>
    </p:spTree>
    <p:extLst>
      <p:ext uri="{BB962C8B-B14F-4D97-AF65-F5344CB8AC3E}">
        <p14:creationId xmlns:p14="http://schemas.microsoft.com/office/powerpoint/2010/main" val="74068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980A20-2AC6-4659-97E6-A0840745F673}"/>
              </a:ext>
            </a:extLst>
          </p:cNvPr>
          <p:cNvPicPr>
            <a:picLocks noChangeAspect="1"/>
          </p:cNvPicPr>
          <p:nvPr/>
        </p:nvPicPr>
        <p:blipFill>
          <a:blip r:embed="rId3"/>
          <a:stretch>
            <a:fillRect/>
          </a:stretch>
        </p:blipFill>
        <p:spPr>
          <a:xfrm>
            <a:off x="9275316" y="-8978"/>
            <a:ext cx="2924175" cy="2762250"/>
          </a:xfrm>
          <a:prstGeom prst="rect">
            <a:avLst/>
          </a:prstGeom>
        </p:spPr>
      </p:pic>
      <p:sp>
        <p:nvSpPr>
          <p:cNvPr id="2" name="Title 1">
            <a:extLst>
              <a:ext uri="{FF2B5EF4-FFF2-40B4-BE49-F238E27FC236}">
                <a16:creationId xmlns:a16="http://schemas.microsoft.com/office/drawing/2014/main" id="{E370CC1E-A587-4BBA-ABF4-CDD4C1DCFCB2}"/>
              </a:ext>
            </a:extLst>
          </p:cNvPr>
          <p:cNvSpPr>
            <a:spLocks noGrp="1"/>
          </p:cNvSpPr>
          <p:nvPr>
            <p:ph type="title"/>
          </p:nvPr>
        </p:nvSpPr>
        <p:spPr/>
        <p:txBody>
          <a:bodyPr/>
          <a:lstStyle/>
          <a:p>
            <a:r>
              <a:rPr lang="en-US" dirty="0"/>
              <a:t>Review: Addictions &amp; The Brain</a:t>
            </a:r>
          </a:p>
        </p:txBody>
      </p:sp>
      <p:sp>
        <p:nvSpPr>
          <p:cNvPr id="3" name="Content Placeholder 2">
            <a:extLst>
              <a:ext uri="{FF2B5EF4-FFF2-40B4-BE49-F238E27FC236}">
                <a16:creationId xmlns:a16="http://schemas.microsoft.com/office/drawing/2014/main" id="{2DD133A9-E98F-47CD-9896-3307D4D69560}"/>
              </a:ext>
            </a:extLst>
          </p:cNvPr>
          <p:cNvSpPr>
            <a:spLocks noGrp="1"/>
          </p:cNvSpPr>
          <p:nvPr>
            <p:ph idx="1"/>
          </p:nvPr>
        </p:nvSpPr>
        <p:spPr>
          <a:xfrm>
            <a:off x="6772759" y="1847850"/>
            <a:ext cx="5264711" cy="4645025"/>
          </a:xfrm>
        </p:spPr>
        <p:txBody>
          <a:bodyPr>
            <a:normAutofit/>
          </a:bodyPr>
          <a:lstStyle/>
          <a:p>
            <a:pPr marL="0" indent="0">
              <a:spcBef>
                <a:spcPts val="1800"/>
              </a:spcBef>
              <a:buNone/>
            </a:pPr>
            <a:r>
              <a:rPr lang="en-US" sz="2000" b="1" i="1" u="sng" dirty="0"/>
              <a:t>Important takeaways: </a:t>
            </a:r>
            <a:endParaRPr lang="en-US" sz="2000" b="1" i="1" dirty="0"/>
          </a:p>
          <a:p>
            <a:pPr>
              <a:spcBef>
                <a:spcPts val="1800"/>
              </a:spcBef>
            </a:pPr>
            <a:r>
              <a:rPr lang="en-US" sz="2000" dirty="0"/>
              <a:t>It is possible to form an addiction to a behavior over time.</a:t>
            </a:r>
          </a:p>
          <a:p>
            <a:pPr>
              <a:spcBef>
                <a:spcPts val="1800"/>
              </a:spcBef>
            </a:pPr>
            <a:r>
              <a:rPr lang="en-US" sz="2000" dirty="0"/>
              <a:t>There are risk factors that contribute to addiction: genetics, age, environment, other addictions, mental health, stress, and more. </a:t>
            </a:r>
          </a:p>
          <a:p>
            <a:pPr>
              <a:spcBef>
                <a:spcPts val="1800"/>
              </a:spcBef>
            </a:pPr>
            <a:r>
              <a:rPr lang="en-US" sz="2000" dirty="0"/>
              <a:t>Problems occur when the Habit Hub makes harmful decisions instead of the Top-Down Control Network (logic center). </a:t>
            </a:r>
          </a:p>
          <a:p>
            <a:pPr>
              <a:spcBef>
                <a:spcPts val="1800"/>
              </a:spcBef>
            </a:pPr>
            <a:r>
              <a:rPr lang="en-US" sz="2000" dirty="0"/>
              <a:t>This can lead to the cycle of addiction where the behavior (example: gambling) or substance (example: alcohol) is needed to feel normal.</a:t>
            </a:r>
          </a:p>
          <a:p>
            <a:endParaRPr lang="en-US" sz="2000" dirty="0"/>
          </a:p>
        </p:txBody>
      </p:sp>
      <p:pic>
        <p:nvPicPr>
          <p:cNvPr id="4" name="Picture 3">
            <a:extLst>
              <a:ext uri="{FF2B5EF4-FFF2-40B4-BE49-F238E27FC236}">
                <a16:creationId xmlns:a16="http://schemas.microsoft.com/office/drawing/2014/main" id="{62F26F77-E049-4291-B2A4-0DD05EC5B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18" y="3183984"/>
            <a:ext cx="489588" cy="489588"/>
          </a:xfrm>
          <a:prstGeom prst="rect">
            <a:avLst/>
          </a:prstGeom>
        </p:spPr>
      </p:pic>
      <p:pic>
        <p:nvPicPr>
          <p:cNvPr id="5" name="Picture 4">
            <a:extLst>
              <a:ext uri="{FF2B5EF4-FFF2-40B4-BE49-F238E27FC236}">
                <a16:creationId xmlns:a16="http://schemas.microsoft.com/office/drawing/2014/main" id="{4FF4535C-F064-4739-87E5-80BB9A213C0D}"/>
              </a:ext>
            </a:extLst>
          </p:cNvPr>
          <p:cNvPicPr>
            <a:picLocks noChangeAspect="1"/>
          </p:cNvPicPr>
          <p:nvPr/>
        </p:nvPicPr>
        <p:blipFill>
          <a:blip r:embed="rId5"/>
          <a:stretch>
            <a:fillRect/>
          </a:stretch>
        </p:blipFill>
        <p:spPr>
          <a:xfrm>
            <a:off x="154530" y="2515987"/>
            <a:ext cx="1056765" cy="375850"/>
          </a:xfrm>
          <a:prstGeom prst="rect">
            <a:avLst/>
          </a:prstGeom>
        </p:spPr>
      </p:pic>
      <p:pic>
        <p:nvPicPr>
          <p:cNvPr id="6" name="Picture 5">
            <a:extLst>
              <a:ext uri="{FF2B5EF4-FFF2-40B4-BE49-F238E27FC236}">
                <a16:creationId xmlns:a16="http://schemas.microsoft.com/office/drawing/2014/main" id="{C8080157-F4D9-4B63-AD84-79C814C32FBC}"/>
              </a:ext>
            </a:extLst>
          </p:cNvPr>
          <p:cNvPicPr>
            <a:picLocks noChangeAspect="1"/>
          </p:cNvPicPr>
          <p:nvPr/>
        </p:nvPicPr>
        <p:blipFill>
          <a:blip r:embed="rId6"/>
          <a:stretch>
            <a:fillRect/>
          </a:stretch>
        </p:blipFill>
        <p:spPr>
          <a:xfrm>
            <a:off x="137786" y="1902120"/>
            <a:ext cx="1061802" cy="321720"/>
          </a:xfrm>
          <a:prstGeom prst="rect">
            <a:avLst/>
          </a:prstGeom>
        </p:spPr>
      </p:pic>
      <p:sp>
        <p:nvSpPr>
          <p:cNvPr id="7" name="Content Placeholder 2">
            <a:extLst>
              <a:ext uri="{FF2B5EF4-FFF2-40B4-BE49-F238E27FC236}">
                <a16:creationId xmlns:a16="http://schemas.microsoft.com/office/drawing/2014/main" id="{7F979C4B-1838-4C38-8D70-5AD32B7ADC5A}"/>
              </a:ext>
            </a:extLst>
          </p:cNvPr>
          <p:cNvSpPr txBox="1">
            <a:spLocks/>
          </p:cNvSpPr>
          <p:nvPr/>
        </p:nvSpPr>
        <p:spPr>
          <a:xfrm>
            <a:off x="1199588" y="1854200"/>
            <a:ext cx="5264711" cy="4741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None/>
            </a:pPr>
            <a:r>
              <a:rPr lang="en-US" sz="2000" u="sng" dirty="0"/>
              <a:t>Reward Hub</a:t>
            </a:r>
            <a:r>
              <a:rPr lang="en-US" sz="2000" dirty="0"/>
              <a:t>: Why we start behaviors </a:t>
            </a:r>
            <a:endParaRPr lang="en-US" sz="2000" u="sng" dirty="0"/>
          </a:p>
          <a:p>
            <a:pPr marL="0" indent="0">
              <a:spcBef>
                <a:spcPts val="600"/>
              </a:spcBef>
              <a:spcAft>
                <a:spcPts val="1200"/>
              </a:spcAft>
              <a:buNone/>
            </a:pPr>
            <a:r>
              <a:rPr lang="en-US" sz="2000" u="sng" dirty="0"/>
              <a:t>Habit Hub</a:t>
            </a:r>
            <a:r>
              <a:rPr lang="en-US" sz="2000" dirty="0"/>
              <a:t>: How we repeat behaviors (good/harmful)</a:t>
            </a:r>
            <a:endParaRPr lang="en-US" sz="2000" u="sng" dirty="0"/>
          </a:p>
          <a:p>
            <a:pPr marL="0" indent="0">
              <a:spcBef>
                <a:spcPts val="600"/>
              </a:spcBef>
              <a:spcAft>
                <a:spcPts val="2100"/>
              </a:spcAft>
              <a:buNone/>
            </a:pPr>
            <a:r>
              <a:rPr lang="en-US" sz="2000" u="sng" dirty="0"/>
              <a:t>Top-Down Control Network</a:t>
            </a:r>
            <a:r>
              <a:rPr lang="en-US" sz="2000" dirty="0"/>
              <a:t>: logical decision making, develops until age 25.</a:t>
            </a:r>
          </a:p>
          <a:p>
            <a:pPr marL="0" indent="0">
              <a:spcBef>
                <a:spcPts val="0"/>
              </a:spcBef>
              <a:buNone/>
            </a:pPr>
            <a:endParaRPr lang="en-US" sz="2000" dirty="0"/>
          </a:p>
          <a:p>
            <a:pPr marL="0" indent="0">
              <a:spcBef>
                <a:spcPts val="600"/>
              </a:spcBef>
              <a:spcAft>
                <a:spcPts val="600"/>
              </a:spcAft>
              <a:buNone/>
            </a:pPr>
            <a:r>
              <a:rPr lang="en-US" sz="2000" u="sng" dirty="0"/>
              <a:t>Stages Leading to Addiction</a:t>
            </a:r>
          </a:p>
          <a:p>
            <a:pPr marL="457200" indent="-457200">
              <a:spcBef>
                <a:spcPts val="600"/>
              </a:spcBef>
              <a:buAutoNum type="arabicPeriod"/>
            </a:pPr>
            <a:r>
              <a:rPr lang="en-US" sz="2000" dirty="0"/>
              <a:t>Experimentation</a:t>
            </a:r>
          </a:p>
          <a:p>
            <a:pPr marL="457200" indent="-457200">
              <a:spcBef>
                <a:spcPts val="600"/>
              </a:spcBef>
              <a:buAutoNum type="arabicPeriod"/>
            </a:pPr>
            <a:r>
              <a:rPr lang="en-US" sz="2000" dirty="0"/>
              <a:t>Regular Use</a:t>
            </a:r>
          </a:p>
          <a:p>
            <a:pPr marL="457200" indent="-457200">
              <a:spcBef>
                <a:spcPts val="600"/>
              </a:spcBef>
              <a:buAutoNum type="arabicPeriod"/>
            </a:pPr>
            <a:r>
              <a:rPr lang="en-US" sz="2000" dirty="0"/>
              <a:t>Abuse</a:t>
            </a:r>
          </a:p>
          <a:p>
            <a:pPr marL="457200" indent="-457200">
              <a:spcBef>
                <a:spcPts val="600"/>
              </a:spcBef>
              <a:buAutoNum type="arabicPeriod"/>
            </a:pPr>
            <a:r>
              <a:rPr lang="en-US" sz="2000" dirty="0"/>
              <a:t>The Cycle of Addiction</a:t>
            </a:r>
          </a:p>
        </p:txBody>
      </p:sp>
      <p:pic>
        <p:nvPicPr>
          <p:cNvPr id="8" name="Picture 7">
            <a:extLst>
              <a:ext uri="{FF2B5EF4-FFF2-40B4-BE49-F238E27FC236}">
                <a16:creationId xmlns:a16="http://schemas.microsoft.com/office/drawing/2014/main" id="{229DDCD3-692E-4787-B0A9-491A10BD75F3}"/>
              </a:ext>
            </a:extLst>
          </p:cNvPr>
          <p:cNvPicPr>
            <a:picLocks noChangeAspect="1"/>
          </p:cNvPicPr>
          <p:nvPr/>
        </p:nvPicPr>
        <p:blipFill>
          <a:blip r:embed="rId7"/>
          <a:stretch>
            <a:fillRect/>
          </a:stretch>
        </p:blipFill>
        <p:spPr>
          <a:xfrm>
            <a:off x="154530" y="4257867"/>
            <a:ext cx="880481" cy="2227485"/>
          </a:xfrm>
          <a:prstGeom prst="rect">
            <a:avLst/>
          </a:prstGeom>
        </p:spPr>
      </p:pic>
      <p:sp>
        <p:nvSpPr>
          <p:cNvPr id="10" name="TextBox 9">
            <a:extLst>
              <a:ext uri="{FF2B5EF4-FFF2-40B4-BE49-F238E27FC236}">
                <a16:creationId xmlns:a16="http://schemas.microsoft.com/office/drawing/2014/main" id="{E729304C-C7E1-4324-B307-69C0AE7FE487}"/>
              </a:ext>
            </a:extLst>
          </p:cNvPr>
          <p:cNvSpPr txBox="1"/>
          <p:nvPr/>
        </p:nvSpPr>
        <p:spPr>
          <a:xfrm>
            <a:off x="10746464" y="-8978"/>
            <a:ext cx="1288444" cy="523220"/>
          </a:xfrm>
          <a:prstGeom prst="rect">
            <a:avLst/>
          </a:prstGeom>
          <a:noFill/>
        </p:spPr>
        <p:txBody>
          <a:bodyPr wrap="square" rtlCol="0">
            <a:spAutoFit/>
          </a:bodyPr>
          <a:lstStyle/>
          <a:p>
            <a:pPr algn="r"/>
            <a:r>
              <a:rPr lang="en-US" sz="1400" b="1" dirty="0"/>
              <a:t>Addictions &amp; the Brain</a:t>
            </a:r>
          </a:p>
        </p:txBody>
      </p:sp>
    </p:spTree>
    <p:extLst>
      <p:ext uri="{BB962C8B-B14F-4D97-AF65-F5344CB8AC3E}">
        <p14:creationId xmlns:p14="http://schemas.microsoft.com/office/powerpoint/2010/main" val="1671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AD556-C51E-4B58-A69F-C991D0DD019C}"/>
              </a:ext>
            </a:extLst>
          </p:cNvPr>
          <p:cNvPicPr>
            <a:picLocks noChangeAspect="1"/>
          </p:cNvPicPr>
          <p:nvPr/>
        </p:nvPicPr>
        <p:blipFill>
          <a:blip r:embed="rId3"/>
          <a:stretch>
            <a:fillRect/>
          </a:stretch>
        </p:blipFill>
        <p:spPr>
          <a:xfrm>
            <a:off x="9353550" y="0"/>
            <a:ext cx="2838450" cy="2847975"/>
          </a:xfrm>
          <a:prstGeom prst="rect">
            <a:avLst/>
          </a:prstGeom>
        </p:spPr>
      </p:pic>
      <p:sp>
        <p:nvSpPr>
          <p:cNvPr id="12" name="TextBox 11">
            <a:extLst>
              <a:ext uri="{FF2B5EF4-FFF2-40B4-BE49-F238E27FC236}">
                <a16:creationId xmlns:a16="http://schemas.microsoft.com/office/drawing/2014/main" id="{8F9241A4-5AE8-4B8C-9313-75639FBB3E85}"/>
              </a:ext>
            </a:extLst>
          </p:cNvPr>
          <p:cNvSpPr txBox="1"/>
          <p:nvPr/>
        </p:nvSpPr>
        <p:spPr>
          <a:xfrm>
            <a:off x="10647952" y="27118"/>
            <a:ext cx="1507276" cy="307777"/>
          </a:xfrm>
          <a:prstGeom prst="rect">
            <a:avLst/>
          </a:prstGeom>
          <a:noFill/>
        </p:spPr>
        <p:txBody>
          <a:bodyPr wrap="square" rtlCol="0">
            <a:spAutoFit/>
          </a:bodyPr>
          <a:lstStyle/>
          <a:p>
            <a:pPr algn="r"/>
            <a:r>
              <a:rPr lang="en-US" sz="1400" b="1" dirty="0"/>
              <a:t>Gambling Facts</a:t>
            </a:r>
          </a:p>
        </p:txBody>
      </p:sp>
      <p:sp>
        <p:nvSpPr>
          <p:cNvPr id="2" name="Title 1">
            <a:extLst>
              <a:ext uri="{FF2B5EF4-FFF2-40B4-BE49-F238E27FC236}">
                <a16:creationId xmlns:a16="http://schemas.microsoft.com/office/drawing/2014/main" id="{E370CC1E-A587-4BBA-ABF4-CDD4C1DCFCB2}"/>
              </a:ext>
            </a:extLst>
          </p:cNvPr>
          <p:cNvSpPr>
            <a:spLocks noGrp="1"/>
          </p:cNvSpPr>
          <p:nvPr>
            <p:ph type="title"/>
          </p:nvPr>
        </p:nvSpPr>
        <p:spPr>
          <a:xfrm>
            <a:off x="838200" y="365125"/>
            <a:ext cx="10515600" cy="1325563"/>
          </a:xfrm>
        </p:spPr>
        <p:txBody>
          <a:bodyPr/>
          <a:lstStyle/>
          <a:p>
            <a:r>
              <a:rPr lang="en-US" dirty="0"/>
              <a:t>Review: Gambling Facts</a:t>
            </a:r>
          </a:p>
        </p:txBody>
      </p:sp>
      <p:sp>
        <p:nvSpPr>
          <p:cNvPr id="3" name="Content Placeholder 2">
            <a:extLst>
              <a:ext uri="{FF2B5EF4-FFF2-40B4-BE49-F238E27FC236}">
                <a16:creationId xmlns:a16="http://schemas.microsoft.com/office/drawing/2014/main" id="{2DD133A9-E98F-47CD-9896-3307D4D69560}"/>
              </a:ext>
            </a:extLst>
          </p:cNvPr>
          <p:cNvSpPr>
            <a:spLocks noGrp="1"/>
          </p:cNvSpPr>
          <p:nvPr>
            <p:ph idx="1"/>
          </p:nvPr>
        </p:nvSpPr>
        <p:spPr>
          <a:xfrm>
            <a:off x="605119" y="1847850"/>
            <a:ext cx="6731346" cy="4645025"/>
          </a:xfrm>
        </p:spPr>
        <p:txBody>
          <a:bodyPr>
            <a:normAutofit/>
          </a:bodyPr>
          <a:lstStyle/>
          <a:p>
            <a:pPr marL="0" indent="0">
              <a:spcBef>
                <a:spcPts val="1800"/>
              </a:spcBef>
              <a:buNone/>
            </a:pPr>
            <a:r>
              <a:rPr lang="en-US" sz="2200" b="1" i="1" u="sng" dirty="0"/>
              <a:t>Important takeaways: </a:t>
            </a:r>
          </a:p>
          <a:p>
            <a:pPr>
              <a:spcBef>
                <a:spcPts val="1800"/>
              </a:spcBef>
            </a:pPr>
            <a:r>
              <a:rPr lang="en-US" sz="2200" dirty="0"/>
              <a:t>Most teenagers don’t gamble regularly. Teens who do gamble regularly are more likely to struggle with depression, suicidal thoughts, drug and alcohol use, lower grades.</a:t>
            </a:r>
          </a:p>
          <a:p>
            <a:pPr>
              <a:spcBef>
                <a:spcPts val="1800"/>
              </a:spcBef>
            </a:pPr>
            <a:r>
              <a:rPr lang="en-US" sz="2200" dirty="0"/>
              <a:t>The odds for almost all gambling games are not in your favor.</a:t>
            </a:r>
          </a:p>
          <a:p>
            <a:r>
              <a:rPr lang="en-US" sz="2200" dirty="0">
                <a:latin typeface="Calibri" panose="020F0502020204030204" pitchFamily="34" charset="0"/>
                <a:cs typeface="Calibri" panose="020F0502020204030204" pitchFamily="34" charset="0"/>
              </a:rPr>
              <a:t>In Oregon, the average person in treatment for problem gambling owes $23,375 in gambling related debts.</a:t>
            </a:r>
          </a:p>
          <a:p>
            <a:r>
              <a:rPr lang="en-US" sz="2200" dirty="0">
                <a:latin typeface="Calibri" panose="020F0502020204030204" pitchFamily="34" charset="0"/>
                <a:cs typeface="Calibri" panose="020F0502020204030204" pitchFamily="34" charset="0"/>
              </a:rPr>
              <a:t>Video gambling is one of the most addictive type of gambling. </a:t>
            </a:r>
          </a:p>
          <a:p>
            <a:endParaRPr lang="en-US" sz="2000" dirty="0"/>
          </a:p>
          <a:p>
            <a:endParaRPr lang="en-US" sz="2000" dirty="0"/>
          </a:p>
        </p:txBody>
      </p:sp>
      <p:pic>
        <p:nvPicPr>
          <p:cNvPr id="21" name="Picture 20">
            <a:extLst>
              <a:ext uri="{FF2B5EF4-FFF2-40B4-BE49-F238E27FC236}">
                <a16:creationId xmlns:a16="http://schemas.microsoft.com/office/drawing/2014/main" id="{DF0C7B1A-6FB6-429E-BC21-797D2678473C}"/>
              </a:ext>
            </a:extLst>
          </p:cNvPr>
          <p:cNvPicPr>
            <a:picLocks noChangeAspect="1"/>
          </p:cNvPicPr>
          <p:nvPr/>
        </p:nvPicPr>
        <p:blipFill>
          <a:blip r:embed="rId4"/>
          <a:stretch>
            <a:fillRect/>
          </a:stretch>
        </p:blipFill>
        <p:spPr>
          <a:xfrm>
            <a:off x="7896852" y="1435939"/>
            <a:ext cx="3168698" cy="4774361"/>
          </a:xfrm>
          <a:prstGeom prst="rect">
            <a:avLst/>
          </a:prstGeom>
        </p:spPr>
      </p:pic>
    </p:spTree>
    <p:extLst>
      <p:ext uri="{BB962C8B-B14F-4D97-AF65-F5344CB8AC3E}">
        <p14:creationId xmlns:p14="http://schemas.microsoft.com/office/powerpoint/2010/main" val="124116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CC1E-A587-4BBA-ABF4-CDD4C1DCFCB2}"/>
              </a:ext>
            </a:extLst>
          </p:cNvPr>
          <p:cNvSpPr>
            <a:spLocks noGrp="1"/>
          </p:cNvSpPr>
          <p:nvPr>
            <p:ph type="title"/>
          </p:nvPr>
        </p:nvSpPr>
        <p:spPr/>
        <p:txBody>
          <a:bodyPr/>
          <a:lstStyle/>
          <a:p>
            <a:r>
              <a:rPr lang="en-US" dirty="0"/>
              <a:t>Review: Industry Tactics</a:t>
            </a:r>
          </a:p>
        </p:txBody>
      </p:sp>
      <p:pic>
        <p:nvPicPr>
          <p:cNvPr id="21" name="Picture 20">
            <a:extLst>
              <a:ext uri="{FF2B5EF4-FFF2-40B4-BE49-F238E27FC236}">
                <a16:creationId xmlns:a16="http://schemas.microsoft.com/office/drawing/2014/main" id="{0D15CE30-7A14-4E3F-9362-48278C62F931}"/>
              </a:ext>
            </a:extLst>
          </p:cNvPr>
          <p:cNvPicPr>
            <a:picLocks noChangeAspect="1"/>
          </p:cNvPicPr>
          <p:nvPr/>
        </p:nvPicPr>
        <p:blipFill>
          <a:blip r:embed="rId3"/>
          <a:stretch>
            <a:fillRect/>
          </a:stretch>
        </p:blipFill>
        <p:spPr>
          <a:xfrm>
            <a:off x="9406834" y="0"/>
            <a:ext cx="2800350" cy="2628900"/>
          </a:xfrm>
          <a:prstGeom prst="rect">
            <a:avLst/>
          </a:prstGeom>
        </p:spPr>
      </p:pic>
      <p:sp>
        <p:nvSpPr>
          <p:cNvPr id="22" name="TextBox 21">
            <a:extLst>
              <a:ext uri="{FF2B5EF4-FFF2-40B4-BE49-F238E27FC236}">
                <a16:creationId xmlns:a16="http://schemas.microsoft.com/office/drawing/2014/main" id="{FB228545-5973-4533-9ECE-A6AE399BC9A4}"/>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Industry Tactics</a:t>
            </a:r>
          </a:p>
        </p:txBody>
      </p:sp>
      <p:sp>
        <p:nvSpPr>
          <p:cNvPr id="23" name="Content Placeholder 4">
            <a:extLst>
              <a:ext uri="{FF2B5EF4-FFF2-40B4-BE49-F238E27FC236}">
                <a16:creationId xmlns:a16="http://schemas.microsoft.com/office/drawing/2014/main" id="{A2B44E34-FAB0-4207-BA02-DA4F828E3397}"/>
              </a:ext>
            </a:extLst>
          </p:cNvPr>
          <p:cNvSpPr>
            <a:spLocks noGrp="1"/>
          </p:cNvSpPr>
          <p:nvPr>
            <p:ph idx="1"/>
          </p:nvPr>
        </p:nvSpPr>
        <p:spPr>
          <a:xfrm>
            <a:off x="838200" y="1825624"/>
            <a:ext cx="6827874" cy="4765675"/>
          </a:xfrm>
        </p:spPr>
        <p:txBody>
          <a:bodyPr>
            <a:normAutofit/>
          </a:bodyPr>
          <a:lstStyle/>
          <a:p>
            <a:pPr marL="0" indent="0">
              <a:spcBef>
                <a:spcPts val="0"/>
              </a:spcBef>
              <a:spcAft>
                <a:spcPts val="1800"/>
              </a:spcAft>
              <a:buNone/>
            </a:pPr>
            <a:r>
              <a:rPr lang="en-US" sz="2400" b="1" i="1" u="sng" dirty="0">
                <a:solidFill>
                  <a:sysClr val="windowText" lastClr="000000"/>
                </a:solidFill>
              </a:rPr>
              <a:t>Important takeaways: </a:t>
            </a:r>
            <a:endParaRPr lang="en-US" b="1" i="1" dirty="0"/>
          </a:p>
          <a:p>
            <a:pPr>
              <a:spcBef>
                <a:spcPts val="0"/>
              </a:spcBef>
              <a:spcAft>
                <a:spcPts val="1800"/>
              </a:spcAft>
            </a:pPr>
            <a:r>
              <a:rPr lang="en-US" sz="2400" dirty="0"/>
              <a:t>Video gambling slot machines, just like video games themselves, use scientific studies to create products that affect people’s decision making to make more money.</a:t>
            </a:r>
          </a:p>
          <a:p>
            <a:pPr>
              <a:spcBef>
                <a:spcPts val="0"/>
              </a:spcBef>
              <a:spcAft>
                <a:spcPts val="1800"/>
              </a:spcAft>
            </a:pPr>
            <a:r>
              <a:rPr lang="en-US" sz="2400" dirty="0"/>
              <a:t>Casinos also use scientific studies to influence peoples’ decision to gamble and spend more money.</a:t>
            </a:r>
          </a:p>
          <a:p>
            <a:pPr>
              <a:spcBef>
                <a:spcPts val="0"/>
              </a:spcBef>
              <a:spcAft>
                <a:spcPts val="1800"/>
              </a:spcAft>
            </a:pPr>
            <a:r>
              <a:rPr lang="en-US" sz="2400" dirty="0"/>
              <a:t>Advertising for gambling, alcohol, and tobacco try to influence your habits to use their products. </a:t>
            </a:r>
          </a:p>
        </p:txBody>
      </p:sp>
      <p:pic>
        <p:nvPicPr>
          <p:cNvPr id="24" name="Picture 23">
            <a:extLst>
              <a:ext uri="{FF2B5EF4-FFF2-40B4-BE49-F238E27FC236}">
                <a16:creationId xmlns:a16="http://schemas.microsoft.com/office/drawing/2014/main" id="{21F53C8E-ECCC-4A10-A677-4BC6DFC5E05F}"/>
              </a:ext>
            </a:extLst>
          </p:cNvPr>
          <p:cNvPicPr>
            <a:picLocks noChangeAspect="1"/>
          </p:cNvPicPr>
          <p:nvPr/>
        </p:nvPicPr>
        <p:blipFill>
          <a:blip r:embed="rId4" cstate="print"/>
          <a:stretch>
            <a:fillRect/>
          </a:stretch>
        </p:blipFill>
        <p:spPr>
          <a:xfrm>
            <a:off x="8231393" y="1530415"/>
            <a:ext cx="1610231" cy="3135183"/>
          </a:xfrm>
          <a:prstGeom prst="rect">
            <a:avLst/>
          </a:prstGeom>
          <a:ln w="38100">
            <a:noFill/>
          </a:ln>
        </p:spPr>
      </p:pic>
      <p:pic>
        <p:nvPicPr>
          <p:cNvPr id="25" name="Picture 24">
            <a:extLst>
              <a:ext uri="{FF2B5EF4-FFF2-40B4-BE49-F238E27FC236}">
                <a16:creationId xmlns:a16="http://schemas.microsoft.com/office/drawing/2014/main" id="{4D047CFA-8831-491A-98C3-B5272170A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095385" y="2407183"/>
            <a:ext cx="3135183" cy="1381647"/>
          </a:xfrm>
          <a:prstGeom prst="rect">
            <a:avLst/>
          </a:prstGeom>
        </p:spPr>
      </p:pic>
      <p:pic>
        <p:nvPicPr>
          <p:cNvPr id="26" name="Picture 25">
            <a:extLst>
              <a:ext uri="{FF2B5EF4-FFF2-40B4-BE49-F238E27FC236}">
                <a16:creationId xmlns:a16="http://schemas.microsoft.com/office/drawing/2014/main" id="{6F882CA9-8C89-4126-871A-38D8C31984D2}"/>
              </a:ext>
            </a:extLst>
          </p:cNvPr>
          <p:cNvPicPr>
            <a:picLocks noChangeAspect="1"/>
          </p:cNvPicPr>
          <p:nvPr/>
        </p:nvPicPr>
        <p:blipFill>
          <a:blip r:embed="rId6"/>
          <a:stretch>
            <a:fillRect/>
          </a:stretch>
        </p:blipFill>
        <p:spPr>
          <a:xfrm>
            <a:off x="8189427" y="4821653"/>
            <a:ext cx="3388583" cy="1671222"/>
          </a:xfrm>
          <a:prstGeom prst="rect">
            <a:avLst/>
          </a:prstGeom>
        </p:spPr>
      </p:pic>
    </p:spTree>
    <p:extLst>
      <p:ext uri="{BB962C8B-B14F-4D97-AF65-F5344CB8AC3E}">
        <p14:creationId xmlns:p14="http://schemas.microsoft.com/office/powerpoint/2010/main" val="38912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CC1E-A587-4BBA-ABF4-CDD4C1DCFCB2}"/>
              </a:ext>
            </a:extLst>
          </p:cNvPr>
          <p:cNvSpPr>
            <a:spLocks noGrp="1"/>
          </p:cNvSpPr>
          <p:nvPr>
            <p:ph type="title"/>
          </p:nvPr>
        </p:nvSpPr>
        <p:spPr/>
        <p:txBody>
          <a:bodyPr/>
          <a:lstStyle/>
          <a:p>
            <a:r>
              <a:rPr lang="en-US" dirty="0"/>
              <a:t>Review: Getting Help</a:t>
            </a:r>
          </a:p>
        </p:txBody>
      </p:sp>
      <p:pic>
        <p:nvPicPr>
          <p:cNvPr id="22" name="Picture 21">
            <a:extLst>
              <a:ext uri="{FF2B5EF4-FFF2-40B4-BE49-F238E27FC236}">
                <a16:creationId xmlns:a16="http://schemas.microsoft.com/office/drawing/2014/main" id="{A1AB1620-6704-4408-95D1-3ABBD98D45CC}"/>
              </a:ext>
            </a:extLst>
          </p:cNvPr>
          <p:cNvPicPr>
            <a:picLocks noChangeAspect="1"/>
          </p:cNvPicPr>
          <p:nvPr/>
        </p:nvPicPr>
        <p:blipFill>
          <a:blip r:embed="rId3"/>
          <a:stretch>
            <a:fillRect/>
          </a:stretch>
        </p:blipFill>
        <p:spPr>
          <a:xfrm>
            <a:off x="9353550" y="0"/>
            <a:ext cx="2838450" cy="2733675"/>
          </a:xfrm>
          <a:prstGeom prst="rect">
            <a:avLst/>
          </a:prstGeom>
        </p:spPr>
      </p:pic>
      <p:sp>
        <p:nvSpPr>
          <p:cNvPr id="23" name="TextBox 22">
            <a:extLst>
              <a:ext uri="{FF2B5EF4-FFF2-40B4-BE49-F238E27FC236}">
                <a16:creationId xmlns:a16="http://schemas.microsoft.com/office/drawing/2014/main" id="{25999212-2680-4844-9D16-4AC0565F7778}"/>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Getting Help</a:t>
            </a:r>
          </a:p>
        </p:txBody>
      </p:sp>
      <p:sp>
        <p:nvSpPr>
          <p:cNvPr id="5" name="Content Placeholder 4">
            <a:extLst>
              <a:ext uri="{FF2B5EF4-FFF2-40B4-BE49-F238E27FC236}">
                <a16:creationId xmlns:a16="http://schemas.microsoft.com/office/drawing/2014/main" id="{F7615FBF-F8A0-4B38-8550-75277A2C4406}"/>
              </a:ext>
            </a:extLst>
          </p:cNvPr>
          <p:cNvSpPr>
            <a:spLocks noGrp="1"/>
          </p:cNvSpPr>
          <p:nvPr>
            <p:ph idx="1"/>
          </p:nvPr>
        </p:nvSpPr>
        <p:spPr>
          <a:xfrm>
            <a:off x="838200" y="1825624"/>
            <a:ext cx="6456698" cy="4733853"/>
          </a:xfrm>
        </p:spPr>
        <p:txBody>
          <a:bodyPr/>
          <a:lstStyle/>
          <a:p>
            <a:pPr marL="0" indent="0">
              <a:spcBef>
                <a:spcPts val="0"/>
              </a:spcBef>
              <a:spcAft>
                <a:spcPts val="1800"/>
              </a:spcAft>
              <a:buNone/>
            </a:pPr>
            <a:r>
              <a:rPr lang="en-US" sz="2400" b="1" i="1" u="sng" dirty="0">
                <a:solidFill>
                  <a:sysClr val="windowText" lastClr="000000"/>
                </a:solidFill>
              </a:rPr>
              <a:t>Important takeaways: </a:t>
            </a:r>
            <a:endParaRPr lang="en-US" b="1" i="1" dirty="0"/>
          </a:p>
          <a:p>
            <a:pPr>
              <a:spcBef>
                <a:spcPts val="0"/>
              </a:spcBef>
              <a:spcAft>
                <a:spcPts val="1800"/>
              </a:spcAft>
            </a:pPr>
            <a:r>
              <a:rPr lang="en-US" sz="2400" dirty="0"/>
              <a:t>Ideas to prevent addictions: participate in favorite hobbies, strengthen healthy relationships, form a strong bond with school, and get help when needed.</a:t>
            </a:r>
          </a:p>
          <a:p>
            <a:pPr>
              <a:spcBef>
                <a:spcPts val="0"/>
              </a:spcBef>
              <a:spcAft>
                <a:spcPts val="1800"/>
              </a:spcAft>
            </a:pPr>
            <a:r>
              <a:rPr lang="en-US" sz="2400" dirty="0">
                <a:hlinkClick r:id="rId4"/>
              </a:rPr>
              <a:t>www.OPGR.org</a:t>
            </a:r>
            <a:r>
              <a:rPr lang="en-US" sz="2400" dirty="0"/>
              <a:t> is FREE for individuals and their loved ones struggling with problem gambling.</a:t>
            </a:r>
          </a:p>
          <a:p>
            <a:pPr>
              <a:spcBef>
                <a:spcPts val="0"/>
              </a:spcBef>
              <a:spcAft>
                <a:spcPts val="1800"/>
              </a:spcAft>
            </a:pPr>
            <a:r>
              <a:rPr lang="en-US" sz="2400" dirty="0">
                <a:hlinkClick r:id="rId5" action="ppaction://hlinkfile"/>
              </a:rPr>
              <a:t>Helplines.MCHealthy.net</a:t>
            </a:r>
            <a:r>
              <a:rPr lang="en-US" sz="2400" dirty="0"/>
              <a:t> has FREE resources to help for individuals and loved ones struggling with addiction. </a:t>
            </a:r>
            <a:endParaRPr lang="en-US" dirty="0"/>
          </a:p>
        </p:txBody>
      </p:sp>
      <p:pic>
        <p:nvPicPr>
          <p:cNvPr id="26" name="Picture 25">
            <a:extLst>
              <a:ext uri="{FF2B5EF4-FFF2-40B4-BE49-F238E27FC236}">
                <a16:creationId xmlns:a16="http://schemas.microsoft.com/office/drawing/2014/main" id="{02E1C7EB-8E02-417B-8965-ED8F3B1B8A67}"/>
              </a:ext>
            </a:extLst>
          </p:cNvPr>
          <p:cNvPicPr>
            <a:picLocks noChangeAspect="1"/>
          </p:cNvPicPr>
          <p:nvPr/>
        </p:nvPicPr>
        <p:blipFill>
          <a:blip r:embed="rId6"/>
          <a:stretch>
            <a:fillRect/>
          </a:stretch>
        </p:blipFill>
        <p:spPr>
          <a:xfrm>
            <a:off x="7448506" y="298522"/>
            <a:ext cx="1971567" cy="1971567"/>
          </a:xfrm>
          <a:prstGeom prst="rect">
            <a:avLst/>
          </a:prstGeom>
        </p:spPr>
      </p:pic>
      <p:pic>
        <p:nvPicPr>
          <p:cNvPr id="27" name="Picture 26">
            <a:extLst>
              <a:ext uri="{FF2B5EF4-FFF2-40B4-BE49-F238E27FC236}">
                <a16:creationId xmlns:a16="http://schemas.microsoft.com/office/drawing/2014/main" id="{9EA829BB-814B-4125-88CC-53386AA012A1}"/>
              </a:ext>
            </a:extLst>
          </p:cNvPr>
          <p:cNvPicPr>
            <a:picLocks noChangeAspect="1"/>
          </p:cNvPicPr>
          <p:nvPr/>
        </p:nvPicPr>
        <p:blipFill>
          <a:blip r:embed="rId7"/>
          <a:stretch>
            <a:fillRect/>
          </a:stretch>
        </p:blipFill>
        <p:spPr>
          <a:xfrm>
            <a:off x="9573682" y="2270089"/>
            <a:ext cx="2398183" cy="1893779"/>
          </a:xfrm>
          <a:prstGeom prst="rect">
            <a:avLst/>
          </a:prstGeom>
        </p:spPr>
      </p:pic>
      <p:pic>
        <p:nvPicPr>
          <p:cNvPr id="28" name="Picture 27">
            <a:extLst>
              <a:ext uri="{FF2B5EF4-FFF2-40B4-BE49-F238E27FC236}">
                <a16:creationId xmlns:a16="http://schemas.microsoft.com/office/drawing/2014/main" id="{BBEDE376-EF7A-4B1F-B61A-BE903F132780}"/>
              </a:ext>
            </a:extLst>
          </p:cNvPr>
          <p:cNvPicPr>
            <a:picLocks noChangeAspect="1"/>
          </p:cNvPicPr>
          <p:nvPr/>
        </p:nvPicPr>
        <p:blipFill>
          <a:blip r:embed="rId8"/>
          <a:stretch>
            <a:fillRect/>
          </a:stretch>
        </p:blipFill>
        <p:spPr>
          <a:xfrm>
            <a:off x="10016651" y="5083627"/>
            <a:ext cx="1955214" cy="1566292"/>
          </a:xfrm>
          <a:prstGeom prst="rect">
            <a:avLst/>
          </a:prstGeom>
        </p:spPr>
      </p:pic>
      <p:pic>
        <p:nvPicPr>
          <p:cNvPr id="29" name="Picture 28">
            <a:extLst>
              <a:ext uri="{FF2B5EF4-FFF2-40B4-BE49-F238E27FC236}">
                <a16:creationId xmlns:a16="http://schemas.microsoft.com/office/drawing/2014/main" id="{480E7A39-D453-4329-BD43-C1A088F6B336}"/>
              </a:ext>
            </a:extLst>
          </p:cNvPr>
          <p:cNvPicPr>
            <a:picLocks noChangeAspect="1"/>
          </p:cNvPicPr>
          <p:nvPr/>
        </p:nvPicPr>
        <p:blipFill>
          <a:blip r:embed="rId9"/>
          <a:stretch>
            <a:fillRect/>
          </a:stretch>
        </p:blipFill>
        <p:spPr>
          <a:xfrm>
            <a:off x="7751838" y="3554445"/>
            <a:ext cx="1668235" cy="2066933"/>
          </a:xfrm>
          <a:prstGeom prst="rect">
            <a:avLst/>
          </a:prstGeom>
        </p:spPr>
      </p:pic>
    </p:spTree>
    <p:extLst>
      <p:ext uri="{BB962C8B-B14F-4D97-AF65-F5344CB8AC3E}">
        <p14:creationId xmlns:p14="http://schemas.microsoft.com/office/powerpoint/2010/main" val="333935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61A62-3729-49C5-9A9D-DB996DD4FF93}"/>
              </a:ext>
            </a:extLst>
          </p:cNvPr>
          <p:cNvSpPr>
            <a:spLocks noGrp="1"/>
          </p:cNvSpPr>
          <p:nvPr>
            <p:ph type="title"/>
          </p:nvPr>
        </p:nvSpPr>
        <p:spPr>
          <a:xfrm>
            <a:off x="838200" y="205677"/>
            <a:ext cx="10515600" cy="950719"/>
          </a:xfrm>
        </p:spPr>
        <p:txBody>
          <a:bodyPr>
            <a:normAutofit fontScale="90000"/>
          </a:bodyPr>
          <a:lstStyle/>
          <a:p>
            <a:pPr algn="ctr"/>
            <a:r>
              <a:rPr lang="en-US" b="1" dirty="0"/>
              <a:t>Perspectives of People Experiencing a Problem with Gambling</a:t>
            </a:r>
          </a:p>
        </p:txBody>
      </p:sp>
      <p:pic>
        <p:nvPicPr>
          <p:cNvPr id="8" name="Picture 7">
            <a:extLst>
              <a:ext uri="{FF2B5EF4-FFF2-40B4-BE49-F238E27FC236}">
                <a16:creationId xmlns:a16="http://schemas.microsoft.com/office/drawing/2014/main" id="{0B946450-884A-47FE-9ADF-980107F49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280223"/>
            <a:ext cx="5029200" cy="5029200"/>
          </a:xfrm>
          <a:prstGeom prst="rect">
            <a:avLst/>
          </a:prstGeom>
        </p:spPr>
      </p:pic>
      <p:pic>
        <p:nvPicPr>
          <p:cNvPr id="4" name="Picture 3">
            <a:extLst>
              <a:ext uri="{FF2B5EF4-FFF2-40B4-BE49-F238E27FC236}">
                <a16:creationId xmlns:a16="http://schemas.microsoft.com/office/drawing/2014/main" id="{3035F99E-737E-4763-9F33-3836D7DC2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172" y="5988777"/>
            <a:ext cx="1603766" cy="618788"/>
          </a:xfrm>
          <a:prstGeom prst="rect">
            <a:avLst/>
          </a:prstGeom>
        </p:spPr>
      </p:pic>
      <p:sp>
        <p:nvSpPr>
          <p:cNvPr id="5" name="TextBox 4">
            <a:extLst>
              <a:ext uri="{FF2B5EF4-FFF2-40B4-BE49-F238E27FC236}">
                <a16:creationId xmlns:a16="http://schemas.microsoft.com/office/drawing/2014/main" id="{B66C1B26-482E-416E-A437-006C17869376}"/>
              </a:ext>
            </a:extLst>
          </p:cNvPr>
          <p:cNvSpPr txBox="1"/>
          <p:nvPr/>
        </p:nvSpPr>
        <p:spPr>
          <a:xfrm>
            <a:off x="10393202" y="5742556"/>
            <a:ext cx="817853" cy="246221"/>
          </a:xfrm>
          <a:prstGeom prst="rect">
            <a:avLst/>
          </a:prstGeom>
          <a:noFill/>
        </p:spPr>
        <p:txBody>
          <a:bodyPr wrap="none" rtlCol="0">
            <a:spAutoFit/>
          </a:bodyPr>
          <a:lstStyle/>
          <a:p>
            <a:r>
              <a:rPr lang="en-US" sz="1000" dirty="0"/>
              <a:t>Prepared by</a:t>
            </a:r>
          </a:p>
        </p:txBody>
      </p:sp>
      <p:sp>
        <p:nvSpPr>
          <p:cNvPr id="7" name="Rectangle 6">
            <a:extLst>
              <a:ext uri="{FF2B5EF4-FFF2-40B4-BE49-F238E27FC236}">
                <a16:creationId xmlns:a16="http://schemas.microsoft.com/office/drawing/2014/main" id="{474701A4-8421-42F1-AD09-1B6400A97535}"/>
              </a:ext>
            </a:extLst>
          </p:cNvPr>
          <p:cNvSpPr/>
          <p:nvPr/>
        </p:nvSpPr>
        <p:spPr>
          <a:xfrm>
            <a:off x="10324130" y="6597765"/>
            <a:ext cx="1822935" cy="215444"/>
          </a:xfrm>
          <a:prstGeom prst="rect">
            <a:avLst/>
          </a:prstGeom>
        </p:spPr>
        <p:txBody>
          <a:bodyPr wrap="none">
            <a:spAutoFit/>
          </a:bodyPr>
          <a:lstStyle/>
          <a:p>
            <a:r>
              <a:rPr lang="en-US" sz="800" dirty="0"/>
              <a:t>Problem Gambling Prevention Program</a:t>
            </a:r>
          </a:p>
        </p:txBody>
      </p:sp>
    </p:spTree>
    <p:extLst>
      <p:ext uri="{BB962C8B-B14F-4D97-AF65-F5344CB8AC3E}">
        <p14:creationId xmlns:p14="http://schemas.microsoft.com/office/powerpoint/2010/main" val="428918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9C638E95-E9DA-420D-8C0F-6DEB9FE6542C}"/>
              </a:ext>
            </a:extLst>
          </p:cNvPr>
          <p:cNvGrpSpPr/>
          <p:nvPr/>
        </p:nvGrpSpPr>
        <p:grpSpPr>
          <a:xfrm>
            <a:off x="9472599" y="-1"/>
            <a:ext cx="2737507" cy="2631475"/>
            <a:chOff x="9472599" y="-1"/>
            <a:chExt cx="2737507" cy="2631475"/>
          </a:xfrm>
        </p:grpSpPr>
        <p:pic>
          <p:nvPicPr>
            <p:cNvPr id="33" name="Picture 32">
              <a:extLst>
                <a:ext uri="{FF2B5EF4-FFF2-40B4-BE49-F238E27FC236}">
                  <a16:creationId xmlns:a16="http://schemas.microsoft.com/office/drawing/2014/main" id="{D385BCB7-5D90-45E5-88A3-B17F8C2327AF}"/>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34" name="TextBox 33">
              <a:extLst>
                <a:ext uri="{FF2B5EF4-FFF2-40B4-BE49-F238E27FC236}">
                  <a16:creationId xmlns:a16="http://schemas.microsoft.com/office/drawing/2014/main" id="{7E1734AB-3489-4BA2-972F-1493DFBEFD31}"/>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35" name="TextBox 34">
              <a:extLst>
                <a:ext uri="{FF2B5EF4-FFF2-40B4-BE49-F238E27FC236}">
                  <a16:creationId xmlns:a16="http://schemas.microsoft.com/office/drawing/2014/main" id="{4BE30890-D1C2-48D4-A9FD-5DCDD0FF5776}"/>
                </a:ext>
              </a:extLst>
            </p:cNvPr>
            <p:cNvSpPr txBox="1"/>
            <p:nvPr/>
          </p:nvSpPr>
          <p:spPr>
            <a:xfrm>
              <a:off x="11760391" y="1245133"/>
              <a:ext cx="321879" cy="307777"/>
            </a:xfrm>
            <a:prstGeom prst="rect">
              <a:avLst/>
            </a:prstGeom>
            <a:noFill/>
          </p:spPr>
          <p:txBody>
            <a:bodyPr wrap="square" rtlCol="0">
              <a:spAutoFit/>
            </a:bodyPr>
            <a:lstStyle/>
            <a:p>
              <a:r>
                <a:rPr lang="en-US" sz="1400" b="1" dirty="0"/>
                <a:t>1</a:t>
              </a:r>
            </a:p>
          </p:txBody>
        </p:sp>
      </p:grpSp>
      <p:sp>
        <p:nvSpPr>
          <p:cNvPr id="2" name="Title 1">
            <a:extLst>
              <a:ext uri="{FF2B5EF4-FFF2-40B4-BE49-F238E27FC236}">
                <a16:creationId xmlns:a16="http://schemas.microsoft.com/office/drawing/2014/main" id="{B35C51FB-DAD5-4A18-9DB0-E1DA5E3984BF}"/>
              </a:ext>
            </a:extLst>
          </p:cNvPr>
          <p:cNvSpPr>
            <a:spLocks noGrp="1"/>
          </p:cNvSpPr>
          <p:nvPr>
            <p:ph type="title"/>
          </p:nvPr>
        </p:nvSpPr>
        <p:spPr/>
        <p:txBody>
          <a:bodyPr/>
          <a:lstStyle/>
          <a:p>
            <a:r>
              <a:rPr lang="en-US" dirty="0"/>
              <a:t>Scale of Problem Gambling</a:t>
            </a:r>
          </a:p>
        </p:txBody>
      </p:sp>
      <p:sp>
        <p:nvSpPr>
          <p:cNvPr id="3" name="Content Placeholder 2">
            <a:extLst>
              <a:ext uri="{FF2B5EF4-FFF2-40B4-BE49-F238E27FC236}">
                <a16:creationId xmlns:a16="http://schemas.microsoft.com/office/drawing/2014/main" id="{A9D4273A-B738-4C66-91EE-DF1B0A9710ED}"/>
              </a:ext>
            </a:extLst>
          </p:cNvPr>
          <p:cNvSpPr>
            <a:spLocks noGrp="1"/>
          </p:cNvSpPr>
          <p:nvPr>
            <p:ph idx="1"/>
          </p:nvPr>
        </p:nvSpPr>
        <p:spPr>
          <a:xfrm>
            <a:off x="838199" y="1399021"/>
            <a:ext cx="10515600" cy="889690"/>
          </a:xfrm>
        </p:spPr>
        <p:txBody>
          <a:bodyPr/>
          <a:lstStyle/>
          <a:p>
            <a:pPr marL="0" indent="0">
              <a:buNone/>
            </a:pPr>
            <a:r>
              <a:rPr lang="en-US" dirty="0">
                <a:solidFill>
                  <a:schemeClr val="bg1">
                    <a:lumMod val="65000"/>
                  </a:schemeClr>
                </a:solidFill>
              </a:rPr>
              <a:t>Like with any unhealthy behavior, the severity of problem gambling occurs on a scale. </a:t>
            </a:r>
          </a:p>
        </p:txBody>
      </p:sp>
      <p:cxnSp>
        <p:nvCxnSpPr>
          <p:cNvPr id="5" name="Straight Arrow Connector 4">
            <a:extLst>
              <a:ext uri="{FF2B5EF4-FFF2-40B4-BE49-F238E27FC236}">
                <a16:creationId xmlns:a16="http://schemas.microsoft.com/office/drawing/2014/main" id="{874665D7-2800-463F-9DA5-563006EDA36A}"/>
              </a:ext>
            </a:extLst>
          </p:cNvPr>
          <p:cNvCxnSpPr/>
          <p:nvPr/>
        </p:nvCxnSpPr>
        <p:spPr>
          <a:xfrm>
            <a:off x="838200" y="4254500"/>
            <a:ext cx="10414000" cy="0"/>
          </a:xfrm>
          <a:prstGeom prst="straightConnector1">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187570-9E3D-4FBB-A531-89D1D38ED72A}"/>
              </a:ext>
            </a:extLst>
          </p:cNvPr>
          <p:cNvCxnSpPr>
            <a:cxnSpLocks/>
          </p:cNvCxnSpPr>
          <p:nvPr/>
        </p:nvCxnSpPr>
        <p:spPr>
          <a:xfrm>
            <a:off x="10828339" y="4252912"/>
            <a:ext cx="0" cy="241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CA8494-AC8E-4FB5-BF3B-E48F79E99F90}"/>
              </a:ext>
            </a:extLst>
          </p:cNvPr>
          <p:cNvSpPr txBox="1"/>
          <p:nvPr/>
        </p:nvSpPr>
        <p:spPr>
          <a:xfrm>
            <a:off x="838199" y="3014862"/>
            <a:ext cx="4064001" cy="830997"/>
          </a:xfrm>
          <a:prstGeom prst="rect">
            <a:avLst/>
          </a:prstGeom>
          <a:noFill/>
        </p:spPr>
        <p:txBody>
          <a:bodyPr wrap="square" rtlCol="0">
            <a:spAutoFit/>
          </a:bodyPr>
          <a:lstStyle/>
          <a:p>
            <a:r>
              <a:rPr lang="en-US" sz="2400" b="1" dirty="0"/>
              <a:t>8</a:t>
            </a:r>
            <a:r>
              <a:rPr lang="en-US" sz="2400" b="1" baseline="30000" dirty="0"/>
              <a:t>th</a:t>
            </a:r>
            <a:r>
              <a:rPr lang="en-US" sz="2400" b="1" dirty="0"/>
              <a:t> Graders: </a:t>
            </a:r>
            <a:r>
              <a:rPr lang="en-US" sz="2400" dirty="0"/>
              <a:t>Most (68%) 8</a:t>
            </a:r>
            <a:r>
              <a:rPr lang="en-US" sz="2400" baseline="30000" dirty="0"/>
              <a:t>th</a:t>
            </a:r>
            <a:r>
              <a:rPr lang="en-US" sz="2400" dirty="0"/>
              <a:t> grade students don’t gamble.</a:t>
            </a:r>
            <a:r>
              <a:rPr lang="en-US" sz="2400" baseline="30000" dirty="0"/>
              <a:t>5</a:t>
            </a:r>
            <a:endParaRPr lang="en-US" sz="2400" dirty="0"/>
          </a:p>
        </p:txBody>
      </p:sp>
      <p:sp>
        <p:nvSpPr>
          <p:cNvPr id="10" name="TextBox 9">
            <a:extLst>
              <a:ext uri="{FF2B5EF4-FFF2-40B4-BE49-F238E27FC236}">
                <a16:creationId xmlns:a16="http://schemas.microsoft.com/office/drawing/2014/main" id="{B804F010-2FE3-49F6-9861-3D69B4B85C7F}"/>
              </a:ext>
            </a:extLst>
          </p:cNvPr>
          <p:cNvSpPr txBox="1"/>
          <p:nvPr/>
        </p:nvSpPr>
        <p:spPr>
          <a:xfrm>
            <a:off x="838200" y="4717378"/>
            <a:ext cx="3605214" cy="1200329"/>
          </a:xfrm>
          <a:prstGeom prst="rect">
            <a:avLst/>
          </a:prstGeom>
          <a:noFill/>
        </p:spPr>
        <p:txBody>
          <a:bodyPr wrap="square" rtlCol="0">
            <a:spAutoFit/>
          </a:bodyPr>
          <a:lstStyle/>
          <a:p>
            <a:r>
              <a:rPr lang="en-US" sz="2400" b="1" dirty="0"/>
              <a:t>Adults: </a:t>
            </a:r>
            <a:r>
              <a:rPr lang="en-US" sz="2400" dirty="0"/>
              <a:t>Most adults either don’t gamble or don’t have a gambling problem.</a:t>
            </a:r>
            <a:r>
              <a:rPr lang="en-US" sz="2400" baseline="30000" dirty="0"/>
              <a:t>2</a:t>
            </a:r>
            <a:endParaRPr lang="en-US" sz="2400" dirty="0"/>
          </a:p>
        </p:txBody>
      </p:sp>
      <p:sp>
        <p:nvSpPr>
          <p:cNvPr id="11" name="TextBox 10">
            <a:extLst>
              <a:ext uri="{FF2B5EF4-FFF2-40B4-BE49-F238E27FC236}">
                <a16:creationId xmlns:a16="http://schemas.microsoft.com/office/drawing/2014/main" id="{C77467EB-9733-4DA7-9EE1-628BF45D9054}"/>
              </a:ext>
            </a:extLst>
          </p:cNvPr>
          <p:cNvSpPr txBox="1"/>
          <p:nvPr/>
        </p:nvSpPr>
        <p:spPr>
          <a:xfrm>
            <a:off x="8858251" y="2669735"/>
            <a:ext cx="2586750" cy="646331"/>
          </a:xfrm>
          <a:prstGeom prst="rect">
            <a:avLst/>
          </a:prstGeom>
          <a:solidFill>
            <a:schemeClr val="accent2">
              <a:lumMod val="40000"/>
              <a:lumOff val="60000"/>
            </a:schemeClr>
          </a:solidFill>
        </p:spPr>
        <p:txBody>
          <a:bodyPr wrap="square" rtlCol="0">
            <a:spAutoFit/>
          </a:bodyPr>
          <a:lstStyle/>
          <a:p>
            <a:r>
              <a:rPr lang="en-US" b="1" dirty="0"/>
              <a:t>About 4% of 8</a:t>
            </a:r>
            <a:r>
              <a:rPr lang="en-US" b="1" baseline="30000" dirty="0"/>
              <a:t>th</a:t>
            </a:r>
            <a:r>
              <a:rPr lang="en-US" b="1" dirty="0"/>
              <a:t> Graders show a sign of a problem</a:t>
            </a:r>
          </a:p>
        </p:txBody>
      </p:sp>
      <p:sp>
        <p:nvSpPr>
          <p:cNvPr id="12" name="TextBox 11">
            <a:extLst>
              <a:ext uri="{FF2B5EF4-FFF2-40B4-BE49-F238E27FC236}">
                <a16:creationId xmlns:a16="http://schemas.microsoft.com/office/drawing/2014/main" id="{05ABBB07-48F2-473F-AE84-AE40332B4C8E}"/>
              </a:ext>
            </a:extLst>
          </p:cNvPr>
          <p:cNvSpPr txBox="1"/>
          <p:nvPr/>
        </p:nvSpPr>
        <p:spPr>
          <a:xfrm>
            <a:off x="7623173" y="5193221"/>
            <a:ext cx="3273721" cy="646331"/>
          </a:xfrm>
          <a:prstGeom prst="rect">
            <a:avLst/>
          </a:prstGeom>
          <a:solidFill>
            <a:schemeClr val="accent2">
              <a:lumMod val="40000"/>
              <a:lumOff val="60000"/>
            </a:schemeClr>
          </a:solidFill>
        </p:spPr>
        <p:txBody>
          <a:bodyPr wrap="square" rtlCol="0">
            <a:spAutoFit/>
          </a:bodyPr>
          <a:lstStyle/>
          <a:p>
            <a:pPr algn="ctr"/>
            <a:r>
              <a:rPr lang="en-US" b="1" dirty="0"/>
              <a:t>An estimated 8% Oregon adults show signs of or have a problem</a:t>
            </a:r>
            <a:endParaRPr lang="en-US" dirty="0"/>
          </a:p>
        </p:txBody>
      </p:sp>
      <p:cxnSp>
        <p:nvCxnSpPr>
          <p:cNvPr id="17" name="Straight Connector 16">
            <a:extLst>
              <a:ext uri="{FF2B5EF4-FFF2-40B4-BE49-F238E27FC236}">
                <a16:creationId xmlns:a16="http://schemas.microsoft.com/office/drawing/2014/main" id="{66E74AE3-C72B-4D4F-B7E1-06515544508B}"/>
              </a:ext>
            </a:extLst>
          </p:cNvPr>
          <p:cNvCxnSpPr>
            <a:cxnSpLocks/>
          </p:cNvCxnSpPr>
          <p:nvPr/>
        </p:nvCxnSpPr>
        <p:spPr>
          <a:xfrm>
            <a:off x="11010900" y="4375150"/>
            <a:ext cx="0" cy="1962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75A1F59-2C44-4160-8886-648CAD823E84}"/>
              </a:ext>
            </a:extLst>
          </p:cNvPr>
          <p:cNvCxnSpPr/>
          <p:nvPr/>
        </p:nvCxnSpPr>
        <p:spPr>
          <a:xfrm flipH="1">
            <a:off x="9690100" y="6337300"/>
            <a:ext cx="132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Left Brace 20">
            <a:extLst>
              <a:ext uri="{FF2B5EF4-FFF2-40B4-BE49-F238E27FC236}">
                <a16:creationId xmlns:a16="http://schemas.microsoft.com/office/drawing/2014/main" id="{391E3F04-FC5B-4585-8DB8-BD5AA3341C83}"/>
              </a:ext>
            </a:extLst>
          </p:cNvPr>
          <p:cNvSpPr/>
          <p:nvPr/>
        </p:nvSpPr>
        <p:spPr>
          <a:xfrm rot="5400000">
            <a:off x="10671622" y="3249074"/>
            <a:ext cx="259455" cy="9017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4D624503-A997-4642-BE8F-5A2BCF7E0861}"/>
              </a:ext>
            </a:extLst>
          </p:cNvPr>
          <p:cNvSpPr/>
          <p:nvPr/>
        </p:nvSpPr>
        <p:spPr>
          <a:xfrm rot="16200000">
            <a:off x="10352632" y="4039099"/>
            <a:ext cx="359413" cy="1532076"/>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D1EFB8F-9286-45A1-8708-B3E3209650F8}"/>
              </a:ext>
            </a:extLst>
          </p:cNvPr>
          <p:cNvSpPr txBox="1"/>
          <p:nvPr/>
        </p:nvSpPr>
        <p:spPr>
          <a:xfrm>
            <a:off x="7070141" y="6031116"/>
            <a:ext cx="2562956" cy="646331"/>
          </a:xfrm>
          <a:prstGeom prst="rect">
            <a:avLst/>
          </a:prstGeom>
          <a:solidFill>
            <a:srgbClr val="FB9593"/>
          </a:solidFill>
        </p:spPr>
        <p:txBody>
          <a:bodyPr wrap="square" rtlCol="0">
            <a:spAutoFit/>
          </a:bodyPr>
          <a:lstStyle/>
          <a:p>
            <a:pPr algn="ctr"/>
            <a:r>
              <a:rPr lang="en-US" b="1" dirty="0"/>
              <a:t>An estimated 2.6% have a gambling disorder</a:t>
            </a:r>
            <a:endParaRPr lang="en-US" dirty="0"/>
          </a:p>
        </p:txBody>
      </p:sp>
      <p:sp>
        <p:nvSpPr>
          <p:cNvPr id="28" name="Rectangle 27">
            <a:extLst>
              <a:ext uri="{FF2B5EF4-FFF2-40B4-BE49-F238E27FC236}">
                <a16:creationId xmlns:a16="http://schemas.microsoft.com/office/drawing/2014/main" id="{DCD5B808-78FA-4488-B3C5-6875B7B2E16E}"/>
              </a:ext>
            </a:extLst>
          </p:cNvPr>
          <p:cNvSpPr/>
          <p:nvPr/>
        </p:nvSpPr>
        <p:spPr>
          <a:xfrm>
            <a:off x="6510456" y="5192935"/>
            <a:ext cx="985718" cy="646331"/>
          </a:xfrm>
          <a:prstGeom prst="rect">
            <a:avLst/>
          </a:prstGeom>
        </p:spPr>
        <p:txBody>
          <a:bodyPr wrap="square">
            <a:spAutoFit/>
          </a:bodyPr>
          <a:lstStyle/>
          <a:p>
            <a:pPr algn="ctr"/>
            <a:r>
              <a:rPr lang="en-US" b="1" dirty="0"/>
              <a:t>269,489 people!</a:t>
            </a:r>
          </a:p>
        </p:txBody>
      </p:sp>
      <p:sp>
        <p:nvSpPr>
          <p:cNvPr id="29" name="Rectangle 28">
            <a:extLst>
              <a:ext uri="{FF2B5EF4-FFF2-40B4-BE49-F238E27FC236}">
                <a16:creationId xmlns:a16="http://schemas.microsoft.com/office/drawing/2014/main" id="{A49C0DC9-4406-4E04-B91A-CBC5F2F908D2}"/>
              </a:ext>
            </a:extLst>
          </p:cNvPr>
          <p:cNvSpPr/>
          <p:nvPr/>
        </p:nvSpPr>
        <p:spPr>
          <a:xfrm>
            <a:off x="5957424" y="6011252"/>
            <a:ext cx="985718" cy="646331"/>
          </a:xfrm>
          <a:prstGeom prst="rect">
            <a:avLst/>
          </a:prstGeom>
        </p:spPr>
        <p:txBody>
          <a:bodyPr wrap="square">
            <a:spAutoFit/>
          </a:bodyPr>
          <a:lstStyle/>
          <a:p>
            <a:pPr algn="ctr"/>
            <a:r>
              <a:rPr lang="en-US" b="1" dirty="0"/>
              <a:t>87,584 people!</a:t>
            </a:r>
          </a:p>
        </p:txBody>
      </p:sp>
    </p:spTree>
    <p:extLst>
      <p:ext uri="{BB962C8B-B14F-4D97-AF65-F5344CB8AC3E}">
        <p14:creationId xmlns:p14="http://schemas.microsoft.com/office/powerpoint/2010/main" val="179381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AD0B7F-3B40-4FA0-AF50-0962A78BD5AD}"/>
              </a:ext>
            </a:extLst>
          </p:cNvPr>
          <p:cNvGrpSpPr/>
          <p:nvPr/>
        </p:nvGrpSpPr>
        <p:grpSpPr>
          <a:xfrm>
            <a:off x="9472599" y="-1"/>
            <a:ext cx="2737507" cy="2631475"/>
            <a:chOff x="9472599" y="-1"/>
            <a:chExt cx="2737507" cy="2631475"/>
          </a:xfrm>
        </p:grpSpPr>
        <p:pic>
          <p:nvPicPr>
            <p:cNvPr id="8" name="Picture 7">
              <a:extLst>
                <a:ext uri="{FF2B5EF4-FFF2-40B4-BE49-F238E27FC236}">
                  <a16:creationId xmlns:a16="http://schemas.microsoft.com/office/drawing/2014/main" id="{E09737B4-5928-4CBD-8B82-83A4B85CDFB8}"/>
                </a:ext>
              </a:extLst>
            </p:cNvPr>
            <p:cNvPicPr>
              <a:picLocks noChangeAspect="1"/>
            </p:cNvPicPr>
            <p:nvPr/>
          </p:nvPicPr>
          <p:blipFill rotWithShape="1">
            <a:blip r:embed="rId3">
              <a:extLst>
                <a:ext uri="{28A0092B-C50C-407E-A947-70E740481C1C}">
                  <a14:useLocalDpi xmlns:a14="http://schemas.microsoft.com/office/drawing/2010/main" val="0"/>
                </a:ext>
              </a:extLst>
            </a:blip>
            <a:srcRect l="62687" r="-264" b="63879"/>
            <a:stretch/>
          </p:blipFill>
          <p:spPr>
            <a:xfrm>
              <a:off x="9472599" y="-1"/>
              <a:ext cx="2737507" cy="2631475"/>
            </a:xfrm>
            <a:prstGeom prst="rect">
              <a:avLst/>
            </a:prstGeom>
          </p:spPr>
        </p:pic>
        <p:sp>
          <p:nvSpPr>
            <p:cNvPr id="9" name="TextBox 8">
              <a:extLst>
                <a:ext uri="{FF2B5EF4-FFF2-40B4-BE49-F238E27FC236}">
                  <a16:creationId xmlns:a16="http://schemas.microsoft.com/office/drawing/2014/main" id="{FCEBEB8A-379C-4DBB-A452-7D12A5E3D4B4}"/>
                </a:ext>
              </a:extLst>
            </p:cNvPr>
            <p:cNvSpPr txBox="1"/>
            <p:nvPr/>
          </p:nvSpPr>
          <p:spPr>
            <a:xfrm>
              <a:off x="10647952" y="27118"/>
              <a:ext cx="1507276"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Perspectives</a:t>
              </a:r>
            </a:p>
          </p:txBody>
        </p:sp>
        <p:sp>
          <p:nvSpPr>
            <p:cNvPr id="10" name="TextBox 9">
              <a:extLst>
                <a:ext uri="{FF2B5EF4-FFF2-40B4-BE49-F238E27FC236}">
                  <a16:creationId xmlns:a16="http://schemas.microsoft.com/office/drawing/2014/main" id="{DC2A5C5B-ECF1-480A-9441-9ADFC1D92BA4}"/>
                </a:ext>
              </a:extLst>
            </p:cNvPr>
            <p:cNvSpPr txBox="1"/>
            <p:nvPr/>
          </p:nvSpPr>
          <p:spPr>
            <a:xfrm>
              <a:off x="11760391" y="1245133"/>
              <a:ext cx="321879" cy="307777"/>
            </a:xfrm>
            <a:prstGeom prst="rect">
              <a:avLst/>
            </a:prstGeom>
            <a:noFill/>
          </p:spPr>
          <p:txBody>
            <a:bodyPr wrap="square" rtlCol="0">
              <a:spAutoFit/>
            </a:bodyPr>
            <a:lstStyle/>
            <a:p>
              <a:r>
                <a:rPr lang="en-US" sz="1400" b="1" dirty="0"/>
                <a:t>2</a:t>
              </a:r>
            </a:p>
          </p:txBody>
        </p:sp>
      </p:grpSp>
      <p:sp>
        <p:nvSpPr>
          <p:cNvPr id="2" name="Title 1">
            <a:extLst>
              <a:ext uri="{FF2B5EF4-FFF2-40B4-BE49-F238E27FC236}">
                <a16:creationId xmlns:a16="http://schemas.microsoft.com/office/drawing/2014/main" id="{8EF27031-FF5C-43F8-A12E-7DD82338EAB3}"/>
              </a:ext>
            </a:extLst>
          </p:cNvPr>
          <p:cNvSpPr>
            <a:spLocks noGrp="1"/>
          </p:cNvSpPr>
          <p:nvPr>
            <p:ph type="title"/>
          </p:nvPr>
        </p:nvSpPr>
        <p:spPr/>
        <p:txBody>
          <a:bodyPr/>
          <a:lstStyle/>
          <a:p>
            <a:r>
              <a:rPr lang="en-US" dirty="0"/>
              <a:t>Developing a Gambling Disorder</a:t>
            </a:r>
          </a:p>
        </p:txBody>
      </p:sp>
      <p:sp>
        <p:nvSpPr>
          <p:cNvPr id="3" name="Content Placeholder 2">
            <a:extLst>
              <a:ext uri="{FF2B5EF4-FFF2-40B4-BE49-F238E27FC236}">
                <a16:creationId xmlns:a16="http://schemas.microsoft.com/office/drawing/2014/main" id="{EB0F7500-48C8-4EBA-8460-E91FE7D4254A}"/>
              </a:ext>
            </a:extLst>
          </p:cNvPr>
          <p:cNvSpPr>
            <a:spLocks noGrp="1"/>
          </p:cNvSpPr>
          <p:nvPr>
            <p:ph idx="1"/>
          </p:nvPr>
        </p:nvSpPr>
        <p:spPr>
          <a:xfrm>
            <a:off x="838200" y="1825625"/>
            <a:ext cx="5041900" cy="4351338"/>
          </a:xfrm>
        </p:spPr>
        <p:txBody>
          <a:bodyPr>
            <a:normAutofit fontScale="92500" lnSpcReduction="10000"/>
          </a:bodyPr>
          <a:lstStyle/>
          <a:p>
            <a:pPr marL="0" indent="0">
              <a:buNone/>
            </a:pPr>
            <a:r>
              <a:rPr lang="en-US" sz="3600" b="1" dirty="0"/>
              <a:t>Problem Gambling: </a:t>
            </a:r>
          </a:p>
          <a:p>
            <a:r>
              <a:rPr lang="en-US" dirty="0"/>
              <a:t>Gambling despite negative personal, social, or financial consequences.</a:t>
            </a:r>
          </a:p>
          <a:p>
            <a:r>
              <a:rPr lang="en-US" dirty="0"/>
              <a:t>If any of these criteria are met. </a:t>
            </a:r>
          </a:p>
          <a:p>
            <a:pPr marL="0" lvl="0" indent="0">
              <a:buNone/>
            </a:pPr>
            <a:endParaRPr lang="en-US" sz="3600" b="1" dirty="0"/>
          </a:p>
          <a:p>
            <a:pPr marL="0" lvl="0" indent="0">
              <a:buNone/>
            </a:pPr>
            <a:r>
              <a:rPr lang="en-US" sz="3600" b="1" dirty="0"/>
              <a:t>Disordered Gambling: </a:t>
            </a:r>
            <a:r>
              <a:rPr lang="en-US" sz="2000" b="1" dirty="0"/>
              <a:t>(moderate to severe problem gambling)</a:t>
            </a:r>
          </a:p>
          <a:p>
            <a:pPr marL="0" lvl="0" indent="0">
              <a:buNone/>
            </a:pPr>
            <a:r>
              <a:rPr lang="en-US" dirty="0"/>
              <a:t>4 or more criteria met in the diagnosis of a gambling disorder.</a:t>
            </a:r>
          </a:p>
        </p:txBody>
      </p:sp>
      <p:pic>
        <p:nvPicPr>
          <p:cNvPr id="4" name="Picture 3">
            <a:extLst>
              <a:ext uri="{FF2B5EF4-FFF2-40B4-BE49-F238E27FC236}">
                <a16:creationId xmlns:a16="http://schemas.microsoft.com/office/drawing/2014/main" id="{D7C11C6F-3821-47AD-9638-EC77AC7F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600" y="1720917"/>
            <a:ext cx="5496942" cy="4926299"/>
          </a:xfrm>
          <a:prstGeom prst="rect">
            <a:avLst/>
          </a:prstGeom>
        </p:spPr>
      </p:pic>
      <p:sp>
        <p:nvSpPr>
          <p:cNvPr id="5" name="TextBox 4">
            <a:extLst>
              <a:ext uri="{FF2B5EF4-FFF2-40B4-BE49-F238E27FC236}">
                <a16:creationId xmlns:a16="http://schemas.microsoft.com/office/drawing/2014/main" id="{475C8732-59DE-4AB2-A6DE-42792A22EC72}"/>
              </a:ext>
            </a:extLst>
          </p:cNvPr>
          <p:cNvSpPr txBox="1"/>
          <p:nvPr/>
        </p:nvSpPr>
        <p:spPr>
          <a:xfrm>
            <a:off x="8242300" y="685800"/>
            <a:ext cx="45719"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36939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F19D35A5D43E43BC3242E282A1F7EC" ma:contentTypeVersion="1" ma:contentTypeDescription="Create a new document." ma:contentTypeScope="" ma:versionID="d6e541523feb2ec38bf5ae69fe1b4d74">
  <xsd:schema xmlns:xsd="http://www.w3.org/2001/XMLSchema" xmlns:xs="http://www.w3.org/2001/XMLSchema" xmlns:p="http://schemas.microsoft.com/office/2006/metadata/properties" xmlns:ns1="http://schemas.microsoft.com/sharepoint/v3" xmlns:ns2="d04f9a03-0acf-4dc1-8c01-988301fcd1c7" targetNamespace="http://schemas.microsoft.com/office/2006/metadata/properties" ma:root="true" ma:fieldsID="c91766850cba5edc1b0ff517dd0e7abc" ns1:_="" ns2:_="">
    <xsd:import namespace="http://schemas.microsoft.com/sharepoint/v3"/>
    <xsd:import namespace="d04f9a03-0acf-4dc1-8c01-988301fcd1c7"/>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4f9a03-0acf-4dc1-8c01-988301fcd1c7"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igrationSourceURL xmlns="d04f9a03-0acf-4dc1-8c01-988301fcd1c7" xsi:nil="true"/>
  </documentManagement>
</p:properties>
</file>

<file path=customXml/itemProps1.xml><?xml version="1.0" encoding="utf-8"?>
<ds:datastoreItem xmlns:ds="http://schemas.openxmlformats.org/officeDocument/2006/customXml" ds:itemID="{0540CBBD-E28B-46E8-82BD-EA660AE9E12A}"/>
</file>

<file path=customXml/itemProps2.xml><?xml version="1.0" encoding="utf-8"?>
<ds:datastoreItem xmlns:ds="http://schemas.openxmlformats.org/officeDocument/2006/customXml" ds:itemID="{F6F9C27E-5A68-4834-8305-82A2E14C6EDD}"/>
</file>

<file path=customXml/itemProps3.xml><?xml version="1.0" encoding="utf-8"?>
<ds:datastoreItem xmlns:ds="http://schemas.openxmlformats.org/officeDocument/2006/customXml" ds:itemID="{24E0C2CB-705E-4C45-BD70-A1C9BFB6DD90}"/>
</file>

<file path=docProps/app.xml><?xml version="1.0" encoding="utf-8"?>
<Properties xmlns="http://schemas.openxmlformats.org/officeDocument/2006/extended-properties" xmlns:vt="http://schemas.openxmlformats.org/officeDocument/2006/docPropsVTypes">
  <TotalTime>3000</TotalTime>
  <Words>2906</Words>
  <Application>Microsoft Office PowerPoint</Application>
  <PresentationFormat>Widescreen</PresentationFormat>
  <Paragraphs>354</Paragraphs>
  <Slides>24</Slides>
  <Notes>24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Bahnschrift Condensed</vt:lpstr>
      <vt:lpstr>Calibri</vt:lpstr>
      <vt:lpstr>Calibri Light</vt:lpstr>
      <vt:lpstr>Times New Roman</vt:lpstr>
      <vt:lpstr>Office Theme</vt:lpstr>
      <vt:lpstr>1_Office Theme</vt:lpstr>
      <vt:lpstr>Making sense of Problem Gambling &amp; Behavioral Addictions Pt. 2</vt:lpstr>
      <vt:lpstr>PowerPoint Presentation</vt:lpstr>
      <vt:lpstr>Review: Addictions &amp; The Brain</vt:lpstr>
      <vt:lpstr>Review: Gambling Facts</vt:lpstr>
      <vt:lpstr>Review: Industry Tactics</vt:lpstr>
      <vt:lpstr>Review: Getting Help</vt:lpstr>
      <vt:lpstr>Perspectives of People Experiencing a Problem with Gambling</vt:lpstr>
      <vt:lpstr>Scale of Problem Gambling</vt:lpstr>
      <vt:lpstr>Developing a Gambling Disorder</vt:lpstr>
      <vt:lpstr>PowerPoint Presentation</vt:lpstr>
      <vt:lpstr>PowerPoint Presentation</vt:lpstr>
      <vt:lpstr>PowerPoint Presentation</vt:lpstr>
      <vt:lpstr>Action Problem Gambling</vt:lpstr>
      <vt:lpstr>Zone Problem Gambling</vt:lpstr>
      <vt:lpstr>PowerPoint Presentation</vt:lpstr>
      <vt:lpstr>PowerPoint Presentation</vt:lpstr>
      <vt:lpstr>Healthy Decision Making</vt:lpstr>
      <vt:lpstr>Positive Risk Taking &amp; Decision Making</vt:lpstr>
      <vt:lpstr>Positive Risk Taking vs Negative Risk Taking</vt:lpstr>
      <vt:lpstr>Examples of Positive Decision Making</vt:lpstr>
      <vt:lpstr>Why people make negative risky decisions &amp;</vt:lpstr>
      <vt:lpstr>How to determine a risk is positive</vt:lpstr>
      <vt:lpstr>Practice: The DECIDE Model</vt:lpstr>
      <vt:lpstr>Reminder: Help &amp; Support for Teens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Problem Gambling &amp; Behavior Addictions Pt. 2</dc:title>
  <dc:creator>Michael Keuler</dc:creator>
  <cp:lastModifiedBy>Michael Keuler</cp:lastModifiedBy>
  <cp:revision>33</cp:revision>
  <dcterms:created xsi:type="dcterms:W3CDTF">2021-08-12T00:10:24Z</dcterms:created>
  <dcterms:modified xsi:type="dcterms:W3CDTF">2021-09-08T00:38:41Z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0x010100AFF19D35A5D43E43BC3242E282A1F7EC</vt:lpwstr>
  </property>
</Properties>
</file>