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media/audio2.wav" ContentType="audio/wav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5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437" r:id="rId15"/>
    <p:sldId id="438" r:id="rId16"/>
    <p:sldId id="439" r:id="rId17"/>
    <p:sldId id="4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Keuler" initials="MK" lastIdx="2" clrIdx="0">
    <p:extLst>
      <p:ext uri="{19B8F6BF-5375-455C-9EA6-DF929625EA0E}">
        <p15:presenceInfo xmlns:p15="http://schemas.microsoft.com/office/powerpoint/2012/main" userId="S-1-5-21-1115418817-2727298745-4057769003-53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EDB"/>
    <a:srgbClr val="F77D03"/>
    <a:srgbClr val="EA8D10"/>
    <a:srgbClr val="FDEF01"/>
    <a:srgbClr val="8BCFB1"/>
    <a:srgbClr val="F4ABBA"/>
    <a:srgbClr val="8BE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69909" autoAdjust="0"/>
  </p:normalViewPr>
  <p:slideViewPr>
    <p:cSldViewPr snapToGrid="0">
      <p:cViewPr varScale="1">
        <p:scale>
          <a:sx n="78" d="100"/>
          <a:sy n="78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66BA-8443-4330-B5F4-B1C43FAD766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B3618-DBD8-479C-9E36-A11876CE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Instructions: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Divide class into two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a white board or class display, keep track of correct answers.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about providing winning team with a prize (contact Marion County Problem Gambling program for possible prizes: MCHDPrevention@co.marion.or.us).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_____________________________________________</a:t>
            </a:r>
            <a:endParaRPr lang="en-US" b="1" u="none" dirty="0"/>
          </a:p>
          <a:p>
            <a:endParaRPr lang="en-US" dirty="0"/>
          </a:p>
          <a:p>
            <a:r>
              <a:rPr lang="en-US" dirty="0"/>
              <a:t>Photo credit: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Playing the Game Show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Kevin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Standlee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https://www.flickr.com/photos/8638651@N07/7333198146/in/photostream/. No changes were made to the photo, just components overtop of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6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5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5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3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B3618-DBD8-479C-9E36-A11876CE6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E29F-F8A2-472D-A837-C9356A19B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E3466-F086-4B3C-A3FC-E7B546B6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64DC3-CAFE-44B9-9EF9-B0EA05CA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F86-5A0B-44F2-A122-4413F4263A43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A73F0-14B3-4D73-9C82-78DF1AC2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B714F-FDB3-4FD2-BB0E-AFA4F737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6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9D23-A7DA-49BD-B869-73078ABA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B426D-489B-44BA-881A-5B644D5F5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E13B0-9A81-4466-B746-DE8EF8FE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2621-DFBB-44D5-9023-A392B7AE4E71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64E2-5967-4C0F-8581-AB6BAD97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5A91B-ECE1-4834-AECF-08344900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EC4D5-9D3F-4F9C-94B0-6C789B1E1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DAF3C-20FE-4FE7-9A49-B034C4A0F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698C5-A45D-460E-B93F-A1577B25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8746-86BA-41A2-9BFD-F9C1CCCF504B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4975-7EB0-43C0-BBB7-8C34252E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13FDD-9EE6-4941-BB43-2DAE6B63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4130-5265-461E-BFB8-7CDA3ADF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C166-D4B2-4310-9DC4-D8F49D47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0DA6-F60C-48FE-999D-D1CFA309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C44-6C8B-4A21-86D9-1B48939C4546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A988-6F34-49C8-810A-34EFEA66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0FB4A-915D-4AFE-8D13-DFC7B06F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63A2-BF86-427F-B7E0-9B14DABD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2B09C-4491-4847-BF20-7C7C60BD9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08BD1-F4D3-454A-A7A6-4E93C862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6AF4-5D93-4407-A56B-85C844B757FD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DF5F-0A56-4A24-A023-1872AB2A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2332A-3B84-42A7-94E9-102DF5DE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215B-1B55-4AEE-AEF5-63FB32E1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0403-569D-42D8-8109-A01638260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5791A-D3D3-473F-8D08-382A037B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73C3E-C4EC-4B76-BF64-E98223DE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5101-4B7A-484B-A939-1D2BBEAF6E67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A06AB-E7C6-4363-BE5C-99BB5B01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41924-8B45-4D0D-A341-24119B93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79B2-A18F-4A8B-A4CE-32F2ED43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438C-5D3F-4A63-90B8-74AB58A63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1A55C-69D5-49FB-86AB-967DF880B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685D7-52C1-4400-BB66-1E7FAFA87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99D9-E8BE-4487-B5F7-A18BF0626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7A6BA-7679-4EF7-907C-B66D0897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C0CF-EED2-438D-8895-5FC68C95A90C}" type="datetime1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B0F51-51C6-44BE-BD59-98BD3FB8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B7276-324D-44E3-9152-0DC0E5F2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7EF2-0010-4A8F-9F15-941D34CE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3020E-03EB-4CB3-AD5F-8F0E49E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5DD9-F521-4D69-8116-55A05BE40FAD}" type="datetime1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5FE9E-753A-40C7-AD56-1C5AA9F1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B0717-3E56-4460-B126-473F6B72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BCBE9-9ED2-44F5-BFAC-3A474344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FC93-3BDB-43F0-AF6B-FE67EFD09EF5}" type="datetime1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ECF9C-2A3F-481C-9C18-361488B8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DA3BE-5EF4-4D1A-AD55-6CABC7EF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1703-8C3F-47A5-97A7-76EC3153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639B-D202-4E41-AC3E-DDB6406F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D4111-8FC6-409C-A22C-855892939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769FE-8F05-4F4A-B2E3-F52AE5F7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5815-6102-44A6-8B05-10A687B836A8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C2C54-4D64-4406-8C15-E90105A6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4831D-E2C0-4F30-9EE2-45FE37EE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A26D-13D9-48A5-ADF5-950153CB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CE0ED-E7C9-4124-B51B-34FE93500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C7465-16BD-44A5-A0A2-21592A669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C9E3A-6439-4587-BAB5-061F9A0A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16C3-CF15-42F9-8F78-8D8D5449C20E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FE4F9-64F2-4757-8A51-53179FD5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0DA91-689D-403D-BB90-166C98EC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472C0-9C31-490C-9A5D-18CB9BBE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C5BE1-94B2-49CD-99DC-FFB88815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496D9-76E6-47BB-B884-CAFE60DE6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7F21-437D-4112-A311-1C1E42C0A6D0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B7D7F-97C4-489F-BD62-0D59772E7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5DBB-6858-4691-B9A8-08B6E750D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ECBD-6C34-494B-8C18-B4387708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5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opgr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127F92-CE18-49C4-86E8-C493B7023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27" y="4958415"/>
            <a:ext cx="1246551" cy="12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C6501-8C67-4DA3-A451-46DF88DA3743}"/>
              </a:ext>
            </a:extLst>
          </p:cNvPr>
          <p:cNvSpPr/>
          <p:nvPr/>
        </p:nvSpPr>
        <p:spPr>
          <a:xfrm>
            <a:off x="191831" y="193715"/>
            <a:ext cx="11701848" cy="27269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no-dice">
            <a:extLst>
              <a:ext uri="{FF2B5EF4-FFF2-40B4-BE49-F238E27FC236}">
                <a16:creationId xmlns:a16="http://schemas.microsoft.com/office/drawing/2014/main" id="{CD036CB9-0B4F-4319-94DE-731AAAFE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547" y="3053160"/>
            <a:ext cx="4047189" cy="404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eal-die">
            <a:extLst>
              <a:ext uri="{FF2B5EF4-FFF2-40B4-BE49-F238E27FC236}">
                <a16:creationId xmlns:a16="http://schemas.microsoft.com/office/drawing/2014/main" id="{0922DFEE-1CE4-4CB6-866D-143B122B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6397" y="2733245"/>
            <a:ext cx="4232173" cy="455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26A631-1D13-4D1F-8800-4404938FA18A}"/>
              </a:ext>
            </a:extLst>
          </p:cNvPr>
          <p:cNvSpPr txBox="1"/>
          <p:nvPr/>
        </p:nvSpPr>
        <p:spPr>
          <a:xfrm>
            <a:off x="298321" y="61177"/>
            <a:ext cx="918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DE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Are you ready to play…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58E79-F10E-4AA3-9FC8-85DE00F1B7AC}"/>
              </a:ext>
            </a:extLst>
          </p:cNvPr>
          <p:cNvSpPr/>
          <p:nvPr/>
        </p:nvSpPr>
        <p:spPr>
          <a:xfrm>
            <a:off x="-22395" y="1986808"/>
            <a:ext cx="12130300" cy="3471721"/>
          </a:xfrm>
          <a:prstGeom prst="rect">
            <a:avLst/>
          </a:prstGeom>
          <a:noFill/>
          <a:effectLst>
            <a:glow rad="127000">
              <a:srgbClr val="74AEDB">
                <a:alpha val="75000"/>
              </a:srgbClr>
            </a:glow>
            <a:reflection stA="98000" endPos="64000" dist="50800" dir="5400000" sy="-100000" algn="bl" rotWithShape="0"/>
            <a:softEdge rad="419100"/>
          </a:effectLst>
          <a:scene3d>
            <a:camera prst="perspectiveRight"/>
            <a:lightRig rig="threePt" dir="t"/>
          </a:scene3d>
          <a:sp3d extrusionH="762000" prstMaterial="plastic"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12000" dirty="0">
                <a:ln w="0"/>
                <a:solidFill>
                  <a:srgbClr val="FDEF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Deal or No Dice</a:t>
            </a:r>
          </a:p>
        </p:txBody>
      </p:sp>
    </p:spTree>
    <p:extLst>
      <p:ext uri="{BB962C8B-B14F-4D97-AF65-F5344CB8AC3E}">
        <p14:creationId xmlns:p14="http://schemas.microsoft.com/office/powerpoint/2010/main" val="7511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EF95A0A-4D8A-4B96-AB90-2574C6FCB401}"/>
              </a:ext>
            </a:extLst>
          </p:cNvPr>
          <p:cNvSpPr/>
          <p:nvPr/>
        </p:nvSpPr>
        <p:spPr>
          <a:xfrm>
            <a:off x="514106" y="172996"/>
            <a:ext cx="11430000" cy="2384854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True or False?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Gambling is a safe alternative for people with alcohol or drug problems?</a:t>
            </a:r>
            <a:endParaRPr lang="en-US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5" name="Gameshow Transitio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FCABA8-5937-453C-94E0-F3B088E28082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F4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7338219-42D3-4D38-A225-C40B566017D2}"/>
              </a:ext>
            </a:extLst>
          </p:cNvPr>
          <p:cNvSpPr txBox="1">
            <a:spLocks noChangeArrowheads="1"/>
          </p:cNvSpPr>
          <p:nvPr/>
        </p:nvSpPr>
        <p:spPr>
          <a:xfrm>
            <a:off x="702528" y="3045255"/>
            <a:ext cx="6380320" cy="202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400" dirty="0">
                <a:latin typeface="Bahnschrift Condensed" panose="020B0502040204020203" pitchFamily="34" charset="0"/>
              </a:rPr>
              <a:t>Gambling is not a safe alternative for people with alcohol or drug problem. </a:t>
            </a:r>
            <a:endParaRPr lang="en-US" altLang="en-US" sz="2000" dirty="0">
              <a:latin typeface="Bahnschrift Condensed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00A8A1-6737-4328-89CF-D676515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8" y="1755791"/>
            <a:ext cx="638032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Bahnschrift Condensed" panose="020B0502040204020203" pitchFamily="34" charset="0"/>
              </a:rPr>
              <a:t>False!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16972-BFD2-408B-916C-83B0BBE5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269802"/>
            <a:ext cx="4459170" cy="44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100C0-E95A-4C17-96EF-D9201EE7D48E}"/>
              </a:ext>
            </a:extLst>
          </p:cNvPr>
          <p:cNvSpPr/>
          <p:nvPr/>
        </p:nvSpPr>
        <p:spPr>
          <a:xfrm>
            <a:off x="8470231" y="2548206"/>
            <a:ext cx="3340769" cy="243286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Sports Betting</a:t>
            </a:r>
          </a:p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Lottery Tickets</a:t>
            </a:r>
          </a:p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Video &amp; Online</a:t>
            </a:r>
          </a:p>
          <a:p>
            <a:pPr marL="640080" indent="-514350">
              <a:buFontTx/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Bingo &amp; Raffles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FE8B2C3-3D7B-42D1-BF58-63F08EB1303F}"/>
              </a:ext>
            </a:extLst>
          </p:cNvPr>
          <p:cNvSpPr/>
          <p:nvPr/>
        </p:nvSpPr>
        <p:spPr>
          <a:xfrm>
            <a:off x="381000" y="407771"/>
            <a:ext cx="11430000" cy="1828801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What is considered to be the most “addictive” type of gambling?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5" name="Gameshow Transition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F62E81-8824-44AE-B787-B940CD225453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8BC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7338219-42D3-4D38-A225-C40B566017D2}"/>
              </a:ext>
            </a:extLst>
          </p:cNvPr>
          <p:cNvSpPr txBox="1">
            <a:spLocks noChangeArrowheads="1"/>
          </p:cNvSpPr>
          <p:nvPr/>
        </p:nvSpPr>
        <p:spPr>
          <a:xfrm>
            <a:off x="1111600" y="3225729"/>
            <a:ext cx="6584962" cy="199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>
                <a:latin typeface="Bahnschrift Condensed" panose="020B0502040204020203" pitchFamily="34" charset="0"/>
              </a:rPr>
              <a:t>For Oregonians in </a:t>
            </a:r>
            <a:r>
              <a:rPr lang="en-US" altLang="en-US" sz="3600" dirty="0">
                <a:latin typeface="Bahnschrift Condensed" panose="020B0502040204020203" pitchFamily="34" charset="0"/>
              </a:rPr>
              <a:t>problem gambling  treatment, machine based games were there primary gambling activity.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00A8A1-6737-4328-89CF-D676515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99" y="1772709"/>
            <a:ext cx="6584963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Video &amp; Online Gambling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8BF3D-4B5C-4C8A-8141-EFBF4AE7B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82" y="1328972"/>
            <a:ext cx="2757992" cy="41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F62E81-8824-44AE-B787-B940CD225453}"/>
              </a:ext>
            </a:extLst>
          </p:cNvPr>
          <p:cNvSpPr/>
          <p:nvPr/>
        </p:nvSpPr>
        <p:spPr>
          <a:xfrm>
            <a:off x="312821" y="830179"/>
            <a:ext cx="11566100" cy="4918801"/>
          </a:xfrm>
          <a:prstGeom prst="rect">
            <a:avLst/>
          </a:prstGeom>
          <a:solidFill>
            <a:schemeClr val="bg1"/>
          </a:solidFill>
          <a:ln w="152400">
            <a:solidFill>
              <a:srgbClr val="FDE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6B3AE10-14BC-4DB2-A758-56F1C308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632" y="2310419"/>
            <a:ext cx="5717001" cy="33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C80000"/>
                </a:solidFill>
                <a:latin typeface="Bahnschrift Condensed" panose="020B0502040204020203" pitchFamily="34" charset="0"/>
              </a:rPr>
              <a:t>Gambles a lot / spends more time gambling</a:t>
            </a: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endParaRPr lang="en-US" altLang="en-US" sz="2800" dirty="0">
              <a:solidFill>
                <a:srgbClr val="C80000"/>
              </a:solidFill>
              <a:latin typeface="Bahnschrift Condensed" panose="020B0502040204020203" pitchFamily="34" charset="0"/>
            </a:endParaRPr>
          </a:p>
          <a:p>
            <a:pPr algn="ctr" eaLnBrk="0" fontAlgn="base" hangingPunct="0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rgbClr val="C80000"/>
                </a:solidFill>
                <a:latin typeface="Bahnschrift Condensed" panose="020B0502040204020203" pitchFamily="34" charset="0"/>
              </a:rPr>
              <a:t>Expects to win and keeps playing to win back losses</a:t>
            </a: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C80000"/>
                </a:solidFill>
                <a:latin typeface="Bahnschrift Condensed" panose="020B0502040204020203" pitchFamily="34" charset="0"/>
              </a:rPr>
              <a:t>Gambling is becoming a chore and/or escape</a:t>
            </a: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endParaRPr lang="en-US" altLang="en-US" sz="2800" dirty="0">
              <a:solidFill>
                <a:srgbClr val="C80000"/>
              </a:solidFill>
              <a:latin typeface="Bahnschrift Condensed" panose="020B0502040204020203" pitchFamily="34" charset="0"/>
            </a:endParaRP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C80000"/>
                </a:solidFill>
                <a:latin typeface="Bahnschrift Condensed" panose="020B0502040204020203" pitchFamily="34" charset="0"/>
              </a:rPr>
              <a:t>Chasing losses with money that is needed, borrowed, or stolen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D93240F-7254-4D27-BB5E-477E22B20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69" y="2310419"/>
            <a:ext cx="5292750" cy="29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4584D3"/>
                </a:solidFill>
                <a:latin typeface="Bahnschrift Condensed" panose="020B0502040204020203" pitchFamily="34" charset="0"/>
              </a:rPr>
              <a:t>Gambles once in a while</a:t>
            </a: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endParaRPr lang="en-US" altLang="en-US" sz="2800" dirty="0">
              <a:solidFill>
                <a:srgbClr val="4584D3"/>
              </a:solidFill>
              <a:latin typeface="Bahnschrift Condensed" panose="020B0502040204020203" pitchFamily="34" charset="0"/>
            </a:endParaRP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4584D3"/>
                </a:solidFill>
                <a:latin typeface="Bahnschrift Condensed" panose="020B0502040204020203" pitchFamily="34" charset="0"/>
              </a:rPr>
              <a:t>Hopes to win but expects to lose</a:t>
            </a: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endParaRPr lang="en-US" altLang="en-US" sz="2800" dirty="0">
              <a:solidFill>
                <a:srgbClr val="4584D3"/>
              </a:solidFill>
              <a:latin typeface="Bahnschrift Condensed" panose="020B0502040204020203" pitchFamily="34" charset="0"/>
            </a:endParaRP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4584D3"/>
                </a:solidFill>
                <a:latin typeface="Bahnschrift Condensed" panose="020B0502040204020203" pitchFamily="34" charset="0"/>
              </a:rPr>
              <a:t>Gambling is for entertainment</a:t>
            </a: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endParaRPr lang="en-US" altLang="en-US" sz="2800" dirty="0">
              <a:solidFill>
                <a:srgbClr val="4584D3"/>
              </a:solidFill>
              <a:latin typeface="Bahnschrift Condensed" panose="020B0502040204020203" pitchFamily="34" charset="0"/>
            </a:endParaRPr>
          </a:p>
          <a:p>
            <a:pPr algn="ctr" eaLnBrk="0" fontAlgn="base" hangingPunct="0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4584D3"/>
                </a:solidFill>
                <a:latin typeface="Bahnschrift Condensed" panose="020B0502040204020203" pitchFamily="34" charset="0"/>
              </a:rPr>
              <a:t>Sticks to limits of money to play with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57FB196-451F-43A9-8B4E-A13EC6ED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319" y="1324142"/>
            <a:ext cx="5801628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600" b="1" u="sng" dirty="0">
                <a:solidFill>
                  <a:srgbClr val="C8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hnschrift Condensed" panose="020B0502040204020203" pitchFamily="34" charset="0"/>
              </a:rPr>
              <a:t>PROBLEM GAMBLING?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55AE675C-57FA-473E-B37A-66ED747E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4142"/>
            <a:ext cx="59436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600" b="1" u="sng" dirty="0">
                <a:solidFill>
                  <a:srgbClr val="4584D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3600" b="1" u="sng" dirty="0">
                <a:solidFill>
                  <a:srgbClr val="4584D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hnschrift Condensed" panose="020B0502040204020203" pitchFamily="34" charset="0"/>
              </a:rPr>
              <a:t>RESPONSIBLE” GAMBLING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1D460D8-913F-4108-B333-32DF5BCF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13142"/>
            <a:ext cx="45719" cy="29965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>
              <a:solidFill>
                <a:srgbClr val="4584D3"/>
              </a:solidFill>
              <a:latin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555B95-2D78-4BAE-BE40-89BF73E0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9" y="1037215"/>
            <a:ext cx="1660262" cy="3793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Bahnschrift Condensed" panose="020B0502040204020203" pitchFamily="34" charset="0"/>
              </a:rPr>
              <a:t>When does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22EE0C-F020-44C8-B563-7E2F93BA40FD}"/>
              </a:ext>
            </a:extLst>
          </p:cNvPr>
          <p:cNvSpPr txBox="1">
            <a:spLocks/>
          </p:cNvSpPr>
          <p:nvPr/>
        </p:nvSpPr>
        <p:spPr>
          <a:xfrm>
            <a:off x="5071214" y="1507235"/>
            <a:ext cx="1660262" cy="37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Bahnschrift Condensed" panose="020B0502040204020203" pitchFamily="34" charset="0"/>
              </a:rPr>
              <a:t>become</a:t>
            </a:r>
          </a:p>
        </p:txBody>
      </p:sp>
    </p:spTree>
    <p:extLst>
      <p:ext uri="{BB962C8B-B14F-4D97-AF65-F5344CB8AC3E}">
        <p14:creationId xmlns:p14="http://schemas.microsoft.com/office/powerpoint/2010/main" val="2848102135"/>
      </p:ext>
    </p:extLst>
  </p:cSld>
  <p:clrMapOvr>
    <a:masterClrMapping/>
  </p:clrMapOvr>
  <p:transition spd="slow">
    <p:cover/>
    <p:sndAc>
      <p:stSnd>
        <p:snd r:embed="rId3" name="Gameshow Transi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D18689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FE8B2C3-3D7B-42D1-BF58-63F08EB1303F}"/>
              </a:ext>
            </a:extLst>
          </p:cNvPr>
          <p:cNvSpPr/>
          <p:nvPr/>
        </p:nvSpPr>
        <p:spPr>
          <a:xfrm>
            <a:off x="381000" y="407771"/>
            <a:ext cx="11430000" cy="1828801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Bahnschrift Condensed" panose="020B0502040204020203" pitchFamily="34" charset="0"/>
              </a:rPr>
              <a:t>Final question</a:t>
            </a:r>
            <a:r>
              <a:rPr lang="en-US" sz="5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How much does treatment cost for problem gambling in Oregon?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5" name="Gameshow Transition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F62E81-8824-44AE-B787-B940CD225453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8BC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7338219-42D3-4D38-A225-C40B566017D2}"/>
              </a:ext>
            </a:extLst>
          </p:cNvPr>
          <p:cNvSpPr txBox="1">
            <a:spLocks noChangeArrowheads="1"/>
          </p:cNvSpPr>
          <p:nvPr/>
        </p:nvSpPr>
        <p:spPr>
          <a:xfrm>
            <a:off x="1111600" y="1198605"/>
            <a:ext cx="4751653" cy="441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0" dirty="0">
                <a:latin typeface="Bahnschrift Condensed" panose="020B0502040204020203" pitchFamily="34" charset="0"/>
              </a:rPr>
              <a:t>$0</a:t>
            </a:r>
            <a:endParaRPr lang="en-US" altLang="en-US" sz="12000" dirty="0">
              <a:latin typeface="Bahnschrift Condensed" panose="020B0502040204020203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en-US" sz="3600" dirty="0">
                <a:latin typeface="Bahnschrift Condensed" panose="020B0502040204020203" pitchFamily="34" charset="0"/>
              </a:rPr>
              <a:t>Problem gambling treatment is FREE in Oregon for gamblers AND loved ones.</a:t>
            </a:r>
          </a:p>
          <a:p>
            <a:pPr marL="0" indent="0" algn="ctr">
              <a:buNone/>
            </a:pPr>
            <a:r>
              <a:rPr lang="en-US" altLang="en-US" sz="5400" dirty="0">
                <a:latin typeface="Bahnschrift Condensed" panose="020B0502040204020203" pitchFamily="34" charset="0"/>
                <a:hlinkClick r:id="rId4"/>
              </a:rPr>
              <a:t>www.OPGR.org</a:t>
            </a:r>
            <a:endParaRPr lang="en-US" altLang="en-US" sz="5400" dirty="0"/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DD425-8C30-42FB-B2C2-D24D41284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50" y="1434373"/>
            <a:ext cx="4958766" cy="38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C6501-8C67-4DA3-A451-46DF88DA3743}"/>
              </a:ext>
            </a:extLst>
          </p:cNvPr>
          <p:cNvSpPr/>
          <p:nvPr/>
        </p:nvSpPr>
        <p:spPr>
          <a:xfrm>
            <a:off x="191831" y="193715"/>
            <a:ext cx="11701848" cy="27269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6A631-1D13-4D1F-8800-4404938FA18A}"/>
              </a:ext>
            </a:extLst>
          </p:cNvPr>
          <p:cNvSpPr txBox="1"/>
          <p:nvPr/>
        </p:nvSpPr>
        <p:spPr>
          <a:xfrm>
            <a:off x="298321" y="61177"/>
            <a:ext cx="918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DE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Thank you for playing…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58E79-F10E-4AA3-9FC8-85DE00F1B7AC}"/>
              </a:ext>
            </a:extLst>
          </p:cNvPr>
          <p:cNvSpPr/>
          <p:nvPr/>
        </p:nvSpPr>
        <p:spPr>
          <a:xfrm>
            <a:off x="-22395" y="1986808"/>
            <a:ext cx="12130300" cy="3471721"/>
          </a:xfrm>
          <a:prstGeom prst="rect">
            <a:avLst/>
          </a:prstGeom>
          <a:noFill/>
          <a:effectLst>
            <a:glow rad="127000">
              <a:srgbClr val="74AEDB">
                <a:alpha val="75000"/>
              </a:srgbClr>
            </a:glow>
            <a:reflection stA="98000" endPos="64000" dist="50800" dir="5400000" sy="-100000" algn="bl" rotWithShape="0"/>
            <a:softEdge rad="419100"/>
          </a:effectLst>
          <a:scene3d>
            <a:camera prst="perspectiveRight"/>
            <a:lightRig rig="threePt" dir="t"/>
          </a:scene3d>
          <a:sp3d extrusionH="762000" prstMaterial="plastic"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12000" dirty="0">
                <a:ln w="0"/>
                <a:solidFill>
                  <a:srgbClr val="FDEF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Deal or No Dice</a:t>
            </a:r>
          </a:p>
        </p:txBody>
      </p:sp>
      <p:pic>
        <p:nvPicPr>
          <p:cNvPr id="11" name="Picture 4" descr="no-dice">
            <a:extLst>
              <a:ext uri="{FF2B5EF4-FFF2-40B4-BE49-F238E27FC236}">
                <a16:creationId xmlns:a16="http://schemas.microsoft.com/office/drawing/2014/main" id="{60B4582A-52FD-4B33-A0E3-D048A353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791" y="3077390"/>
            <a:ext cx="3122593" cy="30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eal-die">
            <a:extLst>
              <a:ext uri="{FF2B5EF4-FFF2-40B4-BE49-F238E27FC236}">
                <a16:creationId xmlns:a16="http://schemas.microsoft.com/office/drawing/2014/main" id="{B6A0CBA9-277D-4773-B9C5-AE88B3EB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132" y="2562157"/>
            <a:ext cx="3304867" cy="350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CEF46A4-281D-4E64-AE98-2E4E5AF623FE}"/>
              </a:ext>
            </a:extLst>
          </p:cNvPr>
          <p:cNvSpPr/>
          <p:nvPr/>
        </p:nvSpPr>
        <p:spPr>
          <a:xfrm>
            <a:off x="381000" y="407771"/>
            <a:ext cx="11430000" cy="1828801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Name at least one typical consequence that a problem gambler may have due to their gambling problem?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5" name="Gameshow Transi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28C126-714E-495C-8262-C007A9717695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F4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04C27-B300-4E02-9F39-3A47CF8A01F0}"/>
              </a:ext>
            </a:extLst>
          </p:cNvPr>
          <p:cNvSpPr/>
          <p:nvPr/>
        </p:nvSpPr>
        <p:spPr>
          <a:xfrm>
            <a:off x="515492" y="1726859"/>
            <a:ext cx="7201388" cy="310463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Most Common Consequences: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Debt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Crime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Depression/Suicide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Relationship problems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Employment problems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Alcohol and/or drug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C7227-A2AC-42F7-A478-6C59E7463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0" y="1352549"/>
            <a:ext cx="320696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F4230B2-0C9F-4E36-8A5A-4EDD18BBA4FC}"/>
              </a:ext>
            </a:extLst>
          </p:cNvPr>
          <p:cNvSpPr/>
          <p:nvPr/>
        </p:nvSpPr>
        <p:spPr>
          <a:xfrm>
            <a:off x="514106" y="172996"/>
            <a:ext cx="11430000" cy="2384854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True or False?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Betting on a soda with someone who will win a basketball game is gambling.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5" name="Gameshow Transitio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38FC0F-120A-4150-9155-3E940A297AF2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FDE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7338219-42D3-4D38-A225-C40B566017D2}"/>
              </a:ext>
            </a:extLst>
          </p:cNvPr>
          <p:cNvSpPr txBox="1">
            <a:spLocks noChangeArrowheads="1"/>
          </p:cNvSpPr>
          <p:nvPr/>
        </p:nvSpPr>
        <p:spPr>
          <a:xfrm>
            <a:off x="780593" y="2788157"/>
            <a:ext cx="6400799" cy="2541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400" dirty="0">
                <a:latin typeface="Bahnschrift Condensed" panose="020B0502040204020203" pitchFamily="34" charset="0"/>
              </a:rPr>
              <a:t>Gambling is any behavior that involves </a:t>
            </a:r>
            <a:r>
              <a:rPr lang="en-US" alt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risking money or things of value</a:t>
            </a:r>
            <a:r>
              <a:rPr lang="en-US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altLang="en-US" sz="4400" dirty="0">
                <a:latin typeface="Bahnschrift Condensed" panose="020B0502040204020203" pitchFamily="34" charset="0"/>
              </a:rPr>
              <a:t>on a game, contest, or any other event.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00A8A1-6737-4328-89CF-D676515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35" y="1412208"/>
            <a:ext cx="5642517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Bahnschrift Condensed" panose="020B0502040204020203" pitchFamily="34" charset="0"/>
              </a:rPr>
              <a:t>True!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2C373-DF31-43B6-BEC2-E93914C97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32" y="1309224"/>
            <a:ext cx="3279333" cy="42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100C0-E95A-4C17-96EF-D9201EE7D48E}"/>
              </a:ext>
            </a:extLst>
          </p:cNvPr>
          <p:cNvSpPr/>
          <p:nvPr/>
        </p:nvSpPr>
        <p:spPr>
          <a:xfrm>
            <a:off x="8423031" y="2497015"/>
            <a:ext cx="3387968" cy="25146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1 in 146,000</a:t>
            </a:r>
          </a:p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1 in 2,922,000</a:t>
            </a:r>
          </a:p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1 in 146,000,000</a:t>
            </a:r>
          </a:p>
          <a:p>
            <a:pPr marL="640080" indent="-514350">
              <a:buFontTx/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1 in 292,200,000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E3C70F1-D193-491D-9D42-49368B6272EE}"/>
              </a:ext>
            </a:extLst>
          </p:cNvPr>
          <p:cNvSpPr/>
          <p:nvPr/>
        </p:nvSpPr>
        <p:spPr>
          <a:xfrm>
            <a:off x="381000" y="407771"/>
            <a:ext cx="11430000" cy="1828801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What are the odds of winning or sharing the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Powerball Jackpot </a:t>
            </a:r>
            <a:r>
              <a:rPr lang="en-US" sz="5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 any drawing?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5" name="Gameshow Transitio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8F3550-6BCE-4677-B76A-519487C93ACA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8BC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7338219-42D3-4D38-A225-C40B566017D2}"/>
              </a:ext>
            </a:extLst>
          </p:cNvPr>
          <p:cNvSpPr txBox="1">
            <a:spLocks noChangeArrowheads="1"/>
          </p:cNvSpPr>
          <p:nvPr/>
        </p:nvSpPr>
        <p:spPr>
          <a:xfrm>
            <a:off x="808958" y="3771895"/>
            <a:ext cx="5642517" cy="82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D. 1 in 292,200,000</a:t>
            </a:r>
          </a:p>
          <a:p>
            <a:pPr marL="0" indent="0" algn="ctr">
              <a:buNone/>
            </a:pPr>
            <a:endParaRPr lang="en-US" alt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00A8A1-6737-4328-89CF-D676515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58" y="1836530"/>
            <a:ext cx="5642517" cy="202329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Bahnschrift Condensed" panose="020B0502040204020203" pitchFamily="34" charset="0"/>
              </a:rPr>
              <a:t>Odds of winning or sharing Powerball Jackpot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3103E-EC2A-4498-ACC2-FB4D87299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91" y="1299733"/>
            <a:ext cx="4842413" cy="42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100C0-E95A-4C17-96EF-D9201EE7D48E}"/>
              </a:ext>
            </a:extLst>
          </p:cNvPr>
          <p:cNvSpPr/>
          <p:nvPr/>
        </p:nvSpPr>
        <p:spPr>
          <a:xfrm>
            <a:off x="8710863" y="2560223"/>
            <a:ext cx="3100138" cy="182880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Heads</a:t>
            </a:r>
          </a:p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Tails</a:t>
            </a:r>
          </a:p>
          <a:p>
            <a:pPr marL="640080" indent="-514350">
              <a:buAutoNum type="alphaUcPeriod"/>
            </a:pP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Either</a:t>
            </a:r>
          </a:p>
        </p:txBody>
      </p:sp>
      <p:pic>
        <p:nvPicPr>
          <p:cNvPr id="3" name="Picture 6" descr="coins">
            <a:extLst>
              <a:ext uri="{FF2B5EF4-FFF2-40B4-BE49-F238E27FC236}">
                <a16:creationId xmlns:a16="http://schemas.microsoft.com/office/drawing/2014/main" id="{509065DA-7048-4EE6-958B-486FBD7B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0602">
            <a:off x="10572050" y="2687045"/>
            <a:ext cx="1092973" cy="14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5C44D36-683D-4683-993D-334F588347DF}"/>
              </a:ext>
            </a:extLst>
          </p:cNvPr>
          <p:cNvSpPr/>
          <p:nvPr/>
        </p:nvSpPr>
        <p:spPr>
          <a:xfrm>
            <a:off x="381000" y="407771"/>
            <a:ext cx="11430000" cy="1828801"/>
          </a:xfrm>
          <a:prstGeom prst="wedgeRoundRectCallout">
            <a:avLst>
              <a:gd name="adj1" fmla="val -33590"/>
              <a:gd name="adj2" fmla="val 73994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A coin comes up “heads” 5 times in a row. On the next flip of the coin, on which side is the coin more likely to land?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Gameshow Transition.wav"/>
          </p:stSnd>
        </p:sndAc>
      </p:transition>
    </mc:Choice>
    <mc:Fallback xmlns="">
      <p:transition spd="slow">
        <p:sndAc>
          <p:stSnd>
            <p:snd r:embed="rId6" name="Gameshow Transition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A34DA-175E-4040-94CB-91B2705EB9DB}"/>
              </a:ext>
            </a:extLst>
          </p:cNvPr>
          <p:cNvSpPr/>
          <p:nvPr/>
        </p:nvSpPr>
        <p:spPr>
          <a:xfrm>
            <a:off x="313079" y="1109019"/>
            <a:ext cx="11565842" cy="4639961"/>
          </a:xfrm>
          <a:prstGeom prst="rect">
            <a:avLst/>
          </a:prstGeom>
          <a:solidFill>
            <a:schemeClr val="bg1"/>
          </a:solidFill>
          <a:ln w="152400">
            <a:solidFill>
              <a:srgbClr val="74A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7338219-42D3-4D38-A225-C40B566017D2}"/>
              </a:ext>
            </a:extLst>
          </p:cNvPr>
          <p:cNvSpPr txBox="1">
            <a:spLocks noChangeArrowheads="1"/>
          </p:cNvSpPr>
          <p:nvPr/>
        </p:nvSpPr>
        <p:spPr>
          <a:xfrm>
            <a:off x="702527" y="2476318"/>
            <a:ext cx="5282001" cy="3046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C. Either</a:t>
            </a:r>
          </a:p>
          <a:p>
            <a:pPr marL="0" indent="0" algn="ctr">
              <a:buNone/>
            </a:pPr>
            <a:endParaRPr lang="en-US" altLang="en-US" sz="1600" dirty="0">
              <a:latin typeface="Bahnschrift Condensed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dirty="0">
                <a:latin typeface="Bahnschrift Condensed" panose="020B0502040204020203" pitchFamily="34" charset="0"/>
              </a:rPr>
              <a:t>A coin flip is completely random because it is a 50/50 chance each time.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>
              <a:latin typeface="Bahnschrift Condensed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dirty="0">
                <a:latin typeface="Bahnschrift Condensed" panose="020B0502040204020203" pitchFamily="34" charset="0"/>
              </a:rPr>
              <a:t>The chance of winning almost all gambling games is not in your favor.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dirty="0">
              <a:latin typeface="Bahnschrift Condensed" panose="020B05020402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00A8A1-6737-4328-89CF-D676515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7" y="1256279"/>
            <a:ext cx="10872439" cy="101543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Bahnschrift Condensed" panose="020B0502040204020203" pitchFamily="34" charset="0"/>
              </a:rPr>
              <a:t>On the next flip, the coin is more likely to land…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A09FA-8424-48C6-94E3-6FCD5D52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88" y="2108704"/>
            <a:ext cx="4435224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19D35A5D43E43BC3242E282A1F7EC" ma:contentTypeVersion="1" ma:contentTypeDescription="Create a new document." ma:contentTypeScope="" ma:versionID="d6e541523feb2ec38bf5ae69fe1b4d74">
  <xsd:schema xmlns:xsd="http://www.w3.org/2001/XMLSchema" xmlns:xs="http://www.w3.org/2001/XMLSchema" xmlns:p="http://schemas.microsoft.com/office/2006/metadata/properties" xmlns:ns1="http://schemas.microsoft.com/sharepoint/v3" xmlns:ns2="d04f9a03-0acf-4dc1-8c01-988301fcd1c7" targetNamespace="http://schemas.microsoft.com/office/2006/metadata/properties" ma:root="true" ma:fieldsID="c91766850cba5edc1b0ff517dd0e7abc" ns1:_="" ns2:_="">
    <xsd:import namespace="http://schemas.microsoft.com/sharepoint/v3"/>
    <xsd:import namespace="d04f9a03-0acf-4dc1-8c01-988301fcd1c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f9a03-0acf-4dc1-8c01-988301fcd1c7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igrationSourceURL xmlns="d04f9a03-0acf-4dc1-8c01-988301fcd1c7" xsi:nil="true"/>
  </documentManagement>
</p:properties>
</file>

<file path=customXml/itemProps1.xml><?xml version="1.0" encoding="utf-8"?>
<ds:datastoreItem xmlns:ds="http://schemas.openxmlformats.org/officeDocument/2006/customXml" ds:itemID="{FE07689E-3661-4FA2-9ABD-7307F8F7726E}"/>
</file>

<file path=customXml/itemProps2.xml><?xml version="1.0" encoding="utf-8"?>
<ds:datastoreItem xmlns:ds="http://schemas.openxmlformats.org/officeDocument/2006/customXml" ds:itemID="{92C893F8-3C1B-47A4-842B-0FAF28FA43AC}"/>
</file>

<file path=customXml/itemProps3.xml><?xml version="1.0" encoding="utf-8"?>
<ds:datastoreItem xmlns:ds="http://schemas.openxmlformats.org/officeDocument/2006/customXml" ds:itemID="{53102689-1953-4748-95CF-6AF5BA1C8E5A}"/>
</file>

<file path=docProps/app.xml><?xml version="1.0" encoding="utf-8"?>
<Properties xmlns="http://schemas.openxmlformats.org/officeDocument/2006/extended-properties" xmlns:vt="http://schemas.openxmlformats.org/officeDocument/2006/docPropsVTypes">
  <TotalTime>78564</TotalTime>
  <Words>518</Words>
  <Application>Microsoft Office PowerPoint</Application>
  <PresentationFormat>Widescreen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Bahnschrift Condensed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True!</vt:lpstr>
      <vt:lpstr>PowerPoint Presentation</vt:lpstr>
      <vt:lpstr>Odds of winning or sharing Powerball Jackpot</vt:lpstr>
      <vt:lpstr>PowerPoint Presentation</vt:lpstr>
      <vt:lpstr>On the next flip, the coin is more likely to land…</vt:lpstr>
      <vt:lpstr>PowerPoint Presentation</vt:lpstr>
      <vt:lpstr>False!</vt:lpstr>
      <vt:lpstr>PowerPoint Presentation</vt:lpstr>
      <vt:lpstr>Video &amp; Online Gambling</vt:lpstr>
      <vt:lpstr>When does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Keuler</dc:creator>
  <cp:lastModifiedBy>Michael Keuler</cp:lastModifiedBy>
  <cp:revision>393</cp:revision>
  <dcterms:created xsi:type="dcterms:W3CDTF">2021-03-31T22:24:57Z</dcterms:created>
  <dcterms:modified xsi:type="dcterms:W3CDTF">2021-09-08T00:49:46Z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0x010100AFF19D35A5D43E43BC3242E282A1F7EC</vt:lpwstr>
  </property>
</Properties>
</file>