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57" r:id="rId3"/>
    <p:sldId id="304" r:id="rId4"/>
    <p:sldId id="258" r:id="rId5"/>
    <p:sldId id="294" r:id="rId6"/>
    <p:sldId id="297" r:id="rId7"/>
    <p:sldId id="296" r:id="rId8"/>
    <p:sldId id="260" r:id="rId9"/>
    <p:sldId id="287" r:id="rId10"/>
    <p:sldId id="299" r:id="rId11"/>
    <p:sldId id="261" r:id="rId12"/>
    <p:sldId id="301" r:id="rId13"/>
    <p:sldId id="271" r:id="rId14"/>
    <p:sldId id="262" r:id="rId15"/>
    <p:sldId id="259" r:id="rId16"/>
    <p:sldId id="269" r:id="rId17"/>
    <p:sldId id="302" r:id="rId18"/>
    <p:sldId id="322" r:id="rId19"/>
    <p:sldId id="281" r:id="rId20"/>
    <p:sldId id="272" r:id="rId21"/>
    <p:sldId id="293" r:id="rId22"/>
    <p:sldId id="307" r:id="rId23"/>
    <p:sldId id="319" r:id="rId24"/>
    <p:sldId id="316" r:id="rId25"/>
    <p:sldId id="320" r:id="rId26"/>
    <p:sldId id="324" r:id="rId27"/>
    <p:sldId id="323"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38" autoAdjust="0"/>
  </p:normalViewPr>
  <p:slideViewPr>
    <p:cSldViewPr showGuides="1">
      <p:cViewPr varScale="1">
        <p:scale>
          <a:sx n="69" d="100"/>
          <a:sy n="69" d="100"/>
        </p:scale>
        <p:origin x="-546" y="-90"/>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1"/>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679804-1E2A-4ABE-BC9B-F73B84D114C3}"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533B0-4691-4527-8B29-DD60BCE5B15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79804-1E2A-4ABE-BC9B-F73B84D114C3}"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533B0-4691-4527-8B29-DD60BCE5B15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79804-1E2A-4ABE-BC9B-F73B84D114C3}"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533B0-4691-4527-8B29-DD60BCE5B15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79804-1E2A-4ABE-BC9B-F73B84D114C3}"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533B0-4691-4527-8B29-DD60BCE5B15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5486401"/>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3852864"/>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679804-1E2A-4ABE-BC9B-F73B84D114C3}"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533B0-4691-4527-8B29-DD60BCE5B15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679804-1E2A-4ABE-BC9B-F73B84D114C3}"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533B0-4691-4527-8B29-DD60BCE5B15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679804-1E2A-4ABE-BC9B-F73B84D114C3}" type="datetimeFigureOut">
              <a:rPr lang="en-US" smtClean="0"/>
              <a:t>12/7/2016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3533B0-4691-4527-8B29-DD60BCE5B15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679804-1E2A-4ABE-BC9B-F73B84D114C3}" type="datetimeFigureOut">
              <a:rPr lang="en-US" smtClean="0"/>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3533B0-4691-4527-8B29-DD60BCE5B15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79804-1E2A-4ABE-BC9B-F73B84D114C3}" type="datetimeFigureOut">
              <a:rPr lang="en-US" smtClean="0"/>
              <a:t>12/7/2016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3533B0-4691-4527-8B29-DD60BCE5B15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801"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679804-1E2A-4ABE-BC9B-F73B84D114C3}"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533B0-4691-4527-8B29-DD60BCE5B15E}"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2679804-1E2A-4ABE-BC9B-F73B84D114C3}" type="datetimeFigureOut">
              <a:rPr lang="en-US" smtClean="0"/>
              <a:t>12/7/2016</a:t>
            </a:fld>
            <a:endParaRPr lang="en-US"/>
          </a:p>
        </p:txBody>
      </p:sp>
      <p:sp>
        <p:nvSpPr>
          <p:cNvPr id="9" name="Slide Number Placeholder 8"/>
          <p:cNvSpPr>
            <a:spLocks noGrp="1"/>
          </p:cNvSpPr>
          <p:nvPr>
            <p:ph type="sldNum" sz="quarter" idx="11"/>
          </p:nvPr>
        </p:nvSpPr>
        <p:spPr/>
        <p:txBody>
          <a:bodyPr/>
          <a:lstStyle/>
          <a:p>
            <a:fld id="{AB3533B0-4691-4527-8B29-DD60BCE5B15E}"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AB3533B0-4691-4527-8B29-DD60BCE5B15E}" type="slidenum">
              <a:rPr lang="en-US" smtClean="0"/>
              <a:t>‹#›</a:t>
            </a:fld>
            <a:endParaRPr lang="en-US"/>
          </a:p>
        </p:txBody>
      </p:sp>
      <p:sp>
        <p:nvSpPr>
          <p:cNvPr id="5" name="Footer Placeholder 4"/>
          <p:cNvSpPr>
            <a:spLocks noGrp="1"/>
          </p:cNvSpPr>
          <p:nvPr>
            <p:ph type="ftr" sz="quarter" idx="3"/>
          </p:nvPr>
        </p:nvSpPr>
        <p:spPr>
          <a:xfrm rot="16200000">
            <a:off x="7586912"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3"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2679804-1E2A-4ABE-BC9B-F73B84D114C3}" type="datetimeFigureOut">
              <a:rPr lang="en-US" smtClean="0"/>
              <a:t>12/7/2016</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457200"/>
            <a:ext cx="7175351" cy="5410199"/>
          </a:xfrm>
        </p:spPr>
        <p:txBody>
          <a:bodyPr/>
          <a:lstStyle/>
          <a:p>
            <a:pPr algn="ctr"/>
            <a:r>
              <a:rPr lang="en-US" sz="2800" b="1" dirty="0">
                <a:solidFill>
                  <a:schemeClr val="tx1"/>
                </a:solidFill>
              </a:rPr>
              <a:t>Spokane County</a:t>
            </a:r>
            <a:br>
              <a:rPr lang="en-US" sz="2800" b="1" dirty="0">
                <a:solidFill>
                  <a:schemeClr val="tx1"/>
                </a:solidFill>
              </a:rPr>
            </a:br>
            <a:r>
              <a:rPr lang="en-US" sz="2800" b="1" dirty="0">
                <a:solidFill>
                  <a:schemeClr val="tx1"/>
                </a:solidFill>
              </a:rPr>
              <a:t>Public Works</a:t>
            </a:r>
            <a:br>
              <a:rPr lang="en-US" sz="2800" b="1" dirty="0">
                <a:solidFill>
                  <a:schemeClr val="tx1"/>
                </a:solidFill>
              </a:rPr>
            </a:br>
            <a:r>
              <a:rPr lang="en-US" sz="2800" b="1" dirty="0">
                <a:solidFill>
                  <a:schemeClr val="tx1"/>
                </a:solidFill>
              </a:rPr>
              <a:t/>
            </a:r>
            <a:br>
              <a:rPr lang="en-US" sz="2800" b="1" dirty="0">
                <a:solidFill>
                  <a:schemeClr val="tx1"/>
                </a:solidFill>
              </a:rPr>
            </a:br>
            <a:r>
              <a:rPr lang="en-US" sz="2800" b="1" dirty="0">
                <a:solidFill>
                  <a:schemeClr val="tx1"/>
                </a:solidFill>
              </a:rPr>
              <a:t>Road Maintenance and Chip Seal</a:t>
            </a:r>
            <a:br>
              <a:rPr lang="en-US" sz="2800" b="1" dirty="0">
                <a:solidFill>
                  <a:schemeClr val="tx1"/>
                </a:solidFill>
              </a:rPr>
            </a:br>
            <a:endParaRPr lang="en-US" sz="2800" b="1" dirty="0">
              <a:solidFill>
                <a:schemeClr val="tx1"/>
              </a:solidFill>
            </a:endParaRPr>
          </a:p>
        </p:txBody>
      </p:sp>
      <p:cxnSp>
        <p:nvCxnSpPr>
          <p:cNvPr id="8" name="Straight Connector 7"/>
          <p:cNvCxnSpPr/>
          <p:nvPr/>
        </p:nvCxnSpPr>
        <p:spPr>
          <a:xfrm>
            <a:off x="2057400" y="4724400"/>
            <a:ext cx="48006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9492" y="1295400"/>
            <a:ext cx="2205169" cy="2057400"/>
          </a:xfrm>
          <a:prstGeom prst="rect">
            <a:avLst/>
          </a:prstGeom>
        </p:spPr>
      </p:pic>
    </p:spTree>
    <p:extLst>
      <p:ext uri="{BB962C8B-B14F-4D97-AF65-F5344CB8AC3E}">
        <p14:creationId xmlns:p14="http://schemas.microsoft.com/office/powerpoint/2010/main" val="208593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381001"/>
            <a:ext cx="7620000" cy="66886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600" b="1" dirty="0">
                <a:solidFill>
                  <a:schemeClr val="tx2">
                    <a:lumMod val="50000"/>
                  </a:schemeClr>
                </a:solidFill>
              </a:rPr>
              <a:t>Chip Seal Preparation</a:t>
            </a:r>
          </a:p>
        </p:txBody>
      </p:sp>
      <p:sp>
        <p:nvSpPr>
          <p:cNvPr id="5" name="Content Placeholder 2"/>
          <p:cNvSpPr txBox="1">
            <a:spLocks/>
          </p:cNvSpPr>
          <p:nvPr/>
        </p:nvSpPr>
        <p:spPr>
          <a:xfrm>
            <a:off x="601133" y="1447800"/>
            <a:ext cx="7620000" cy="4191000"/>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a:t>Shouldering and ditching the road</a:t>
            </a:r>
          </a:p>
          <a:p>
            <a:endParaRPr lang="en-US" b="1" dirty="0"/>
          </a:p>
          <a:p>
            <a:r>
              <a:rPr lang="en-US" dirty="0"/>
              <a:t>Crack seal and hand patch</a:t>
            </a:r>
          </a:p>
          <a:p>
            <a:endParaRPr lang="en-US" b="1" dirty="0"/>
          </a:p>
          <a:p>
            <a:r>
              <a:rPr lang="en-US" dirty="0"/>
              <a:t>Blade patch or Pavement, Repair and Removal (PR&amp;R) as necessary for leveling and cracking</a:t>
            </a:r>
            <a:endParaRPr lang="en-US" b="1" dirty="0"/>
          </a:p>
          <a:p>
            <a:endParaRPr lang="en-US" b="1" dirty="0"/>
          </a:p>
          <a:p>
            <a:r>
              <a:rPr lang="en-US" dirty="0"/>
              <a:t>Fogging the patches or sanding with dirty sand</a:t>
            </a:r>
          </a:p>
          <a:p>
            <a:endParaRPr lang="en-US" b="1" dirty="0"/>
          </a:p>
          <a:p>
            <a:r>
              <a:rPr lang="en-US" dirty="0"/>
              <a:t>Sweeping roads with a kick broom a least one day to a week prior</a:t>
            </a:r>
          </a:p>
          <a:p>
            <a:endParaRPr lang="en-US" dirty="0"/>
          </a:p>
          <a:p>
            <a:pPr marL="114300" indent="0">
              <a:buNone/>
            </a:pPr>
            <a:endParaRPr lang="en-US" dirty="0"/>
          </a:p>
          <a:p>
            <a:endParaRPr lang="en-US" dirty="0"/>
          </a:p>
        </p:txBody>
      </p:sp>
    </p:spTree>
    <p:extLst>
      <p:ext uri="{BB962C8B-B14F-4D97-AF65-F5344CB8AC3E}">
        <p14:creationId xmlns:p14="http://schemas.microsoft.com/office/powerpoint/2010/main" val="1112435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381001"/>
            <a:ext cx="7620000" cy="66886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600" b="1" dirty="0">
                <a:solidFill>
                  <a:schemeClr val="tx2">
                    <a:lumMod val="50000"/>
                  </a:schemeClr>
                </a:solidFill>
              </a:rPr>
              <a:t>Chip Seal Preparation</a:t>
            </a:r>
          </a:p>
        </p:txBody>
      </p:sp>
      <p:sp>
        <p:nvSpPr>
          <p:cNvPr id="5" name="Content Placeholder 2"/>
          <p:cNvSpPr txBox="1">
            <a:spLocks/>
          </p:cNvSpPr>
          <p:nvPr/>
        </p:nvSpPr>
        <p:spPr>
          <a:xfrm>
            <a:off x="601133" y="1447800"/>
            <a:ext cx="7620000" cy="4191000"/>
          </a:xfrm>
          <a:prstGeom prst="rect">
            <a:avLst/>
          </a:prstGeom>
        </p:spPr>
        <p:txBody>
          <a:bodyPr vert="horz" lIns="91440" tIns="45720" rIns="91440" bIns="45720" rtlCol="0">
            <a:normAutofit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b="1" dirty="0"/>
              <a:t>Step One:   </a:t>
            </a:r>
            <a:r>
              <a:rPr lang="en-US" dirty="0"/>
              <a:t>Shouldering and ditching the road</a:t>
            </a:r>
          </a:p>
          <a:p>
            <a:endParaRPr lang="en-US" b="1" dirty="0"/>
          </a:p>
          <a:p>
            <a:r>
              <a:rPr lang="en-US" b="1" dirty="0"/>
              <a:t>Step Two:   </a:t>
            </a:r>
            <a:r>
              <a:rPr lang="en-US" dirty="0"/>
              <a:t>Crack seal and hand patch</a:t>
            </a:r>
          </a:p>
          <a:p>
            <a:endParaRPr lang="en-US" b="1" dirty="0"/>
          </a:p>
          <a:p>
            <a:r>
              <a:rPr lang="en-US" b="1" dirty="0"/>
              <a:t>Step Three:  </a:t>
            </a:r>
            <a:r>
              <a:rPr lang="en-US" dirty="0"/>
              <a:t>Blade patch or Pavement, Repair and Removal (PR&amp;R) as necessary for leveling and cracking</a:t>
            </a:r>
            <a:endParaRPr lang="en-US" b="1" dirty="0"/>
          </a:p>
          <a:p>
            <a:endParaRPr lang="en-US" b="1" dirty="0"/>
          </a:p>
          <a:p>
            <a:r>
              <a:rPr lang="en-US" b="1" dirty="0"/>
              <a:t>Step Four: </a:t>
            </a:r>
            <a:r>
              <a:rPr lang="en-US" dirty="0"/>
              <a:t>Fogging the patches or sanding with dirty sand</a:t>
            </a:r>
          </a:p>
          <a:p>
            <a:endParaRPr lang="en-US" b="1" dirty="0"/>
          </a:p>
          <a:p>
            <a:r>
              <a:rPr lang="en-US" b="1" dirty="0"/>
              <a:t>Step Five:  </a:t>
            </a:r>
            <a:r>
              <a:rPr lang="en-US" dirty="0"/>
              <a:t>Sweeping roads with a kick broom a least one day to a week prior</a:t>
            </a:r>
          </a:p>
          <a:p>
            <a:endParaRPr lang="en-US" dirty="0"/>
          </a:p>
          <a:p>
            <a:pPr marL="114300" indent="0">
              <a:buNone/>
            </a:pPr>
            <a:endParaRPr lang="en-US" dirty="0"/>
          </a:p>
          <a:p>
            <a:endParaRPr lang="en-US" dirty="0"/>
          </a:p>
        </p:txBody>
      </p:sp>
      <p:pic>
        <p:nvPicPr>
          <p:cNvPr id="2" name="Picture 1"/>
          <p:cNvPicPr>
            <a:picLocks noChangeAspect="1"/>
          </p:cNvPicPr>
          <p:nvPr/>
        </p:nvPicPr>
        <p:blipFill>
          <a:blip r:embed="rId2"/>
          <a:stretch>
            <a:fillRect/>
          </a:stretch>
        </p:blipFill>
        <p:spPr>
          <a:xfrm>
            <a:off x="-50480" y="19528"/>
            <a:ext cx="9194480" cy="6838472"/>
          </a:xfrm>
          <a:prstGeom prst="rect">
            <a:avLst/>
          </a:prstGeom>
        </p:spPr>
      </p:pic>
    </p:spTree>
    <p:extLst>
      <p:ext uri="{BB962C8B-B14F-4D97-AF65-F5344CB8AC3E}">
        <p14:creationId xmlns:p14="http://schemas.microsoft.com/office/powerpoint/2010/main" val="4183505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7" y="-297"/>
            <a:ext cx="9144793" cy="6858594"/>
          </a:xfrm>
          <a:prstGeom prst="rect">
            <a:avLst/>
          </a:prstGeom>
        </p:spPr>
      </p:pic>
    </p:spTree>
    <p:extLst>
      <p:ext uri="{BB962C8B-B14F-4D97-AF65-F5344CB8AC3E}">
        <p14:creationId xmlns:p14="http://schemas.microsoft.com/office/powerpoint/2010/main" val="2326273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2309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tx2">
                    <a:lumMod val="50000"/>
                  </a:schemeClr>
                </a:solidFill>
              </a:rPr>
              <a:t>Chip Seal Operations</a:t>
            </a:r>
          </a:p>
        </p:txBody>
      </p:sp>
      <p:sp>
        <p:nvSpPr>
          <p:cNvPr id="3" name="Content Placeholder 2"/>
          <p:cNvSpPr>
            <a:spLocks noGrp="1"/>
          </p:cNvSpPr>
          <p:nvPr>
            <p:ph idx="1"/>
          </p:nvPr>
        </p:nvSpPr>
        <p:spPr/>
        <p:txBody>
          <a:bodyPr/>
          <a:lstStyle/>
          <a:p>
            <a:r>
              <a:rPr lang="en-US" dirty="0"/>
              <a:t>Efficient process is keeping the chip spreader moving</a:t>
            </a:r>
          </a:p>
          <a:p>
            <a:r>
              <a:rPr lang="en-US" dirty="0"/>
              <a:t>Use two (2) distributors, one is spraying and one is loading off a tanker truck</a:t>
            </a:r>
          </a:p>
          <a:p>
            <a:r>
              <a:rPr lang="en-US" dirty="0"/>
              <a:t>Chip spreader runs 100’ – 200’ behind the distributor</a:t>
            </a:r>
          </a:p>
          <a:p>
            <a:r>
              <a:rPr lang="en-US" dirty="0"/>
              <a:t>Rollers run behind spreader making at minimum of 3 passes</a:t>
            </a:r>
          </a:p>
          <a:p>
            <a:r>
              <a:rPr lang="en-US" dirty="0"/>
              <a:t>Dump trucks come from the stock pile to the jobsite and do not travel loaded over fresh seal coat whenever possible</a:t>
            </a:r>
          </a:p>
          <a:p>
            <a:r>
              <a:rPr lang="en-US" dirty="0"/>
              <a:t>Drivers don’t follow the same track (break track) to aid in compaction</a:t>
            </a:r>
          </a:p>
          <a:p>
            <a:r>
              <a:rPr lang="en-US" dirty="0"/>
              <a:t>Private vendors used to deliver oil to the jobsite. Averaging 4 deliveries per day (7,200 gals per delivery)</a:t>
            </a:r>
          </a:p>
          <a:p>
            <a:endParaRPr lang="en-US" dirty="0"/>
          </a:p>
          <a:p>
            <a:endParaRPr lang="en-US" dirty="0"/>
          </a:p>
        </p:txBody>
      </p:sp>
    </p:spTree>
    <p:extLst>
      <p:ext uri="{BB962C8B-B14F-4D97-AF65-F5344CB8AC3E}">
        <p14:creationId xmlns:p14="http://schemas.microsoft.com/office/powerpoint/2010/main" val="2136144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tx2">
                    <a:lumMod val="50000"/>
                  </a:schemeClr>
                </a:solidFill>
              </a:rPr>
              <a:t>Application</a:t>
            </a:r>
          </a:p>
        </p:txBody>
      </p:sp>
      <p:sp>
        <p:nvSpPr>
          <p:cNvPr id="3" name="Content Placeholder 2"/>
          <p:cNvSpPr>
            <a:spLocks noGrp="1"/>
          </p:cNvSpPr>
          <p:nvPr>
            <p:ph idx="1"/>
          </p:nvPr>
        </p:nvSpPr>
        <p:spPr>
          <a:xfrm>
            <a:off x="457200" y="1600200"/>
            <a:ext cx="7620000" cy="3200400"/>
          </a:xfrm>
        </p:spPr>
        <p:txBody>
          <a:bodyPr>
            <a:normAutofit lnSpcReduction="10000"/>
          </a:bodyPr>
          <a:lstStyle/>
          <a:p>
            <a:r>
              <a:rPr lang="en-US" dirty="0"/>
              <a:t>Standard seal varies from high traffic urban to low traffic rural.</a:t>
            </a:r>
          </a:p>
          <a:p>
            <a:endParaRPr lang="en-US" dirty="0"/>
          </a:p>
          <a:p>
            <a:r>
              <a:rPr lang="en-US" dirty="0"/>
              <a:t>On high traffic roads, the shot rate for </a:t>
            </a:r>
            <a:r>
              <a:rPr lang="en-US" sz="2000" dirty="0">
                <a:latin typeface="Tahoma"/>
                <a:ea typeface="Tahoma"/>
                <a:cs typeface="Tahoma"/>
              </a:rPr>
              <a:t>⅜” </a:t>
            </a:r>
            <a:r>
              <a:rPr lang="en-US" dirty="0"/>
              <a:t>chips is .450 to .500 taking into consideration traffic flow and temperature.  Rock rate with </a:t>
            </a:r>
            <a:r>
              <a:rPr lang="en-US" sz="2000" dirty="0">
                <a:latin typeface="Tahoma"/>
                <a:ea typeface="Tahoma"/>
                <a:cs typeface="Tahoma"/>
              </a:rPr>
              <a:t>⅜”</a:t>
            </a:r>
            <a:r>
              <a:rPr lang="en-US" sz="2000" dirty="0"/>
              <a:t> </a:t>
            </a:r>
            <a:r>
              <a:rPr lang="en-US" dirty="0"/>
              <a:t>chips is 20# per sq. yard.  </a:t>
            </a:r>
          </a:p>
          <a:p>
            <a:pPr marL="114300" indent="0">
              <a:buNone/>
            </a:pPr>
            <a:endParaRPr lang="en-US" dirty="0"/>
          </a:p>
          <a:p>
            <a:r>
              <a:rPr lang="en-US" dirty="0"/>
              <a:t>Low traffic rural roads, the shot rate is .500 to a .550 if heavily shaded or using ½” chips. Rock rates with </a:t>
            </a:r>
            <a:r>
              <a:rPr lang="en-US" sz="2100" dirty="0">
                <a:latin typeface="Tahoma"/>
                <a:ea typeface="Tahoma"/>
                <a:cs typeface="Tahoma"/>
              </a:rPr>
              <a:t>⅜” </a:t>
            </a:r>
            <a:r>
              <a:rPr lang="en-US" dirty="0"/>
              <a:t>chips is 20# per sq. yard and ½” chips 22# per sq. yard.  </a:t>
            </a:r>
          </a:p>
          <a:p>
            <a:pPr marL="114300" indent="0">
              <a:buNone/>
            </a:pPr>
            <a:endParaRPr lang="en-US" dirty="0"/>
          </a:p>
          <a:p>
            <a:endParaRPr lang="en-US" dirty="0"/>
          </a:p>
        </p:txBody>
      </p:sp>
    </p:spTree>
    <p:extLst>
      <p:ext uri="{BB962C8B-B14F-4D97-AF65-F5344CB8AC3E}">
        <p14:creationId xmlns:p14="http://schemas.microsoft.com/office/powerpoint/2010/main" val="1559219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86000" y="-914400"/>
            <a:ext cx="13639800" cy="10330232"/>
          </a:xfrm>
          <a:prstGeom prst="rect">
            <a:avLst/>
          </a:prstGeom>
        </p:spPr>
      </p:pic>
    </p:spTree>
    <p:extLst>
      <p:ext uri="{BB962C8B-B14F-4D97-AF65-F5344CB8AC3E}">
        <p14:creationId xmlns:p14="http://schemas.microsoft.com/office/powerpoint/2010/main" val="4129775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878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tx2">
                    <a:lumMod val="50000"/>
                  </a:schemeClr>
                </a:solidFill>
              </a:rPr>
              <a:t>Fogging Process</a:t>
            </a:r>
          </a:p>
        </p:txBody>
      </p:sp>
      <p:sp>
        <p:nvSpPr>
          <p:cNvPr id="3" name="Content Placeholder 2"/>
          <p:cNvSpPr>
            <a:spLocks noGrp="1"/>
          </p:cNvSpPr>
          <p:nvPr>
            <p:ph idx="1"/>
          </p:nvPr>
        </p:nvSpPr>
        <p:spPr>
          <a:xfrm>
            <a:off x="457200" y="1524000"/>
            <a:ext cx="7620000" cy="3048000"/>
          </a:xfrm>
        </p:spPr>
        <p:txBody>
          <a:bodyPr/>
          <a:lstStyle/>
          <a:p>
            <a:r>
              <a:rPr lang="en-US" dirty="0"/>
              <a:t>Two types of oil: CSS1-DiL, Quick Seal Emulsified Asphalt</a:t>
            </a:r>
          </a:p>
          <a:p>
            <a:endParaRPr lang="en-US" dirty="0"/>
          </a:p>
          <a:p>
            <a:r>
              <a:rPr lang="en-US" dirty="0"/>
              <a:t>Shot rates range between .050 to .150</a:t>
            </a:r>
          </a:p>
          <a:p>
            <a:endParaRPr lang="en-US" dirty="0"/>
          </a:p>
          <a:p>
            <a:r>
              <a:rPr lang="en-US" dirty="0"/>
              <a:t>Currently 20% of chip sealed roads are fogged</a:t>
            </a:r>
          </a:p>
        </p:txBody>
      </p:sp>
    </p:spTree>
    <p:extLst>
      <p:ext uri="{BB962C8B-B14F-4D97-AF65-F5344CB8AC3E}">
        <p14:creationId xmlns:p14="http://schemas.microsoft.com/office/powerpoint/2010/main" val="697035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4901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p:spPr>
        <p:txBody>
          <a:bodyPr/>
          <a:lstStyle/>
          <a:p>
            <a:r>
              <a:rPr lang="en-US" sz="3600" b="1" dirty="0">
                <a:solidFill>
                  <a:schemeClr val="tx2">
                    <a:lumMod val="50000"/>
                  </a:schemeClr>
                </a:solidFill>
              </a:rPr>
              <a:t>Spokane County</a:t>
            </a:r>
          </a:p>
        </p:txBody>
      </p:sp>
      <p:sp>
        <p:nvSpPr>
          <p:cNvPr id="3" name="Content Placeholder 2"/>
          <p:cNvSpPr>
            <a:spLocks noGrp="1"/>
          </p:cNvSpPr>
          <p:nvPr>
            <p:ph idx="1"/>
          </p:nvPr>
        </p:nvSpPr>
        <p:spPr>
          <a:xfrm>
            <a:off x="381000" y="1066800"/>
            <a:ext cx="7772400" cy="5638800"/>
          </a:xfrm>
        </p:spPr>
        <p:txBody>
          <a:bodyPr/>
          <a:lstStyle/>
          <a:p>
            <a:r>
              <a:rPr lang="en-US" b="1" dirty="0"/>
              <a:t>Population:  </a:t>
            </a:r>
            <a:r>
              <a:rPr lang="en-US" dirty="0"/>
              <a:t>475,735 (2012)</a:t>
            </a:r>
          </a:p>
          <a:p>
            <a:r>
              <a:rPr lang="en-US" b="1" dirty="0"/>
              <a:t>Square Miles: </a:t>
            </a:r>
            <a:r>
              <a:rPr lang="en-US" dirty="0" err="1"/>
              <a:t>Approx</a:t>
            </a:r>
            <a:r>
              <a:rPr lang="en-US" dirty="0"/>
              <a:t> 1625 (unincorporated area only)</a:t>
            </a:r>
          </a:p>
          <a:p>
            <a:r>
              <a:rPr lang="en-US" b="1" dirty="0"/>
              <a:t>Total Road Miles:  </a:t>
            </a:r>
            <a:r>
              <a:rPr lang="en-US" dirty="0"/>
              <a:t>2505 (of which 1378 are paved/concrete)</a:t>
            </a:r>
          </a:p>
          <a:p>
            <a:r>
              <a:rPr lang="en-US" b="1" dirty="0"/>
              <a:t>Vast Terrain: </a:t>
            </a:r>
            <a:r>
              <a:rPr lang="en-US" dirty="0"/>
              <a:t>Mountains to Farmland</a:t>
            </a:r>
          </a:p>
          <a:p>
            <a:endParaRPr lang="en-US" dirty="0"/>
          </a:p>
          <a:p>
            <a:endParaRPr lang="en-US" dirty="0"/>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867" y="2887133"/>
            <a:ext cx="5257800" cy="3581400"/>
          </a:xfrm>
          <a:prstGeom prst="rect">
            <a:avLst/>
          </a:prstGeom>
        </p:spPr>
      </p:pic>
    </p:spTree>
    <p:extLst>
      <p:ext uri="{BB962C8B-B14F-4D97-AF65-F5344CB8AC3E}">
        <p14:creationId xmlns:p14="http://schemas.microsoft.com/office/powerpoint/2010/main" val="3592811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stretch>
            <a:fillRect/>
          </a:stretch>
        </p:blipFill>
        <p:spPr>
          <a:xfrm>
            <a:off x="0" y="0"/>
            <a:ext cx="9143999" cy="6858000"/>
          </a:xfrm>
          <a:prstGeom prst="rect">
            <a:avLst/>
          </a:prstGeom>
        </p:spPr>
      </p:pic>
    </p:spTree>
    <p:extLst>
      <p:ext uri="{BB962C8B-B14F-4D97-AF65-F5344CB8AC3E}">
        <p14:creationId xmlns:p14="http://schemas.microsoft.com/office/powerpoint/2010/main" val="2065956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p:spPr>
        <p:txBody>
          <a:bodyPr/>
          <a:lstStyle/>
          <a:p>
            <a:r>
              <a:rPr lang="en-US" sz="3600" b="1" dirty="0">
                <a:solidFill>
                  <a:schemeClr val="tx2">
                    <a:lumMod val="50000"/>
                  </a:schemeClr>
                </a:solidFill>
              </a:rPr>
              <a:t>Alternate Techniques</a:t>
            </a:r>
          </a:p>
        </p:txBody>
      </p:sp>
      <p:sp>
        <p:nvSpPr>
          <p:cNvPr id="4" name="Content Placeholder 3"/>
          <p:cNvSpPr>
            <a:spLocks noGrp="1"/>
          </p:cNvSpPr>
          <p:nvPr>
            <p:ph idx="1"/>
          </p:nvPr>
        </p:nvSpPr>
        <p:spPr>
          <a:xfrm>
            <a:off x="381000" y="1219200"/>
            <a:ext cx="7696200" cy="4038600"/>
          </a:xfrm>
        </p:spPr>
        <p:txBody>
          <a:bodyPr/>
          <a:lstStyle/>
          <a:p>
            <a:pPr marL="114300" indent="0">
              <a:buNone/>
            </a:pPr>
            <a:endParaRPr lang="en-US" dirty="0"/>
          </a:p>
          <a:p>
            <a:r>
              <a:rPr lang="en-US" dirty="0"/>
              <a:t>HFE-150 Oil over existing paved roads, that are of poor quality and low traffic, to create a new thicker mat</a:t>
            </a:r>
          </a:p>
          <a:p>
            <a:endParaRPr lang="en-US" dirty="0"/>
          </a:p>
          <a:p>
            <a:r>
              <a:rPr lang="en-US" dirty="0"/>
              <a:t>Chipping residential streets with ¼“-10 inch chips</a:t>
            </a:r>
          </a:p>
          <a:p>
            <a:endParaRPr lang="en-US" dirty="0"/>
          </a:p>
          <a:p>
            <a:endParaRPr lang="en-US" dirty="0"/>
          </a:p>
        </p:txBody>
      </p:sp>
    </p:spTree>
    <p:extLst>
      <p:ext uri="{BB962C8B-B14F-4D97-AF65-F5344CB8AC3E}">
        <p14:creationId xmlns:p14="http://schemas.microsoft.com/office/powerpoint/2010/main" val="397069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tx2">
                    <a:lumMod val="50000"/>
                  </a:schemeClr>
                </a:solidFill>
              </a:rPr>
              <a:t>HFE-150 Oil Penetration </a:t>
            </a:r>
            <a:r>
              <a:rPr lang="en-US" sz="3600" dirty="0"/>
              <a:t>		</a:t>
            </a:r>
          </a:p>
        </p:txBody>
      </p:sp>
      <p:sp>
        <p:nvSpPr>
          <p:cNvPr id="3" name="Content Placeholder 2"/>
          <p:cNvSpPr>
            <a:spLocks noGrp="1"/>
          </p:cNvSpPr>
          <p:nvPr>
            <p:ph idx="1"/>
          </p:nvPr>
        </p:nvSpPr>
        <p:spPr>
          <a:xfrm>
            <a:off x="457200" y="1295400"/>
            <a:ext cx="7620000" cy="4038600"/>
          </a:xfrm>
        </p:spPr>
        <p:txBody>
          <a:bodyPr/>
          <a:lstStyle/>
          <a:p>
            <a:r>
              <a:rPr lang="en-US" dirty="0"/>
              <a:t>On gravel, wet road surface with water</a:t>
            </a:r>
          </a:p>
          <a:p>
            <a:r>
              <a:rPr lang="en-US" dirty="0"/>
              <a:t>Distributor shoots .600</a:t>
            </a:r>
          </a:p>
          <a:p>
            <a:r>
              <a:rPr lang="en-US" dirty="0"/>
              <a:t>Chip spreader waits 10 minutes for oil to turn</a:t>
            </a:r>
          </a:p>
          <a:p>
            <a:r>
              <a:rPr lang="en-US" dirty="0"/>
              <a:t>Spreads chip at 40 lbs. per sq. yd.</a:t>
            </a:r>
          </a:p>
          <a:p>
            <a:r>
              <a:rPr lang="en-US" dirty="0"/>
              <a:t>Three pneumatic rollers follow with five passes each</a:t>
            </a:r>
          </a:p>
          <a:p>
            <a:r>
              <a:rPr lang="en-US" dirty="0"/>
              <a:t>Two steel drum rollers follow with three passes each, with a light vibe</a:t>
            </a:r>
          </a:p>
          <a:p>
            <a:r>
              <a:rPr lang="en-US" dirty="0"/>
              <a:t>On hot days, light watering is applied between rollers</a:t>
            </a:r>
          </a:p>
          <a:p>
            <a:pPr marL="114300" indent="0">
              <a:buNone/>
            </a:pPr>
            <a:endParaRPr lang="en-US" dirty="0"/>
          </a:p>
          <a:p>
            <a:endParaRPr lang="en-US" dirty="0"/>
          </a:p>
        </p:txBody>
      </p:sp>
    </p:spTree>
    <p:extLst>
      <p:ext uri="{BB962C8B-B14F-4D97-AF65-F5344CB8AC3E}">
        <p14:creationId xmlns:p14="http://schemas.microsoft.com/office/powerpoint/2010/main" val="985137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97045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tx2">
                    <a:lumMod val="50000"/>
                  </a:schemeClr>
                </a:solidFill>
              </a:rPr>
              <a:t>FA-2 Seal</a:t>
            </a:r>
          </a:p>
        </p:txBody>
      </p:sp>
      <p:sp>
        <p:nvSpPr>
          <p:cNvPr id="3" name="Content Placeholder 2"/>
          <p:cNvSpPr>
            <a:spLocks noGrp="1"/>
          </p:cNvSpPr>
          <p:nvPr>
            <p:ph idx="1"/>
          </p:nvPr>
        </p:nvSpPr>
        <p:spPr>
          <a:xfrm>
            <a:off x="457200" y="1524000"/>
            <a:ext cx="7620000" cy="3048000"/>
          </a:xfrm>
        </p:spPr>
        <p:txBody>
          <a:bodyPr/>
          <a:lstStyle/>
          <a:p>
            <a:r>
              <a:rPr lang="en-US" dirty="0"/>
              <a:t>Uses CRS-2P, ¼”-10 chips and then  fog sealed with Quick Seal</a:t>
            </a:r>
          </a:p>
          <a:p>
            <a:endParaRPr lang="en-US" dirty="0"/>
          </a:p>
          <a:p>
            <a:r>
              <a:rPr lang="en-US" dirty="0"/>
              <a:t>CRS-2P shot at .25</a:t>
            </a:r>
          </a:p>
          <a:p>
            <a:endParaRPr lang="en-US" dirty="0"/>
          </a:p>
          <a:p>
            <a:r>
              <a:rPr lang="en-US" dirty="0"/>
              <a:t>Chips spread at 16lbs/sq. yd.</a:t>
            </a:r>
          </a:p>
          <a:p>
            <a:endParaRPr lang="en-US" dirty="0"/>
          </a:p>
          <a:p>
            <a:r>
              <a:rPr lang="en-US" dirty="0"/>
              <a:t>After sweeping fog seal, shooting Quick Seal at .12</a:t>
            </a:r>
          </a:p>
          <a:p>
            <a:endParaRPr lang="en-US" dirty="0"/>
          </a:p>
          <a:p>
            <a:endParaRPr lang="en-US" dirty="0"/>
          </a:p>
        </p:txBody>
      </p:sp>
    </p:spTree>
    <p:extLst>
      <p:ext uri="{BB962C8B-B14F-4D97-AF65-F5344CB8AC3E}">
        <p14:creationId xmlns:p14="http://schemas.microsoft.com/office/powerpoint/2010/main" val="1383572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0801" y="-2562121"/>
            <a:ext cx="9245601" cy="11982242"/>
          </a:xfrm>
          <a:prstGeom prst="rect">
            <a:avLst/>
          </a:prstGeom>
        </p:spPr>
      </p:pic>
    </p:spTree>
    <p:extLst>
      <p:ext uri="{BB962C8B-B14F-4D97-AF65-F5344CB8AC3E}">
        <p14:creationId xmlns:p14="http://schemas.microsoft.com/office/powerpoint/2010/main" val="3010531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12030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8458200" cy="6858000"/>
          </a:xfrm>
        </p:spPr>
      </p:pic>
    </p:spTree>
    <p:extLst>
      <p:ext uri="{BB962C8B-B14F-4D97-AF65-F5344CB8AC3E}">
        <p14:creationId xmlns:p14="http://schemas.microsoft.com/office/powerpoint/2010/main" val="2532710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1" y="-15875"/>
            <a:ext cx="5410199" cy="6873875"/>
          </a:xfrm>
          <a:prstGeom prst="rect">
            <a:avLst/>
          </a:prstGeom>
        </p:spPr>
      </p:pic>
      <p:sp>
        <p:nvSpPr>
          <p:cNvPr id="3" name="Content Placeholder 2"/>
          <p:cNvSpPr>
            <a:spLocks noGrp="1"/>
          </p:cNvSpPr>
          <p:nvPr>
            <p:ph idx="1"/>
          </p:nvPr>
        </p:nvSpPr>
        <p:spPr>
          <a:xfrm>
            <a:off x="381000" y="381000"/>
            <a:ext cx="2819400" cy="6019800"/>
          </a:xfrm>
        </p:spPr>
        <p:txBody>
          <a:bodyPr>
            <a:normAutofit/>
          </a:bodyPr>
          <a:lstStyle/>
          <a:p>
            <a:pPr marL="114300" indent="0">
              <a:buNone/>
            </a:pPr>
            <a:r>
              <a:rPr lang="en-US" b="1" dirty="0"/>
              <a:t>Miles chip sealed </a:t>
            </a:r>
          </a:p>
          <a:p>
            <a:pPr marL="114300" indent="0">
              <a:buNone/>
            </a:pPr>
            <a:r>
              <a:rPr lang="en-US" b="1" dirty="0"/>
              <a:t>over the last 3 </a:t>
            </a:r>
            <a:r>
              <a:rPr lang="en-US" b="1" dirty="0" err="1"/>
              <a:t>yrs</a:t>
            </a:r>
            <a:endParaRPr lang="en-US" b="1" dirty="0"/>
          </a:p>
          <a:p>
            <a:pPr marL="114300" indent="0">
              <a:buNone/>
            </a:pPr>
            <a:endParaRPr lang="en-US" sz="1200" dirty="0"/>
          </a:p>
          <a:p>
            <a:pPr marL="454025" indent="0">
              <a:buNone/>
            </a:pPr>
            <a:r>
              <a:rPr lang="en-US" sz="2000" dirty="0"/>
              <a:t>2014 – 88 miles</a:t>
            </a:r>
          </a:p>
          <a:p>
            <a:pPr marL="454025" indent="0">
              <a:buNone/>
            </a:pPr>
            <a:r>
              <a:rPr lang="en-US" sz="2000" dirty="0"/>
              <a:t>2015 – 81 miles</a:t>
            </a:r>
          </a:p>
          <a:p>
            <a:pPr marL="454025" indent="0">
              <a:buNone/>
            </a:pPr>
            <a:r>
              <a:rPr lang="en-US" sz="2000" dirty="0"/>
              <a:t>2016 – 81 miles</a:t>
            </a:r>
          </a:p>
          <a:p>
            <a:pPr marL="454025" indent="0">
              <a:buNone/>
            </a:pPr>
            <a:endParaRPr lang="en-US" sz="2000" dirty="0"/>
          </a:p>
          <a:p>
            <a:endParaRPr lang="en-US" sz="2000" dirty="0"/>
          </a:p>
          <a:p>
            <a:pPr marL="114300" indent="0">
              <a:buNone/>
            </a:pPr>
            <a:r>
              <a:rPr lang="en-US" sz="2000" b="1" dirty="0"/>
              <a:t>Projected Miles to be chip sealed</a:t>
            </a:r>
          </a:p>
          <a:p>
            <a:pPr marL="114300" indent="0">
              <a:buNone/>
            </a:pPr>
            <a:endParaRPr lang="en-US" sz="2000" dirty="0"/>
          </a:p>
          <a:p>
            <a:pPr marL="457200" indent="-342900">
              <a:buNone/>
            </a:pPr>
            <a:r>
              <a:rPr lang="en-US" sz="2000" dirty="0"/>
              <a:t>	2017 – 74 miles</a:t>
            </a:r>
          </a:p>
          <a:p>
            <a:pPr marL="457200" indent="-342900">
              <a:buNone/>
            </a:pPr>
            <a:r>
              <a:rPr lang="en-US" sz="2000" dirty="0"/>
              <a:t>	2018 – 75 miles</a:t>
            </a:r>
          </a:p>
          <a:p>
            <a:pPr marL="457200" indent="-342900">
              <a:buNone/>
            </a:pPr>
            <a:r>
              <a:rPr lang="en-US" sz="2000" dirty="0"/>
              <a:t>	2019 – 80 miles </a:t>
            </a:r>
          </a:p>
          <a:p>
            <a:endParaRPr lang="en-US" dirty="0"/>
          </a:p>
          <a:p>
            <a:endParaRPr lang="en-US" dirty="0"/>
          </a:p>
        </p:txBody>
      </p:sp>
    </p:spTree>
    <p:extLst>
      <p:ext uri="{BB962C8B-B14F-4D97-AF65-F5344CB8AC3E}">
        <p14:creationId xmlns:p14="http://schemas.microsoft.com/office/powerpoint/2010/main" val="956744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Chip Seal Crew	</a:t>
            </a:r>
            <a:endParaRPr lang="en-US" dirty="0"/>
          </a:p>
        </p:txBody>
      </p:sp>
      <p:sp>
        <p:nvSpPr>
          <p:cNvPr id="3" name="Content Placeholder 2"/>
          <p:cNvSpPr>
            <a:spLocks noGrp="1"/>
          </p:cNvSpPr>
          <p:nvPr>
            <p:ph idx="1"/>
          </p:nvPr>
        </p:nvSpPr>
        <p:spPr/>
        <p:txBody>
          <a:bodyPr>
            <a:normAutofit fontScale="85000" lnSpcReduction="10000"/>
          </a:bodyPr>
          <a:lstStyle/>
          <a:p>
            <a:r>
              <a:rPr lang="en-US" dirty="0"/>
              <a:t>Base crew consists of:</a:t>
            </a:r>
          </a:p>
          <a:p>
            <a:endParaRPr lang="en-US" dirty="0"/>
          </a:p>
          <a:p>
            <a:r>
              <a:rPr lang="en-US" dirty="0"/>
              <a:t>Two (2) 4000 gal distributors w/20’ bars</a:t>
            </a:r>
          </a:p>
          <a:p>
            <a:endParaRPr lang="en-US" dirty="0"/>
          </a:p>
          <a:p>
            <a:r>
              <a:rPr lang="en-US" dirty="0"/>
              <a:t>One (1) </a:t>
            </a:r>
            <a:r>
              <a:rPr lang="en-US" dirty="0" err="1"/>
              <a:t>Etnyre</a:t>
            </a:r>
            <a:r>
              <a:rPr lang="en-US" dirty="0"/>
              <a:t> Chip Spreader 22’ wide</a:t>
            </a:r>
          </a:p>
          <a:p>
            <a:endParaRPr lang="en-US" dirty="0"/>
          </a:p>
          <a:p>
            <a:r>
              <a:rPr lang="en-US" dirty="0"/>
              <a:t>Three (3) nine tire pneumatic packers and one (1) double steel drum.</a:t>
            </a:r>
          </a:p>
          <a:p>
            <a:endParaRPr lang="en-US" dirty="0"/>
          </a:p>
          <a:p>
            <a:r>
              <a:rPr lang="en-US" dirty="0"/>
              <a:t>Generally operate with 10 dump trucks that run from district shops.  Traveling distance varies from stockpiles to jobsite which can influence the number of dump trucks needed  </a:t>
            </a:r>
          </a:p>
          <a:p>
            <a:endParaRPr lang="en-US" dirty="0"/>
          </a:p>
          <a:p>
            <a:r>
              <a:rPr lang="en-US" dirty="0"/>
              <a:t>Sixteen crew members w/one lead flagger and 13 summer help flaggers</a:t>
            </a:r>
          </a:p>
          <a:p>
            <a:endParaRPr lang="en-US" dirty="0"/>
          </a:p>
          <a:p>
            <a:r>
              <a:rPr lang="en-US" dirty="0"/>
              <a:t>Full-time mechanic working with the crew</a:t>
            </a:r>
          </a:p>
          <a:p>
            <a:endParaRPr lang="en-US" dirty="0"/>
          </a:p>
        </p:txBody>
      </p:sp>
    </p:spTree>
    <p:extLst>
      <p:ext uri="{BB962C8B-B14F-4D97-AF65-F5344CB8AC3E}">
        <p14:creationId xmlns:p14="http://schemas.microsoft.com/office/powerpoint/2010/main" val="896081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3901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5139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5139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15962"/>
          </a:xfrm>
        </p:spPr>
        <p:txBody>
          <a:bodyPr/>
          <a:lstStyle/>
          <a:p>
            <a:r>
              <a:rPr lang="en-US" sz="3600" b="1" dirty="0">
                <a:solidFill>
                  <a:schemeClr val="tx2">
                    <a:lumMod val="50000"/>
                  </a:schemeClr>
                </a:solidFill>
              </a:rPr>
              <a:t>Project Selection</a:t>
            </a:r>
          </a:p>
        </p:txBody>
      </p:sp>
      <p:sp>
        <p:nvSpPr>
          <p:cNvPr id="3" name="Content Placeholder 2"/>
          <p:cNvSpPr>
            <a:spLocks noGrp="1"/>
          </p:cNvSpPr>
          <p:nvPr>
            <p:ph idx="1"/>
          </p:nvPr>
        </p:nvSpPr>
        <p:spPr>
          <a:xfrm>
            <a:off x="381000" y="990600"/>
            <a:ext cx="7772400" cy="5562600"/>
          </a:xfrm>
        </p:spPr>
        <p:txBody>
          <a:bodyPr>
            <a:normAutofit lnSpcReduction="10000"/>
          </a:bodyPr>
          <a:lstStyle/>
          <a:p>
            <a:pPr marL="114300" indent="0">
              <a:buNone/>
            </a:pPr>
            <a:endParaRPr lang="en-US" sz="1900" b="1" i="1" dirty="0"/>
          </a:p>
          <a:p>
            <a:pPr marL="114300" indent="0">
              <a:buNone/>
            </a:pPr>
            <a:r>
              <a:rPr lang="en-US" sz="1900" dirty="0"/>
              <a:t>Spokane County is progressively moving towards a “best first” pavement repair strategy.  Traditionally, Spokane County has allowed the ride quality and structural condition of a pavement to deteriorate from fair to poor condition before taking steps to rehabilitate the pavement. </a:t>
            </a:r>
          </a:p>
          <a:p>
            <a:pPr marL="114300" indent="0">
              <a:buNone/>
            </a:pPr>
            <a:endParaRPr lang="en-US" sz="1900" dirty="0"/>
          </a:p>
          <a:p>
            <a:pPr marL="114300" indent="0">
              <a:buNone/>
            </a:pPr>
            <a:r>
              <a:rPr lang="en-US" sz="1900" dirty="0"/>
              <a:t>The aim of the rehabilitation is to repair structural damage and restore pavement conditions--a costly, time-consuming activity. </a:t>
            </a:r>
          </a:p>
          <a:p>
            <a:pPr marL="114300" indent="0">
              <a:buNone/>
            </a:pPr>
            <a:endParaRPr lang="en-US" sz="1900" dirty="0"/>
          </a:p>
          <a:p>
            <a:pPr marL="114300" indent="0">
              <a:buNone/>
            </a:pPr>
            <a:r>
              <a:rPr lang="en-US" sz="1900" dirty="0"/>
              <a:t>But now, by applying a series of low-cost preventive maintenance treatments, each of which lasts a few years, agencies can extend the pavements service life. This translates into a better investment and a better ride quality at a reduced cost over time. </a:t>
            </a:r>
          </a:p>
          <a:p>
            <a:pPr marL="114300" indent="0">
              <a:buNone/>
            </a:pPr>
            <a:endParaRPr lang="en-US" sz="1900" dirty="0"/>
          </a:p>
          <a:p>
            <a:pPr marL="114300" indent="0">
              <a:buNone/>
            </a:pPr>
            <a:r>
              <a:rPr lang="en-US" sz="1900" dirty="0"/>
              <a:t>Each dollar spent on pavement preservation could save up to six dollars in the future.  With these savings and added revenue we can begin the process of rehabilitating the roads in bad condition and managing them in the future under the “best first” strategy.</a:t>
            </a:r>
          </a:p>
          <a:p>
            <a:pPr marL="114300" indent="0">
              <a:buNone/>
            </a:pPr>
            <a:endParaRPr lang="en-US" b="1" dirty="0"/>
          </a:p>
        </p:txBody>
      </p:sp>
    </p:spTree>
    <p:extLst>
      <p:ext uri="{BB962C8B-B14F-4D97-AF65-F5344CB8AC3E}">
        <p14:creationId xmlns:p14="http://schemas.microsoft.com/office/powerpoint/2010/main" val="2697294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44562"/>
          </a:xfrm>
        </p:spPr>
        <p:txBody>
          <a:bodyPr/>
          <a:lstStyle/>
          <a:p>
            <a:r>
              <a:rPr lang="en-US" sz="3600" b="1" dirty="0">
                <a:solidFill>
                  <a:schemeClr val="tx2">
                    <a:lumMod val="50000"/>
                  </a:schemeClr>
                </a:solidFill>
              </a:rPr>
              <a:t>Pavement Definitions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733" y="2527995"/>
            <a:ext cx="7662333" cy="3810679"/>
          </a:xfrm>
        </p:spPr>
      </p:pic>
      <p:sp>
        <p:nvSpPr>
          <p:cNvPr id="10" name="TextBox 9"/>
          <p:cNvSpPr txBox="1"/>
          <p:nvPr/>
        </p:nvSpPr>
        <p:spPr>
          <a:xfrm>
            <a:off x="914402" y="5791199"/>
            <a:ext cx="633507"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Failed</a:t>
            </a:r>
          </a:p>
        </p:txBody>
      </p:sp>
      <p:sp>
        <p:nvSpPr>
          <p:cNvPr id="11" name="TextBox 10"/>
          <p:cNvSpPr txBox="1"/>
          <p:nvPr/>
        </p:nvSpPr>
        <p:spPr>
          <a:xfrm>
            <a:off x="609600" y="1143000"/>
            <a:ext cx="7086600" cy="1384995"/>
          </a:xfrm>
          <a:prstGeom prst="rect">
            <a:avLst/>
          </a:prstGeom>
          <a:noFill/>
        </p:spPr>
        <p:txBody>
          <a:bodyPr wrap="square" rtlCol="0">
            <a:spAutoFit/>
          </a:bodyPr>
          <a:lstStyle/>
          <a:p>
            <a:r>
              <a:rPr lang="en-US" sz="1400" dirty="0"/>
              <a:t>Spokane County Pavement Management Department visually inspects the paved arterial road system every 2 years and uses this data to evaluate and prioritize the paved road network as mandated by the County Road Administration Board (CRAB) WAC 136-70-040.  In addition, local access roads are visually inspected every two years.  The visual pavement rating data is converted to a pavement score ranging from 0 to 100 according to the Washington State Visual Rating Guide Method.</a:t>
            </a:r>
          </a:p>
        </p:txBody>
      </p:sp>
    </p:spTree>
    <p:extLst>
      <p:ext uri="{BB962C8B-B14F-4D97-AF65-F5344CB8AC3E}">
        <p14:creationId xmlns:p14="http://schemas.microsoft.com/office/powerpoint/2010/main" val="32879327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3C35680814BB43A11E9FB07D601FB4" ma:contentTypeVersion="2" ma:contentTypeDescription="Create a new document." ma:contentTypeScope="" ma:versionID="eec5cde7945ba053eb90ff92c76b596f">
  <xsd:schema xmlns:xsd="http://www.w3.org/2001/XMLSchema" xmlns:xs="http://www.w3.org/2001/XMLSchema" xmlns:p="http://schemas.microsoft.com/office/2006/metadata/properties" xmlns:ns1="http://schemas.microsoft.com/sharepoint/v3" xmlns:ns2="7ac1d05a-fc1e-4069-a527-ab4693b3d038" targetNamespace="http://schemas.microsoft.com/office/2006/metadata/properties" ma:root="true" ma:fieldsID="cda7576bbc4fe67a2cb7ad6bfa5bbd97" ns1:_="" ns2:_="">
    <xsd:import namespace="http://schemas.microsoft.com/sharepoint/v3"/>
    <xsd:import namespace="7ac1d05a-fc1e-4069-a527-ab4693b3d038"/>
    <xsd:element name="properties">
      <xsd:complexType>
        <xsd:sequence>
          <xsd:element name="documentManagement">
            <xsd:complexType>
              <xsd:all>
                <xsd:element ref="ns1:PublishingStartDate" minOccurs="0"/>
                <xsd:element ref="ns1:PublishingExpirationDate" minOccurs="0"/>
                <xsd:element ref="ns2:MigrationSource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c1d05a-fc1e-4069-a527-ab4693b3d038"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MigrationSourceURL xmlns="7ac1d05a-fc1e-4069-a527-ab4693b3d038" xsi:nil="true"/>
    <PublishingStartDate xmlns="http://schemas.microsoft.com/sharepoint/v3" xsi:nil="true"/>
  </documentManagement>
</p:properties>
</file>

<file path=customXml/itemProps1.xml><?xml version="1.0" encoding="utf-8"?>
<ds:datastoreItem xmlns:ds="http://schemas.openxmlformats.org/officeDocument/2006/customXml" ds:itemID="{C3FF7EAA-C18F-49CA-8197-2B43BD6F1270}"/>
</file>

<file path=customXml/itemProps2.xml><?xml version="1.0" encoding="utf-8"?>
<ds:datastoreItem xmlns:ds="http://schemas.openxmlformats.org/officeDocument/2006/customXml" ds:itemID="{A302A46D-A898-462C-9D5B-32457E0B3AD1}"/>
</file>

<file path=customXml/itemProps3.xml><?xml version="1.0" encoding="utf-8"?>
<ds:datastoreItem xmlns:ds="http://schemas.openxmlformats.org/officeDocument/2006/customXml" ds:itemID="{4D506D41-3A4E-4F05-AE6B-BB630D85F9BA}"/>
</file>

<file path=docProps/app.xml><?xml version="1.0" encoding="utf-8"?>
<Properties xmlns="http://schemas.openxmlformats.org/officeDocument/2006/extended-properties" xmlns:vt="http://schemas.openxmlformats.org/officeDocument/2006/docPropsVTypes">
  <Template>Adjacency</Template>
  <TotalTime>983</TotalTime>
  <Words>892</Words>
  <Application>Microsoft Office PowerPoint</Application>
  <PresentationFormat>On-screen Show (4:3)</PresentationFormat>
  <Paragraphs>108</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Adjacency</vt:lpstr>
      <vt:lpstr>Spokane County Public Works  Road Maintenance and Chip Seal </vt:lpstr>
      <vt:lpstr>Spokane County</vt:lpstr>
      <vt:lpstr>PowerPoint Presentation</vt:lpstr>
      <vt:lpstr>Chip Seal Crew </vt:lpstr>
      <vt:lpstr>PowerPoint Presentation</vt:lpstr>
      <vt:lpstr>PowerPoint Presentation</vt:lpstr>
      <vt:lpstr>PowerPoint Presentation</vt:lpstr>
      <vt:lpstr>Project Selection</vt:lpstr>
      <vt:lpstr>Pavement Definitions</vt:lpstr>
      <vt:lpstr>PowerPoint Presentation</vt:lpstr>
      <vt:lpstr>PowerPoint Presentation</vt:lpstr>
      <vt:lpstr>PowerPoint Presentation</vt:lpstr>
      <vt:lpstr>PowerPoint Presentation</vt:lpstr>
      <vt:lpstr>Chip Seal Operations</vt:lpstr>
      <vt:lpstr>Application</vt:lpstr>
      <vt:lpstr>PowerPoint Presentation</vt:lpstr>
      <vt:lpstr>PowerPoint Presentation</vt:lpstr>
      <vt:lpstr>Fogging Process</vt:lpstr>
      <vt:lpstr>PowerPoint Presentation</vt:lpstr>
      <vt:lpstr>PowerPoint Presentation</vt:lpstr>
      <vt:lpstr>Alternate Techniques</vt:lpstr>
      <vt:lpstr>HFE-150 Oil Penetration   </vt:lpstr>
      <vt:lpstr>PowerPoint Presentation</vt:lpstr>
      <vt:lpstr>FA-2 Seal</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Spokane County Division of Engineering and Roads Road Maintenance and Chip Seal</dc:title>
  <dc:creator>Schoonover, Lori</dc:creator>
  <cp:lastModifiedBy>Jim Thompson</cp:lastModifiedBy>
  <cp:revision>85</cp:revision>
  <cp:lastPrinted>2016-12-05T21:02:41Z</cp:lastPrinted>
  <dcterms:created xsi:type="dcterms:W3CDTF">2013-12-09T17:08:35Z</dcterms:created>
  <dcterms:modified xsi:type="dcterms:W3CDTF">2016-12-07T16:37:34Z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0x010100563C35680814BB43A11E9FB07D601FB4</vt:lpwstr>
  </property>
</Properties>
</file>