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91" r:id="rId2"/>
    <p:sldId id="480" r:id="rId3"/>
    <p:sldId id="488" r:id="rId4"/>
    <p:sldId id="486" r:id="rId5"/>
    <p:sldId id="489" r:id="rId6"/>
    <p:sldId id="508" r:id="rId7"/>
    <p:sldId id="500" r:id="rId8"/>
    <p:sldId id="501" r:id="rId9"/>
    <p:sldId id="503" r:id="rId10"/>
    <p:sldId id="487" r:id="rId11"/>
    <p:sldId id="484" r:id="rId12"/>
    <p:sldId id="525" r:id="rId13"/>
    <p:sldId id="472" r:id="rId14"/>
    <p:sldId id="512" r:id="rId15"/>
    <p:sldId id="471" r:id="rId16"/>
    <p:sldId id="509" r:id="rId17"/>
    <p:sldId id="526" r:id="rId18"/>
    <p:sldId id="470" r:id="rId19"/>
    <p:sldId id="511" r:id="rId20"/>
    <p:sldId id="527" r:id="rId21"/>
    <p:sldId id="468" r:id="rId22"/>
    <p:sldId id="528" r:id="rId23"/>
    <p:sldId id="498" r:id="rId24"/>
    <p:sldId id="529" r:id="rId25"/>
    <p:sldId id="530" r:id="rId26"/>
    <p:sldId id="397" r:id="rId27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0" autoAdjust="0"/>
    <p:restoredTop sz="79639" autoAdjust="0"/>
  </p:normalViewPr>
  <p:slideViewPr>
    <p:cSldViewPr>
      <p:cViewPr varScale="1">
        <p:scale>
          <a:sx n="58" d="100"/>
          <a:sy n="58" d="100"/>
        </p:scale>
        <p:origin x="-9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912" y="-9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81489566279462E-2"/>
          <c:y val="4.9009509057269487E-2"/>
          <c:w val="0.91903328915568727"/>
          <c:h val="0.86893657759993115"/>
        </c:manualLayout>
      </c:layout>
      <c:lineChart>
        <c:grouping val="standard"/>
        <c:varyColors val="0"/>
        <c:ser>
          <c:idx val="1"/>
          <c:order val="0"/>
          <c:spPr>
            <a:ln w="50800">
              <a:solidFill>
                <a:schemeClr val="tx2">
                  <a:lumMod val="75000"/>
                </a:schemeClr>
              </a:solidFill>
              <a:prstDash val="solid"/>
            </a:ln>
          </c:spPr>
          <c:marker>
            <c:symbol val="square"/>
            <c:size val="9"/>
            <c:spPr>
              <a:solidFill>
                <a:schemeClr val="tx2">
                  <a:lumMod val="75000"/>
                </a:schemeClr>
              </a:solidFill>
              <a:ln w="9525">
                <a:solidFill>
                  <a:srgbClr val="1F497D">
                    <a:lumMod val="75000"/>
                  </a:srgbClr>
                </a:solidFill>
              </a:ln>
            </c:spPr>
          </c:marker>
          <c:dPt>
            <c:idx val="11"/>
            <c:bubble3D val="0"/>
            <c:spPr>
              <a:ln w="50800">
                <a:solidFill>
                  <a:schemeClr val="tx2">
                    <a:lumMod val="75000"/>
                  </a:schemeClr>
                </a:solidFill>
                <a:prstDash val="sysDash"/>
              </a:ln>
            </c:spPr>
          </c:dPt>
          <c:dLbls>
            <c:dLbl>
              <c:idx val="0"/>
              <c:layout>
                <c:manualLayout>
                  <c:x val="-2.3102310231023118E-2"/>
                  <c:y val="-5.1912568306010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55115511551155E-2"/>
                  <c:y val="-4.6448087431693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7854785478547886E-2"/>
                  <c:y val="4.3715846994535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6006600660066007E-3"/>
                  <c:y val="-4.0983606557377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2805280528052806E-2"/>
                  <c:y val="4.9180327868852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0505351642075217E-17"/>
                  <c:y val="-3.8251366120218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9504950495049506E-3"/>
                  <c:y val="3.0054644808743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3003300330033004E-3"/>
                  <c:y val="4.9180327868852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9603960396039604E-2"/>
                  <c:y val="-4.3715846994535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65016501650165E-2"/>
                  <c:y val="3.825136612021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4.4554455445544552E-2"/>
                  <c:y val="-4.9180327868852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'Roads - overall'!$A$5:$A$16</c:f>
              <c:strCache>
                <c:ptCount val="12"/>
                <c:pt idx="0">
                  <c:v>05-06</c:v>
                </c:pt>
                <c:pt idx="1">
                  <c:v>06-07</c:v>
                </c:pt>
                <c:pt idx="2">
                  <c:v>07-08</c:v>
                </c:pt>
                <c:pt idx="3">
                  <c:v>08-09</c:v>
                </c:pt>
                <c:pt idx="4">
                  <c:v>09-10</c:v>
                </c:pt>
                <c:pt idx="5">
                  <c:v>10-11</c:v>
                </c:pt>
                <c:pt idx="6">
                  <c:v>11-12</c:v>
                </c:pt>
                <c:pt idx="7">
                  <c:v>12-13</c:v>
                </c:pt>
                <c:pt idx="8">
                  <c:v>13-14</c:v>
                </c:pt>
                <c:pt idx="9">
                  <c:v>14-15</c:v>
                </c:pt>
                <c:pt idx="10">
                  <c:v>15-16</c:v>
                </c:pt>
                <c:pt idx="11">
                  <c:v>16-17</c:v>
                </c:pt>
              </c:strCache>
            </c:strRef>
          </c:cat>
          <c:val>
            <c:numRef>
              <c:f>'Roads - overall'!$C$5:$C$16</c:f>
              <c:numCache>
                <c:formatCode>General</c:formatCode>
                <c:ptCount val="12"/>
                <c:pt idx="0">
                  <c:v>80</c:v>
                </c:pt>
                <c:pt idx="1">
                  <c:v>77</c:v>
                </c:pt>
                <c:pt idx="2">
                  <c:v>75</c:v>
                </c:pt>
                <c:pt idx="3">
                  <c:v>74</c:v>
                </c:pt>
                <c:pt idx="4">
                  <c:v>72</c:v>
                </c:pt>
                <c:pt idx="5">
                  <c:v>70</c:v>
                </c:pt>
                <c:pt idx="6">
                  <c:v>69</c:v>
                </c:pt>
                <c:pt idx="7">
                  <c:v>71</c:v>
                </c:pt>
                <c:pt idx="8">
                  <c:v>72</c:v>
                </c:pt>
                <c:pt idx="9">
                  <c:v>73</c:v>
                </c:pt>
                <c:pt idx="10">
                  <c:v>74</c:v>
                </c:pt>
                <c:pt idx="11">
                  <c:v>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279168"/>
        <c:axId val="222280704"/>
      </c:lineChart>
      <c:catAx>
        <c:axId val="22227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2280704"/>
        <c:crosses val="autoZero"/>
        <c:auto val="1"/>
        <c:lblAlgn val="ctr"/>
        <c:lblOffset val="100"/>
        <c:noMultiLvlLbl val="0"/>
      </c:catAx>
      <c:valAx>
        <c:axId val="222280704"/>
        <c:scaling>
          <c:orientation val="minMax"/>
        </c:scaling>
        <c:delete val="0"/>
        <c:axPos val="l"/>
        <c:majorGridlines>
          <c:spPr>
            <a:ln>
              <a:solidFill>
                <a:schemeClr val="tx2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2279168"/>
        <c:crosses val="autoZero"/>
        <c:crossBetween val="between"/>
        <c:majorUnit val="4"/>
      </c:valAx>
      <c:spPr>
        <a:solidFill>
          <a:schemeClr val="bg1"/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58073E-86C3-46E1-910B-3B0F5BE8DC5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5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329940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AE6E90-159F-4F75-AA27-64D98B8E4D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68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6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31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46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21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1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45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23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4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0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3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5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7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6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6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59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1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D27E2-F973-432F-B3B4-83253CECBC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9D20-ED75-43C3-8D64-03B927E78F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43EF9-BE67-450F-B0F8-752BC9DC21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B1CBC-4D96-48BB-9F91-FA2FEF9EB79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E6AD-B270-4762-B5DE-53CDC5EE06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25CA3-8448-4268-9E34-98EEEEAE27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CA065-E41E-48EE-A3E5-93777B3D538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2F407-E0F5-47A8-9F0F-51930DDD75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B20A6-3B5D-4D65-BBC3-216673D7362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534B4-87B1-4307-B337-51B3E16E207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BA628-4DCC-4FFB-8A6A-7E43EBC7CC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023C6DA-E225-474C-A6BB-DF96648192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47700" y="15240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Prep</a:t>
            </a:r>
            <a:endParaRPr lang="en-US" sz="36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Jackson County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828800"/>
            <a:ext cx="7848600" cy="44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4598" y="856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Chip Seal Prep Tool Box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28600" y="11430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447800"/>
            <a:ext cx="8305800" cy="5575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latin typeface="Calibri" panose="020F0502020204030204" pitchFamily="34" charset="0"/>
              </a:rPr>
              <a:t>Using our tool box (along with good drainage), Jackson County typically gets 9-12 years out of a 3/8” chip seal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900" dirty="0" smtClean="0">
              <a:latin typeface="Calibri" panose="020F0502020204030204" pitchFamily="34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Tool Box</a:t>
            </a:r>
          </a:p>
          <a:p>
            <a:pPr marL="137160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Grind / Inlay Patches</a:t>
            </a:r>
            <a:endParaRPr lang="en-US" sz="2800" i="1" dirty="0" smtClean="0">
              <a:latin typeface="Calibri" panose="020F0502020204030204" pitchFamily="34" charset="0"/>
            </a:endParaRPr>
          </a:p>
          <a:p>
            <a:pPr marL="137160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Blade Patch</a:t>
            </a:r>
          </a:p>
          <a:p>
            <a:pPr marL="137160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Crack Seal</a:t>
            </a:r>
          </a:p>
          <a:p>
            <a:pPr marL="137160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Chip Seal “Patches”</a:t>
            </a:r>
          </a:p>
          <a:p>
            <a:pPr marL="137160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Scrub Seals</a:t>
            </a:r>
          </a:p>
          <a:p>
            <a:pPr marL="137160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Fog Seals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2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Grind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/ Inlay Patches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2954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098510" cy="4555412"/>
          </a:xfrm>
        </p:spPr>
      </p:pic>
    </p:spTree>
    <p:extLst>
      <p:ext uri="{BB962C8B-B14F-4D97-AF65-F5344CB8AC3E}">
        <p14:creationId xmlns:p14="http://schemas.microsoft.com/office/powerpoint/2010/main" val="5682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Grind / Inlay Patching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04800" y="1066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" y="1219200"/>
            <a:ext cx="8915400" cy="502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ffectLst/>
                <a:latin typeface="Calibri" panose="020F0502020204030204" pitchFamily="34" charset="0"/>
              </a:rPr>
              <a:t>Beg, borrow, rent, contract for or steal a grinder – it will chang</a:t>
            </a:r>
            <a:r>
              <a:rPr lang="en-US" sz="2800" dirty="0" smtClean="0">
                <a:latin typeface="Calibri" panose="020F0502020204030204" pitchFamily="34" charset="0"/>
              </a:rPr>
              <a:t>e your program – </a:t>
            </a:r>
            <a:r>
              <a:rPr lang="en-US" dirty="0">
                <a:latin typeface="Calibri" panose="020F0502020204030204" pitchFamily="34" charset="0"/>
              </a:rPr>
              <a:t>w</a:t>
            </a:r>
            <a:r>
              <a:rPr lang="en-US" dirty="0" smtClean="0">
                <a:latin typeface="Calibri" panose="020F0502020204030204" pitchFamily="34" charset="0"/>
              </a:rPr>
              <a:t>e love our Wirtgen 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Calibri" panose="020F0502020204030204" pitchFamily="34" charset="0"/>
              </a:rPr>
              <a:t>Steps:</a:t>
            </a:r>
            <a:endParaRPr lang="en-US" kern="0" dirty="0">
              <a:latin typeface="Calibri" panose="020F050202020403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Remove </a:t>
            </a:r>
            <a:r>
              <a:rPr lang="en-US" kern="0" dirty="0">
                <a:latin typeface="Calibri" panose="020F0502020204030204" pitchFamily="34" charset="0"/>
              </a:rPr>
              <a:t>failed area </a:t>
            </a:r>
            <a:r>
              <a:rPr lang="en-US" kern="0" dirty="0" smtClean="0">
                <a:latin typeface="Calibri" panose="020F0502020204030204" pitchFamily="34" charset="0"/>
              </a:rPr>
              <a:t>2.5</a:t>
            </a:r>
            <a:r>
              <a:rPr lang="en-US" kern="0" dirty="0">
                <a:latin typeface="Calibri" panose="020F0502020204030204" pitchFamily="34" charset="0"/>
              </a:rPr>
              <a:t>” – 4” deep</a:t>
            </a: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Sweep grind - skid steer </a:t>
            </a:r>
            <a:r>
              <a:rPr lang="en-US" kern="0" dirty="0">
                <a:latin typeface="Calibri" panose="020F0502020204030204" pitchFamily="34" charset="0"/>
              </a:rPr>
              <a:t>w/ front broom works best for us</a:t>
            </a: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Tack </a:t>
            </a:r>
            <a:r>
              <a:rPr lang="en-US" kern="0" dirty="0">
                <a:latin typeface="Calibri" panose="020F0502020204030204" pitchFamily="34" charset="0"/>
              </a:rPr>
              <a:t>w/ </a:t>
            </a:r>
            <a:r>
              <a:rPr lang="en-US" kern="0" dirty="0" smtClean="0">
                <a:latin typeface="Calibri" panose="020F0502020204030204" pitchFamily="34" charset="0"/>
              </a:rPr>
              <a:t>CSS-1 (we hate our Lee Boy Tack Tank)</a:t>
            </a:r>
            <a:endParaRPr lang="en-US" kern="0" dirty="0">
              <a:latin typeface="Calibri" panose="020F050202020403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Spread AC </a:t>
            </a:r>
            <a:r>
              <a:rPr lang="en-US" kern="0" dirty="0">
                <a:latin typeface="Calibri" panose="020F0502020204030204" pitchFamily="34" charset="0"/>
              </a:rPr>
              <a:t>w/ chute box by an experienced dump person</a:t>
            </a: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Straddle </a:t>
            </a:r>
            <a:r>
              <a:rPr lang="en-US" kern="0" dirty="0">
                <a:latin typeface="Calibri" panose="020F0502020204030204" pitchFamily="34" charset="0"/>
              </a:rPr>
              <a:t>patch w/ push screed and </a:t>
            </a:r>
            <a:r>
              <a:rPr lang="en-US" kern="0" dirty="0" smtClean="0">
                <a:latin typeface="Calibri" panose="020F0502020204030204" pitchFamily="34" charset="0"/>
              </a:rPr>
              <a:t>loader – Adjust as needed</a:t>
            </a:r>
            <a:endParaRPr lang="en-US" kern="0" dirty="0">
              <a:latin typeface="Calibri" panose="020F050202020403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Rake </a:t>
            </a:r>
            <a:r>
              <a:rPr lang="en-US" kern="0" dirty="0">
                <a:latin typeface="Calibri" panose="020F0502020204030204" pitchFamily="34" charset="0"/>
              </a:rPr>
              <a:t>out edges, highs, lows, sides and </a:t>
            </a:r>
            <a:r>
              <a:rPr lang="en-US" kern="0" dirty="0" smtClean="0">
                <a:latin typeface="Calibri" panose="020F0502020204030204" pitchFamily="34" charset="0"/>
              </a:rPr>
              <a:t>ends (raking is critical)</a:t>
            </a:r>
            <a:endParaRPr lang="en-US" kern="0" dirty="0">
              <a:latin typeface="Calibri" panose="020F050202020403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Roll </a:t>
            </a:r>
            <a:r>
              <a:rPr lang="en-US" kern="0" dirty="0">
                <a:latin typeface="Calibri" panose="020F0502020204030204" pitchFamily="34" charset="0"/>
              </a:rPr>
              <a:t>to finish</a:t>
            </a: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Fix </a:t>
            </a:r>
            <a:r>
              <a:rPr lang="en-US" kern="0" dirty="0">
                <a:latin typeface="Calibri" panose="020F0502020204030204" pitchFamily="34" charset="0"/>
              </a:rPr>
              <a:t>what you missed</a:t>
            </a:r>
          </a:p>
          <a:p>
            <a:pPr lvl="1">
              <a:buFont typeface="+mj-lt"/>
              <a:buAutoNum type="arabicPeriod"/>
            </a:pPr>
            <a:r>
              <a:rPr lang="en-US" kern="0" dirty="0" smtClean="0">
                <a:latin typeface="Calibri" panose="020F0502020204030204" pitchFamily="34" charset="0"/>
              </a:rPr>
              <a:t>  Water </a:t>
            </a:r>
            <a:r>
              <a:rPr lang="en-US" kern="0" dirty="0">
                <a:latin typeface="Calibri" panose="020F0502020204030204" pitchFamily="34" charset="0"/>
              </a:rPr>
              <a:t>the patch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50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2" b="30421"/>
          <a:stretch/>
        </p:blipFill>
        <p:spPr>
          <a:xfrm>
            <a:off x="609600" y="76200"/>
            <a:ext cx="7772400" cy="6648680"/>
          </a:xfrm>
        </p:spPr>
      </p:pic>
    </p:spTree>
    <p:extLst>
      <p:ext uri="{BB962C8B-B14F-4D97-AF65-F5344CB8AC3E}">
        <p14:creationId xmlns:p14="http://schemas.microsoft.com/office/powerpoint/2010/main" val="46702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7"/>
            <a:ext cx="7456469" cy="42034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8939"/>
            <a:ext cx="7239000" cy="40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9"/>
          <a:stretch/>
        </p:blipFill>
        <p:spPr>
          <a:xfrm rot="5400000">
            <a:off x="3436125" y="831074"/>
            <a:ext cx="5761037" cy="5318089"/>
          </a:xfrm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838200"/>
            <a:ext cx="3200400" cy="46910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5</a:t>
            </a:r>
            <a:r>
              <a:rPr lang="en-US" sz="2800" dirty="0" smtClean="0">
                <a:latin typeface="Calibri" panose="020F0502020204030204" pitchFamily="34" charset="0"/>
              </a:rPr>
              <a:t> functions: depth, side shift, angle tilt and width adjustment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Being able to pave an edge grind w/o a strong shoulder is golden to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We do leave loader tracks on the patch so we use slicks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6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0"/>
            <a:ext cx="6781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6"/>
            <a:ext cx="7671400" cy="4324564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30567" r="14388" b="6943"/>
          <a:stretch/>
        </p:blipFill>
        <p:spPr bwMode="auto">
          <a:xfrm rot="5400000">
            <a:off x="4430770" y="2169575"/>
            <a:ext cx="5363060" cy="386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8458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721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57" y="2895600"/>
            <a:ext cx="6948295" cy="3908416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6172200" y="4953000"/>
            <a:ext cx="2819400" cy="174996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needs to be completed in good order or the crew gets spread out</a:t>
            </a:r>
            <a:endParaRPr lang="en-US" sz="2400" b="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1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28600" y="1304818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1524000"/>
            <a:ext cx="8153400" cy="5873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Jackson County – 765 </a:t>
            </a:r>
            <a:r>
              <a:rPr lang="en-US" dirty="0">
                <a:latin typeface="Calibri" panose="020F0502020204030204" pitchFamily="34" charset="0"/>
              </a:rPr>
              <a:t>center line miles of surfaced </a:t>
            </a:r>
            <a:r>
              <a:rPr lang="en-US" dirty="0" smtClean="0">
                <a:latin typeface="Calibri" panose="020F0502020204030204" pitchFamily="34" charset="0"/>
              </a:rPr>
              <a:t>roads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Much</a:t>
            </a:r>
            <a:r>
              <a:rPr lang="en-US" sz="2000" dirty="0" smtClean="0">
                <a:latin typeface="Calibri" panose="020F0502020204030204" pitchFamily="34" charset="0"/>
              </a:rPr>
              <a:t> are </a:t>
            </a:r>
            <a:r>
              <a:rPr lang="en-US" sz="2000" dirty="0">
                <a:latin typeface="Calibri" panose="020F0502020204030204" pitchFamily="34" charset="0"/>
              </a:rPr>
              <a:t>matt coated </a:t>
            </a:r>
            <a:r>
              <a:rPr lang="en-US" sz="2000" dirty="0" smtClean="0">
                <a:latin typeface="Calibri" panose="020F0502020204030204" pitchFamily="34" charset="0"/>
              </a:rPr>
              <a:t>with multiple layers of chip seals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u="sng" dirty="0" smtClean="0">
                <a:latin typeface="Calibri" panose="020F0502020204030204" pitchFamily="34" charset="0"/>
              </a:rPr>
              <a:t>2006 - Headed </a:t>
            </a:r>
            <a:r>
              <a:rPr lang="en-US" u="sng" dirty="0">
                <a:latin typeface="Calibri" panose="020F0502020204030204" pitchFamily="34" charset="0"/>
              </a:rPr>
              <a:t>towards a cliff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Chip seal program = 32 miles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24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years until the whole system would be chip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sealed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 overlay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PCI was tanking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2016 - Pavement condition improving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Chip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seal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effort = 72 miles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10.6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years until the system would be chip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sealed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PCI predicted to be 76 this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FY and headed up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Corresponding increase to chip seal preparation </a:t>
            </a:r>
          </a:p>
          <a:p>
            <a:pPr lvl="3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 THIS HAS BEEN KEY!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1883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Change in Approach to Pavement Maintenance</a:t>
            </a:r>
            <a:endParaRPr lang="en-US" sz="32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6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-1198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Blade Patches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15455" y="1066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6899384" cy="5174538"/>
          </a:xfr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315455" y="1219200"/>
            <a:ext cx="3008313" cy="38862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kern="0" dirty="0" smtClean="0">
                <a:latin typeface="Calibri" panose="020F0502020204030204" pitchFamily="34" charset="0"/>
              </a:rPr>
              <a:t>Sunken grades</a:t>
            </a:r>
          </a:p>
          <a:p>
            <a:r>
              <a:rPr lang="en-US" sz="2800" b="0" kern="0" dirty="0" smtClean="0">
                <a:latin typeface="Calibri" panose="020F0502020204030204" pitchFamily="34" charset="0"/>
              </a:rPr>
              <a:t>High severity Distortions</a:t>
            </a:r>
          </a:p>
          <a:p>
            <a:r>
              <a:rPr lang="en-US" sz="2800" b="0" kern="0" dirty="0" smtClean="0">
                <a:latin typeface="Calibri" panose="020F0502020204030204" pitchFamily="34" charset="0"/>
              </a:rPr>
              <a:t>High severity rutting and depressions</a:t>
            </a:r>
          </a:p>
          <a:p>
            <a:r>
              <a:rPr lang="en-US" sz="2800" b="0" kern="0" dirty="0" smtClean="0">
                <a:latin typeface="Calibri" panose="020F0502020204030204" pitchFamily="34" charset="0"/>
              </a:rPr>
              <a:t>High severity raveling</a:t>
            </a:r>
            <a:endParaRPr lang="en-US" sz="2800" b="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" y="0"/>
            <a:ext cx="6637867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r="23610"/>
          <a:stretch/>
        </p:blipFill>
        <p:spPr>
          <a:xfrm>
            <a:off x="4111978" y="3276600"/>
            <a:ext cx="4879622" cy="3467100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352493" y="3871003"/>
            <a:ext cx="3733800" cy="2838450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Tack low area</a:t>
            </a:r>
          </a:p>
          <a:p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Spread mix</a:t>
            </a:r>
          </a:p>
          <a:p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Remove Knife River clods</a:t>
            </a:r>
          </a:p>
          <a:p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Lay out mix</a:t>
            </a:r>
          </a:p>
          <a:p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Rake off bones</a:t>
            </a:r>
          </a:p>
          <a:p>
            <a:r>
              <a:rPr lang="en-US" sz="2400" b="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Roll &amp; Water </a:t>
            </a:r>
            <a:endParaRPr lang="en-US" sz="2400" b="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2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Crack Sealing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04800" y="9144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9" y="1295400"/>
            <a:ext cx="6847395" cy="3810000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4114800" y="3886200"/>
            <a:ext cx="4856957" cy="287893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</a:rPr>
              <a:t>Graze, pick and blow clean cracks. 1” – 2” deep ¼” or wider</a:t>
            </a:r>
          </a:p>
          <a:p>
            <a:r>
              <a:rPr lang="en-US" sz="2400" b="0" kern="0" dirty="0" smtClean="0">
                <a:latin typeface="Calibri" panose="020F0502020204030204" pitchFamily="34" charset="0"/>
              </a:rPr>
              <a:t>Fill crack with the proper filler with a very thin </a:t>
            </a:r>
            <a:r>
              <a:rPr lang="en-US" sz="2400" b="0" kern="0" dirty="0" err="1" smtClean="0">
                <a:latin typeface="Calibri" panose="020F0502020204030204" pitchFamily="34" charset="0"/>
              </a:rPr>
              <a:t>overband</a:t>
            </a:r>
            <a:endParaRPr lang="en-US" sz="2400" b="0" kern="0" dirty="0" smtClean="0">
              <a:latin typeface="Calibri" panose="020F0502020204030204" pitchFamily="34" charset="0"/>
            </a:endParaRPr>
          </a:p>
          <a:p>
            <a:r>
              <a:rPr lang="en-US" sz="2400" b="0" kern="0" dirty="0" err="1" smtClean="0">
                <a:latin typeface="Calibri" panose="020F0502020204030204" pitchFamily="34" charset="0"/>
              </a:rPr>
              <a:t>Detac</a:t>
            </a:r>
            <a:r>
              <a:rPr lang="en-US" sz="2400" b="0" kern="0" dirty="0" smtClean="0">
                <a:latin typeface="Calibri" panose="020F0502020204030204" pitchFamily="34" charset="0"/>
              </a:rPr>
              <a:t> if picking is evident</a:t>
            </a:r>
          </a:p>
          <a:p>
            <a:r>
              <a:rPr lang="en-US" sz="2400" b="0" kern="0" dirty="0" smtClean="0">
                <a:latin typeface="Calibri" panose="020F0502020204030204" pitchFamily="34" charset="0"/>
              </a:rPr>
              <a:t>As a last resort we mist with a water truck to break surface stick</a:t>
            </a:r>
            <a:endParaRPr lang="en-US" sz="2400" b="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4" y="457200"/>
            <a:ext cx="8915400" cy="4950808"/>
          </a:xfr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6124254" y="4150708"/>
            <a:ext cx="2895600" cy="25146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</a:rPr>
              <a:t>Adds more value than often given credit for</a:t>
            </a:r>
          </a:p>
          <a:p>
            <a:r>
              <a:rPr lang="en-US" sz="2400" b="0" kern="0" dirty="0" smtClean="0">
                <a:latin typeface="Calibri" panose="020F0502020204030204" pitchFamily="34" charset="0"/>
              </a:rPr>
              <a:t>Staffing this crew is getting increasing harder</a:t>
            </a:r>
          </a:p>
        </p:txBody>
      </p:sp>
    </p:spTree>
    <p:extLst>
      <p:ext uri="{BB962C8B-B14F-4D97-AF65-F5344CB8AC3E}">
        <p14:creationId xmlns:p14="http://schemas.microsoft.com/office/powerpoint/2010/main" val="259599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126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“Patches”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43155" y="1154844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81000" y="1788415"/>
            <a:ext cx="3008313" cy="443229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>
                <a:latin typeface="Calibri" panose="020F0502020204030204" pitchFamily="34" charset="0"/>
              </a:rPr>
              <a:t>Fill shallow ruts with one or two layers of chip seal</a:t>
            </a:r>
          </a:p>
          <a:p>
            <a:r>
              <a:rPr lang="en-US" b="0" kern="0" dirty="0" smtClean="0">
                <a:latin typeface="Calibri" panose="020F0502020204030204" pitchFamily="34" charset="0"/>
              </a:rPr>
              <a:t>3/8” -#8 covered by ¼” - #10 and then chipped over</a:t>
            </a:r>
            <a:endParaRPr lang="en-US" b="0" kern="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110" r="20834" b="18199"/>
          <a:stretch/>
        </p:blipFill>
        <p:spPr>
          <a:xfrm>
            <a:off x="3809999" y="1524000"/>
            <a:ext cx="5107021" cy="48006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4572000" y="5638800"/>
            <a:ext cx="0" cy="4572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7924800" y="5638800"/>
            <a:ext cx="0" cy="4572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572000" y="5867400"/>
            <a:ext cx="11430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781800" y="5867400"/>
            <a:ext cx="11430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513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Scrub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Seals / Fog Seals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2192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5420" y="1447800"/>
            <a:ext cx="81713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Calibri" panose="020F0502020204030204" pitchFamily="34" charset="0"/>
              </a:rPr>
              <a:t>Scrub Seals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When </a:t>
            </a:r>
            <a:r>
              <a:rPr lang="en-US" dirty="0">
                <a:latin typeface="Calibri" panose="020F0502020204030204" pitchFamily="34" charset="0"/>
              </a:rPr>
              <a:t>the road is sound but fully cracked.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Avoiding massive </a:t>
            </a:r>
            <a:r>
              <a:rPr lang="en-US" dirty="0" err="1">
                <a:latin typeface="Calibri" panose="020F0502020204030204" pitchFamily="34" charset="0"/>
              </a:rPr>
              <a:t>overband</a:t>
            </a:r>
            <a:r>
              <a:rPr lang="en-US" dirty="0">
                <a:latin typeface="Calibri" panose="020F0502020204030204" pitchFamily="34" charset="0"/>
              </a:rPr>
              <a:t>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Jackson </a:t>
            </a:r>
            <a:r>
              <a:rPr lang="en-US" dirty="0" smtClean="0">
                <a:latin typeface="Calibri" panose="020F0502020204030204" pitchFamily="34" charset="0"/>
              </a:rPr>
              <a:t>County </a:t>
            </a:r>
            <a:r>
              <a:rPr lang="en-US" dirty="0">
                <a:latin typeface="Calibri" panose="020F0502020204030204" pitchFamily="34" charset="0"/>
              </a:rPr>
              <a:t>completed 5 + miles last </a:t>
            </a:r>
            <a:r>
              <a:rPr lang="en-US" dirty="0" smtClean="0">
                <a:latin typeface="Calibri" panose="020F0502020204030204" pitchFamily="34" charset="0"/>
              </a:rPr>
              <a:t>season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Chipped over the Scrub Seal</a:t>
            </a:r>
          </a:p>
          <a:p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19600"/>
            <a:ext cx="4165600" cy="2343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139" y="385447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</a:rPr>
              <a:t>Fog Seals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Choking fresh patches with emulsion and sand to prevent chip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.10 to .25 (.25 thanks to bad knife river RAP mix)</a:t>
            </a:r>
          </a:p>
        </p:txBody>
      </p:sp>
    </p:spTree>
    <p:extLst>
      <p:ext uri="{BB962C8B-B14F-4D97-AF65-F5344CB8AC3E}">
        <p14:creationId xmlns:p14="http://schemas.microsoft.com/office/powerpoint/2010/main" val="39885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4419600" cy="50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Questions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7700" y="15240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Prep</a:t>
            </a:r>
            <a:endParaRPr lang="en-US" sz="36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Jackson County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65197"/>
            <a:ext cx="5120987" cy="38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Jackson County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Pavement Condition Index (PCI)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094953"/>
              </p:ext>
            </p:extLst>
          </p:nvPr>
        </p:nvGraphicFramePr>
        <p:xfrm>
          <a:off x="533400" y="1600201"/>
          <a:ext cx="792480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29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Include the Cost of Chip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Seal Prep with your Chip Seal Budget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6410" y="1600201"/>
            <a:ext cx="8140390" cy="325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Often the cost of the chip seal is stated as the cost of Chips + Oil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latin typeface="Calibri" panose="020F0502020204030204" pitchFamily="34" charset="0"/>
              </a:rPr>
              <a:t>	 (w/ labor and equipment already budgeted)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Include prep costs and shorten chip seal list if you cannot do adequate prep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Example:  2016 Season @ 72 CL miles  (950K yd</a:t>
            </a:r>
            <a:r>
              <a:rPr lang="en-US" sz="2800" baseline="30000" dirty="0" smtClean="0">
                <a:latin typeface="Calibri" panose="020F0502020204030204" pitchFamily="34" charset="0"/>
              </a:rPr>
              <a:t>2</a:t>
            </a:r>
            <a:r>
              <a:rPr lang="en-US" sz="2800" dirty="0" smtClean="0">
                <a:latin typeface="Calibri" panose="020F0502020204030204" pitchFamily="34" charset="0"/>
              </a:rPr>
              <a:t>)</a:t>
            </a:r>
            <a:endParaRPr lang="en-US" sz="2800" dirty="0">
              <a:latin typeface="Calibri" panose="020F0502020204030204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dirty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591959"/>
              </p:ext>
            </p:extLst>
          </p:nvPr>
        </p:nvGraphicFramePr>
        <p:xfrm>
          <a:off x="1676400" y="4572000"/>
          <a:ext cx="5524499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7148"/>
                <a:gridCol w="1244958"/>
                <a:gridCol w="1486253"/>
                <a:gridCol w="1626140"/>
              </a:tblGrid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Tons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Cost/Mile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½" C-Mix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12,500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$637,500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$8,854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Emulsion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1,239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$675,255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$9,376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Chips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effectLst/>
                          <a:latin typeface="Calibri" panose="020F0502020204030204" pitchFamily="34" charset="0"/>
                        </a:rPr>
                        <a:t>9,592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$143,887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$1,998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$1,456,642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2000" b="1" u="none" strike="noStrike" dirty="0" smtClean="0">
                          <a:effectLst/>
                          <a:latin typeface="Calibri" panose="020F0502020204030204" pitchFamily="34" charset="0"/>
                        </a:rPr>
                        <a:t>$20,228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So what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would we recommend for  chip seal prep?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6410" y="1635513"/>
            <a:ext cx="8140390" cy="641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u="sng" dirty="0" smtClean="0">
              <a:latin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</a:rPr>
              <a:t>1.  All chip seal prep you do before the chip seal is a good thing – but more is better.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- Preferably a season ahead of the chip seal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</a:rPr>
              <a:t>2.  Steal every good idea you have ever seen or heard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- Lane County – Blade Patching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- ODOT – grind / inlays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</a:rPr>
              <a:t>3.  Be honest in looking at your shortcomings 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- All too often we celebrate how good we are doing when in reality we need to improve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</a:rPr>
              <a:t>4.  Develop “tools” for chip sealing – be creative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i="1" dirty="0" smtClean="0">
              <a:latin typeface="Calibri" panose="020F0502020204030204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4800" y="196922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Don’t Chip Seal Junk (w/out fixing it)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04800" y="9906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55843"/>
            <a:ext cx="6870700" cy="53776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371600"/>
            <a:ext cx="2362200" cy="48622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chemeClr val="tx2"/>
                </a:solidFill>
                <a:latin typeface="Calibri" panose="020F0502020204030204" pitchFamily="34" charset="0"/>
              </a:rPr>
              <a:t>Prep Needed: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Medium alligator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cracking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Medium to high severity distortions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High severity longitudinal and transverse cracking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High severity failed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patches 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Medium to high severity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rutting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286000"/>
            <a:ext cx="5918200" cy="44386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167170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5689601" cy="42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5908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67" y="2667000"/>
            <a:ext cx="5486401" cy="4114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60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E824375-8457-4BBC-AB9D-B626379EB281}"/>
</file>

<file path=customXml/itemProps2.xml><?xml version="1.0" encoding="utf-8"?>
<ds:datastoreItem xmlns:ds="http://schemas.openxmlformats.org/officeDocument/2006/customXml" ds:itemID="{5961CF52-27D6-4BF8-8942-E3CA0BC46B8A}"/>
</file>

<file path=customXml/itemProps3.xml><?xml version="1.0" encoding="utf-8"?>
<ds:datastoreItem xmlns:ds="http://schemas.openxmlformats.org/officeDocument/2006/customXml" ds:itemID="{0E613C37-EB81-4337-B952-2FB7F0B5D4F1}"/>
</file>

<file path=docProps/app.xml><?xml version="1.0" encoding="utf-8"?>
<Properties xmlns="http://schemas.openxmlformats.org/officeDocument/2006/extended-properties" xmlns:vt="http://schemas.openxmlformats.org/officeDocument/2006/docPropsVTypes">
  <TotalTime>12045</TotalTime>
  <Words>755</Words>
  <Application>Microsoft Office PowerPoint</Application>
  <PresentationFormat>On-screen Show (4:3)</PresentationFormat>
  <Paragraphs>151</Paragraphs>
  <Slides>26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Jackson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Jackson County Roads and Parks</dc:title>
  <dc:creator>VialJN</dc:creator>
  <cp:lastModifiedBy>Jim Thompson</cp:lastModifiedBy>
  <cp:revision>477</cp:revision>
  <cp:lastPrinted>2016-12-05T23:26:39Z</cp:lastPrinted>
  <dcterms:created xsi:type="dcterms:W3CDTF">2008-04-14T22:30:55Z</dcterms:created>
  <dcterms:modified xsi:type="dcterms:W3CDTF">2016-12-07T16:53:27Z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