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5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0" r:id="rId4"/>
    <p:sldId id="311" r:id="rId5"/>
    <p:sldId id="258" r:id="rId6"/>
    <p:sldId id="259" r:id="rId7"/>
    <p:sldId id="260" r:id="rId8"/>
    <p:sldId id="263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4" r:id="rId28"/>
    <p:sldId id="290" r:id="rId29"/>
    <p:sldId id="291" r:id="rId30"/>
    <p:sldId id="292" r:id="rId31"/>
    <p:sldId id="297" r:id="rId32"/>
    <p:sldId id="280" r:id="rId33"/>
    <p:sldId id="296" r:id="rId34"/>
    <p:sldId id="293" r:id="rId35"/>
    <p:sldId id="295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8" r:id="rId44"/>
    <p:sldId id="299" r:id="rId45"/>
    <p:sldId id="288" r:id="rId46"/>
    <p:sldId id="28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13" y="-60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d.co.morrow.or.us\staff\mscrivner\Documents\Copy%20of%20matts%20proje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2015 Asphalt costs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Sheet1!$A$2</c:f>
              <c:numCache>
                <c:formatCode>_("$"* #,##0.00_);_("$"* \(#,##0.00\);_("$"* "-"??_);_(@_)</c:formatCode>
                <c:ptCount val="1"/>
                <c:pt idx="0">
                  <c:v>643500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2016 Asphalt costs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Sheet1!$C$2</c:f>
              <c:numCache>
                <c:formatCode>_("$"* #,##0.00_);_("$"* \(#,##0.00\);_("$"* "-"??_);_(@_)</c:formatCode>
                <c:ptCount val="1"/>
                <c:pt idx="0">
                  <c:v>548262</c:v>
                </c:pt>
              </c:numCache>
            </c:numRef>
          </c:val>
        </c:ser>
        <c:ser>
          <c:idx val="4"/>
          <c:order val="2"/>
          <c:tx>
            <c:strRef>
              <c:f>Sheet1!$E$1</c:f>
              <c:strCache>
                <c:ptCount val="1"/>
                <c:pt idx="0">
                  <c:v>2016 Double Chip seal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Sheet1!$E$2</c:f>
              <c:numCache>
                <c:formatCode>_("$"* #,##0.00_);_("$"* \(#,##0.00\);_("$"* "-"??_);_(@_)</c:formatCode>
                <c:ptCount val="1"/>
                <c:pt idx="0">
                  <c:v>239795.53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4584960"/>
        <c:axId val="1545864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Sheet1!$B$2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</c15:ser>
            </c15:filteredBarSeries>
          </c:ext>
        </c:extLst>
      </c:barChart>
      <c:catAx>
        <c:axId val="154584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4586496"/>
        <c:crosses val="autoZero"/>
        <c:auto val="1"/>
        <c:lblAlgn val="ctr"/>
        <c:lblOffset val="100"/>
        <c:noMultiLvlLbl val="0"/>
      </c:catAx>
      <c:valAx>
        <c:axId val="15458649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58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0.04386</cdr:x>
      <cdr:y>0.24218</cdr:y>
    </cdr:from>
    <cdr:to>
      <cdr:x>0.27627</cdr:x>
      <cdr:y>0.32679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" y="1290638"/>
          <a:ext cx="2018899" cy="450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2016 Double </a:t>
          </a:r>
          <a:r>
            <a:rPr lang="en-US" sz="1600" dirty="0" smtClean="0"/>
            <a:t>Chip</a:t>
          </a:r>
          <a:r>
            <a:rPr lang="en-US" sz="1200" dirty="0" smtClean="0"/>
            <a:t> Seal 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0.03984</cdr:x>
      <cdr:y>0.44615</cdr:y>
    </cdr:from>
    <cdr:to>
      <cdr:x>0.53519</cdr:x>
      <cdr:y>0.53077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5751" y="1657350"/>
          <a:ext cx="355282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/>
            <a:t>2016 </a:t>
          </a:r>
          <a:r>
            <a:rPr lang="en-US" sz="1600" dirty="0"/>
            <a:t>Asphalt</a:t>
          </a:r>
          <a:r>
            <a:rPr lang="en-US" sz="1200" dirty="0"/>
            <a:t> Costs</a:t>
          </a:r>
        </a:p>
      </cdr:txBody>
    </cdr:sp>
  </cdr:relSizeAnchor>
  <cdr:relSizeAnchor xmlns:cdr="http://schemas.openxmlformats.org/drawingml/2006/chartDrawing">
    <cdr:from>
      <cdr:x>0.04382</cdr:x>
      <cdr:y>0.6359</cdr:y>
    </cdr:from>
    <cdr:to>
      <cdr:x>0.47809</cdr:x>
      <cdr:y>0.71026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4326" y="2362200"/>
          <a:ext cx="31146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/>
            <a:t>2015 </a:t>
          </a:r>
          <a:r>
            <a:rPr lang="en-US" sz="1600" dirty="0" err="1"/>
            <a:t>Aspnalt</a:t>
          </a:r>
          <a:r>
            <a:rPr lang="en-US" sz="1200" dirty="0"/>
            <a:t> Costs</a:t>
          </a:r>
        </a:p>
      </cdr:txBody>
    </cdr:sp>
  </cdr:relSizeAnchor>
  <cdr:relSizeAnchor xmlns:cdr="http://schemas.openxmlformats.org/drawingml/2006/chartDrawing">
    <cdr:from>
      <cdr:x>0.05263</cdr:x>
      <cdr:y>0.28508</cdr:y>
    </cdr:from>
    <cdr:to>
      <cdr:x>0.32456</cdr:x>
      <cdr:y>0.32797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7200" y="1519238"/>
          <a:ext cx="2362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Rock $ 26,706 / $ 266,501.53</a:t>
          </a:r>
          <a:endParaRPr 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0131C-CF8E-4052-A3E3-E6CF751C247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123F9-561F-45C7-80BD-F1BCD8831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mscrivner@co.morrow.or.us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troy@bluelinetrans.com" TargetMode="External"/><Relationship Id="rId4" Type="http://schemas.openxmlformats.org/officeDocument/2006/relationships/hyperlink" Target="mailto:bobrien@co.morrow.or.u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oad Dept\LOGOS\JPEG  MC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04800"/>
            <a:ext cx="5715000" cy="5638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2600" y="60198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Matt  Scrivner / Assistant  Road Master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DSCF1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533400"/>
            <a:ext cx="6788945" cy="5592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1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685800"/>
            <a:ext cx="6788945" cy="5440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1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762000"/>
            <a:ext cx="6788945" cy="536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1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609600"/>
            <a:ext cx="6788945" cy="5516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1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066800"/>
            <a:ext cx="6788945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Very good product, 12” depth of reclaim on average</a:t>
            </a:r>
            <a:endParaRPr lang="en-US" dirty="0"/>
          </a:p>
        </p:txBody>
      </p:sp>
      <p:pic>
        <p:nvPicPr>
          <p:cNvPr id="4" name="Content Placeholder 3" descr="DSCF1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 planning </a:t>
            </a:r>
            <a:endParaRPr lang="en-US" dirty="0"/>
          </a:p>
        </p:txBody>
      </p:sp>
      <p:pic>
        <p:nvPicPr>
          <p:cNvPr id="4" name="Content Placeholder 3" descr="DSCF1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1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1/2 mile rebuild of </a:t>
            </a:r>
            <a:r>
              <a:rPr lang="en-US" dirty="0"/>
              <a:t>P</a:t>
            </a:r>
            <a:r>
              <a:rPr lang="en-US" dirty="0" smtClean="0"/>
              <a:t>eterson grade</a:t>
            </a:r>
            <a:endParaRPr lang="en-US" dirty="0"/>
          </a:p>
        </p:txBody>
      </p:sp>
      <p:pic>
        <p:nvPicPr>
          <p:cNvPr id="7" name="Content Placeholder 6" descr="P2250620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550"/>
            <a:ext cx="4038600" cy="3029263"/>
          </a:xfrm>
        </p:spPr>
      </p:pic>
      <p:pic>
        <p:nvPicPr>
          <p:cNvPr id="8" name="Content Placeholder 7" descr="P31606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622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Grindings</a:t>
            </a:r>
            <a:endParaRPr lang="en-US" dirty="0"/>
          </a:p>
        </p:txBody>
      </p:sp>
      <p:pic>
        <p:nvPicPr>
          <p:cNvPr id="6" name="Content Placeholder 5" descr="P4230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depth Reclamation </a:t>
            </a:r>
            <a:br>
              <a:rPr lang="en-US" dirty="0" smtClean="0"/>
            </a:br>
            <a:r>
              <a:rPr lang="en-US" dirty="0" smtClean="0"/>
              <a:t>Double chip seal</a:t>
            </a:r>
            <a:endParaRPr lang="en-US" dirty="0"/>
          </a:p>
        </p:txBody>
      </p:sp>
      <p:pic>
        <p:nvPicPr>
          <p:cNvPr id="4" name="Content Placeholder 3" descr="P5040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851642"/>
            <a:ext cx="6034617" cy="40230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Compacted grindings</a:t>
            </a:r>
            <a:endParaRPr lang="en-US" dirty="0"/>
          </a:p>
        </p:txBody>
      </p:sp>
      <p:pic>
        <p:nvPicPr>
          <p:cNvPr id="4" name="Content Placeholder 3" descr="P4230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Asphalt / Compacted grindings</a:t>
            </a:r>
            <a:endParaRPr lang="en-US" dirty="0"/>
          </a:p>
        </p:txBody>
      </p:sp>
      <p:pic>
        <p:nvPicPr>
          <p:cNvPr id="4" name="Content Placeholder 3" descr="P4280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278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Timeline: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May 2015 – Reclaim roadway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</a:t>
            </a:r>
            <a:r>
              <a:rPr lang="en-US" sz="2800" dirty="0" smtClean="0"/>
              <a:t>Bladed 3 times as standard gravel road</a:t>
            </a:r>
            <a:br>
              <a:rPr lang="en-US" sz="2800" dirty="0" smtClean="0"/>
            </a:br>
            <a:r>
              <a:rPr lang="en-US" sz="3600" dirty="0" smtClean="0"/>
              <a:t>June 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-7</a:t>
            </a:r>
            <a:r>
              <a:rPr lang="en-US" sz="3600" baseline="30000" dirty="0" smtClean="0"/>
              <a:t>th </a:t>
            </a:r>
            <a:r>
              <a:rPr lang="en-US" sz="3600" dirty="0" smtClean="0"/>
              <a:t> 2016 – Final grading / Compaction</a:t>
            </a:r>
            <a:br>
              <a:rPr lang="en-US" sz="3600" dirty="0" smtClean="0"/>
            </a:br>
            <a:r>
              <a:rPr lang="en-US" sz="3600" dirty="0" smtClean="0"/>
              <a:t>June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-9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 2016 - Soil Stabilization </a:t>
            </a:r>
            <a:br>
              <a:rPr lang="en-US" sz="3600" dirty="0" smtClean="0"/>
            </a:br>
            <a:r>
              <a:rPr lang="en-US" sz="3600" dirty="0" smtClean="0"/>
              <a:t>July 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-19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 2016- Chip seal </a:t>
            </a:r>
            <a:br>
              <a:rPr lang="en-US" sz="3600" dirty="0" smtClean="0"/>
            </a:br>
            <a:r>
              <a:rPr lang="en-US" sz="3600" dirty="0" smtClean="0"/>
              <a:t>August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2016 – Fog seal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Earthbind</a:t>
            </a:r>
            <a:r>
              <a:rPr lang="en-US" sz="3200" dirty="0" smtClean="0"/>
              <a:t> applied at .40 shot rate</a:t>
            </a:r>
            <a:br>
              <a:rPr lang="en-US" sz="3200" dirty="0" smtClean="0"/>
            </a:br>
            <a:r>
              <a:rPr lang="en-US" sz="3200" dirty="0" smtClean="0"/>
              <a:t>(2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coat shot rate of .10-.25)</a:t>
            </a:r>
            <a:endParaRPr lang="en-US" sz="3200" dirty="0"/>
          </a:p>
        </p:txBody>
      </p:sp>
      <p:pic>
        <p:nvPicPr>
          <p:cNvPr id="4" name="Content Placeholder 3" descr="DSCF2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on left / Cured on Right</a:t>
            </a:r>
            <a:endParaRPr lang="en-US" dirty="0"/>
          </a:p>
        </p:txBody>
      </p:sp>
      <p:pic>
        <p:nvPicPr>
          <p:cNvPr id="4" name="Content Placeholder 3" descr="DSCF2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Cured / loose rock</a:t>
            </a:r>
            <a:endParaRPr lang="en-US" dirty="0"/>
          </a:p>
        </p:txBody>
      </p:sp>
      <p:pic>
        <p:nvPicPr>
          <p:cNvPr id="4" name="Content Placeholder 3" descr="DSCF2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month after </a:t>
            </a:r>
            <a:r>
              <a:rPr lang="en-US" dirty="0" err="1" smtClean="0"/>
              <a:t>Earthbind</a:t>
            </a:r>
            <a:r>
              <a:rPr lang="en-US" dirty="0" smtClean="0"/>
              <a:t> application</a:t>
            </a:r>
            <a:endParaRPr lang="en-US" dirty="0"/>
          </a:p>
        </p:txBody>
      </p:sp>
      <p:pic>
        <p:nvPicPr>
          <p:cNvPr id="4" name="Content Placeholder 3" descr="DSCF2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90600"/>
            <a:ext cx="84582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SCF2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SCF2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SCF2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gion_map.jpg"/>
          <p:cNvPicPr>
            <a:picLocks noChangeAspect="1"/>
          </p:cNvPicPr>
          <p:nvPr/>
        </p:nvPicPr>
        <p:blipFill>
          <a:blip r:embed="rId2" cstate="print"/>
          <a:srcRect l="5660" r="943" b="9091"/>
          <a:stretch>
            <a:fillRect/>
          </a:stretch>
        </p:blipFill>
        <p:spPr>
          <a:xfrm>
            <a:off x="0" y="0"/>
            <a:ext cx="60198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52400"/>
            <a:ext cx="31242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Population 11,173   </a:t>
            </a: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2,049 square miles   </a:t>
            </a: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15,773 Registered Vehicles</a:t>
            </a: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State funding $863,654.00</a:t>
            </a:r>
          </a:p>
          <a:p>
            <a:r>
              <a:rPr lang="en-US" sz="2000" b="1" u="sng" dirty="0" smtClean="0"/>
              <a:t>County road system:</a:t>
            </a:r>
            <a:r>
              <a:rPr lang="en-US" sz="2000" b="1" dirty="0" smtClean="0"/>
              <a:t>     </a:t>
            </a:r>
          </a:p>
          <a:p>
            <a:r>
              <a:rPr lang="en-US" sz="2000" b="1" dirty="0" smtClean="0"/>
              <a:t>959 total centerline miles  358 miles Paved  road </a:t>
            </a:r>
          </a:p>
          <a:p>
            <a:r>
              <a:rPr lang="en-US" sz="2000" b="1" dirty="0" smtClean="0"/>
              <a:t>601 miles Gravel road</a:t>
            </a:r>
          </a:p>
          <a:p>
            <a:endParaRPr lang="en-US" sz="2000" b="1" dirty="0" smtClean="0"/>
          </a:p>
          <a:p>
            <a:r>
              <a:rPr lang="en-US" sz="2000" b="1" u="sng" dirty="0" smtClean="0"/>
              <a:t>Road Crew: </a:t>
            </a:r>
          </a:p>
          <a:p>
            <a:r>
              <a:rPr lang="en-US" sz="2000" b="1" dirty="0" smtClean="0"/>
              <a:t>Public Works Director</a:t>
            </a:r>
          </a:p>
          <a:p>
            <a:r>
              <a:rPr lang="en-US" sz="2000" b="1" dirty="0" smtClean="0"/>
              <a:t>Management Assistant</a:t>
            </a:r>
          </a:p>
          <a:p>
            <a:r>
              <a:rPr lang="en-US" sz="2000" b="1" dirty="0" smtClean="0"/>
              <a:t>Asst. Road Master</a:t>
            </a:r>
          </a:p>
          <a:p>
            <a:pPr marL="457200" indent="-457200"/>
            <a:r>
              <a:rPr lang="en-US" sz="2000" b="1" dirty="0" smtClean="0"/>
              <a:t>Working Foreman </a:t>
            </a:r>
          </a:p>
          <a:p>
            <a:pPr marL="457200" indent="-457200"/>
            <a:r>
              <a:rPr lang="en-US" sz="2000" b="1" dirty="0" smtClean="0"/>
              <a:t>(14</a:t>
            </a:r>
            <a:r>
              <a:rPr lang="en-US" b="1" dirty="0" smtClean="0"/>
              <a:t>) Maintenance Specialists</a:t>
            </a:r>
          </a:p>
          <a:p>
            <a:pPr marL="457200" indent="-457200">
              <a:buAutoNum type="arabicParenBoth" startAt="2"/>
            </a:pPr>
            <a:r>
              <a:rPr lang="en-US" b="1" dirty="0" smtClean="0"/>
              <a:t>Mechanics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General maintenance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Snow removal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Sign repair and install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Bridge repair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Paint striping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Paving and Chip seals</a:t>
            </a:r>
          </a:p>
        </p:txBody>
      </p:sp>
      <p:sp>
        <p:nvSpPr>
          <p:cNvPr id="11" name="Oval 10"/>
          <p:cNvSpPr/>
          <p:nvPr/>
        </p:nvSpPr>
        <p:spPr>
          <a:xfrm>
            <a:off x="3276600" y="762000"/>
            <a:ext cx="9906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SCF2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SCF2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lift of chip seal</a:t>
            </a:r>
            <a:br>
              <a:rPr lang="en-US" dirty="0" smtClean="0"/>
            </a:br>
            <a:r>
              <a:rPr lang="en-US" sz="4000" dirty="0" smtClean="0"/>
              <a:t>½” – ¾” rock &amp; CRS 2PE oil at .60 shot rate</a:t>
            </a:r>
            <a:endParaRPr lang="en-US" sz="4000" dirty="0"/>
          </a:p>
        </p:txBody>
      </p:sp>
      <p:pic>
        <p:nvPicPr>
          <p:cNvPr id="4" name="Content Placeholder 3" descr="P7051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240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SCF2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SCF2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SCF2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LIFT</a:t>
            </a:r>
            <a:endParaRPr lang="en-US" dirty="0"/>
          </a:p>
        </p:txBody>
      </p:sp>
      <p:pic>
        <p:nvPicPr>
          <p:cNvPr id="4" name="Content Placeholder 3" descr="P7051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one-Gooseberry 2016 Chipseal-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828800"/>
            <a:ext cx="80010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one-Gooseberry 2016 Chipseal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8000999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Broom loose rock before 2</a:t>
            </a:r>
            <a:r>
              <a:rPr lang="en-US" baseline="30000" dirty="0" smtClean="0"/>
              <a:t>nd</a:t>
            </a:r>
            <a:r>
              <a:rPr lang="en-US" dirty="0" smtClean="0"/>
              <a:t> lift</a:t>
            </a:r>
            <a:endParaRPr lang="en-US" dirty="0"/>
          </a:p>
        </p:txBody>
      </p:sp>
      <p:pic>
        <p:nvPicPr>
          <p:cNvPr id="4" name="Content Placeholder 3" descr="P80515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ads Functional Classifications_GPS_RD_In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0"/>
            <a:ext cx="4437529" cy="6858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048000" y="43434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4267200"/>
            <a:ext cx="2133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IONE-GOOSEBERRY </a:t>
            </a:r>
            <a:r>
              <a:rPr lang="en-US" sz="1600" dirty="0" smtClean="0"/>
              <a:t>Project 6.5 miles </a:t>
            </a:r>
            <a:endParaRPr lang="en-US" sz="1600" dirty="0"/>
          </a:p>
        </p:txBody>
      </p:sp>
      <p:sp>
        <p:nvSpPr>
          <p:cNvPr id="12" name="Freeform 11"/>
          <p:cNvSpPr/>
          <p:nvPr/>
        </p:nvSpPr>
        <p:spPr>
          <a:xfrm>
            <a:off x="3360459" y="3971925"/>
            <a:ext cx="120929" cy="728663"/>
          </a:xfrm>
          <a:custGeom>
            <a:avLst/>
            <a:gdLst>
              <a:gd name="connsiteX0" fmla="*/ 44729 w 120929"/>
              <a:gd name="connsiteY0" fmla="*/ 0 h 728663"/>
              <a:gd name="connsiteX1" fmla="*/ 35204 w 120929"/>
              <a:gd name="connsiteY1" fmla="*/ 61913 h 728663"/>
              <a:gd name="connsiteX2" fmla="*/ 30441 w 120929"/>
              <a:gd name="connsiteY2" fmla="*/ 85725 h 728663"/>
              <a:gd name="connsiteX3" fmla="*/ 20916 w 120929"/>
              <a:gd name="connsiteY3" fmla="*/ 114300 h 728663"/>
              <a:gd name="connsiteX4" fmla="*/ 11391 w 120929"/>
              <a:gd name="connsiteY4" fmla="*/ 128588 h 728663"/>
              <a:gd name="connsiteX5" fmla="*/ 11391 w 120929"/>
              <a:gd name="connsiteY5" fmla="*/ 180975 h 728663"/>
              <a:gd name="connsiteX6" fmla="*/ 30441 w 120929"/>
              <a:gd name="connsiteY6" fmla="*/ 195263 h 728663"/>
              <a:gd name="connsiteX7" fmla="*/ 44729 w 120929"/>
              <a:gd name="connsiteY7" fmla="*/ 223838 h 728663"/>
              <a:gd name="connsiteX8" fmla="*/ 49491 w 120929"/>
              <a:gd name="connsiteY8" fmla="*/ 266700 h 728663"/>
              <a:gd name="connsiteX9" fmla="*/ 59016 w 120929"/>
              <a:gd name="connsiteY9" fmla="*/ 295275 h 728663"/>
              <a:gd name="connsiteX10" fmla="*/ 54254 w 120929"/>
              <a:gd name="connsiteY10" fmla="*/ 381000 h 728663"/>
              <a:gd name="connsiteX11" fmla="*/ 54254 w 120929"/>
              <a:gd name="connsiteY11" fmla="*/ 547688 h 728663"/>
              <a:gd name="connsiteX12" fmla="*/ 92354 w 120929"/>
              <a:gd name="connsiteY12" fmla="*/ 561975 h 728663"/>
              <a:gd name="connsiteX13" fmla="*/ 101879 w 120929"/>
              <a:gd name="connsiteY13" fmla="*/ 576263 h 728663"/>
              <a:gd name="connsiteX14" fmla="*/ 106641 w 120929"/>
              <a:gd name="connsiteY14" fmla="*/ 590550 h 728663"/>
              <a:gd name="connsiteX15" fmla="*/ 120929 w 120929"/>
              <a:gd name="connsiteY15" fmla="*/ 600075 h 728663"/>
              <a:gd name="connsiteX16" fmla="*/ 116166 w 120929"/>
              <a:gd name="connsiteY16" fmla="*/ 728663 h 72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929" h="728663">
                <a:moveTo>
                  <a:pt x="44729" y="0"/>
                </a:moveTo>
                <a:cubicBezTo>
                  <a:pt x="41165" y="24945"/>
                  <a:pt x="39605" y="37708"/>
                  <a:pt x="35204" y="61913"/>
                </a:cubicBezTo>
                <a:cubicBezTo>
                  <a:pt x="33756" y="69877"/>
                  <a:pt x="32571" y="77916"/>
                  <a:pt x="30441" y="85725"/>
                </a:cubicBezTo>
                <a:cubicBezTo>
                  <a:pt x="27799" y="95411"/>
                  <a:pt x="24091" y="104775"/>
                  <a:pt x="20916" y="114300"/>
                </a:cubicBezTo>
                <a:cubicBezTo>
                  <a:pt x="19106" y="119730"/>
                  <a:pt x="14566" y="123825"/>
                  <a:pt x="11391" y="128588"/>
                </a:cubicBezTo>
                <a:cubicBezTo>
                  <a:pt x="4938" y="147949"/>
                  <a:pt x="0" y="155914"/>
                  <a:pt x="11391" y="180975"/>
                </a:cubicBezTo>
                <a:cubicBezTo>
                  <a:pt x="14676" y="188201"/>
                  <a:pt x="24828" y="189650"/>
                  <a:pt x="30441" y="195263"/>
                </a:cubicBezTo>
                <a:cubicBezTo>
                  <a:pt x="39673" y="204495"/>
                  <a:pt x="40855" y="212217"/>
                  <a:pt x="44729" y="223838"/>
                </a:cubicBezTo>
                <a:cubicBezTo>
                  <a:pt x="46316" y="238125"/>
                  <a:pt x="46672" y="252604"/>
                  <a:pt x="49491" y="266700"/>
                </a:cubicBezTo>
                <a:cubicBezTo>
                  <a:pt x="51460" y="276545"/>
                  <a:pt x="59016" y="295275"/>
                  <a:pt x="59016" y="295275"/>
                </a:cubicBezTo>
                <a:cubicBezTo>
                  <a:pt x="57429" y="323850"/>
                  <a:pt x="56097" y="352440"/>
                  <a:pt x="54254" y="381000"/>
                </a:cubicBezTo>
                <a:cubicBezTo>
                  <a:pt x="50587" y="437837"/>
                  <a:pt x="42170" y="489687"/>
                  <a:pt x="54254" y="547688"/>
                </a:cubicBezTo>
                <a:cubicBezTo>
                  <a:pt x="55623" y="554257"/>
                  <a:pt x="88115" y="560915"/>
                  <a:pt x="92354" y="561975"/>
                </a:cubicBezTo>
                <a:cubicBezTo>
                  <a:pt x="95529" y="566738"/>
                  <a:pt x="99319" y="571143"/>
                  <a:pt x="101879" y="576263"/>
                </a:cubicBezTo>
                <a:cubicBezTo>
                  <a:pt x="104124" y="580753"/>
                  <a:pt x="103505" y="586630"/>
                  <a:pt x="106641" y="590550"/>
                </a:cubicBezTo>
                <a:cubicBezTo>
                  <a:pt x="110217" y="595020"/>
                  <a:pt x="116166" y="596900"/>
                  <a:pt x="120929" y="600075"/>
                </a:cubicBezTo>
                <a:cubicBezTo>
                  <a:pt x="115890" y="715957"/>
                  <a:pt x="116166" y="673066"/>
                  <a:pt x="116166" y="728663"/>
                </a:cubicBezTo>
              </a:path>
            </a:pathLst>
          </a:custGeom>
          <a:ln w="698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1" idx="3"/>
          </p:cNvCxnSpPr>
          <p:nvPr/>
        </p:nvCxnSpPr>
        <p:spPr>
          <a:xfrm flipV="1">
            <a:off x="2286000" y="4267200"/>
            <a:ext cx="1066800" cy="30777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lift sweeping </a:t>
            </a:r>
            <a:endParaRPr lang="en-US" dirty="0"/>
          </a:p>
        </p:txBody>
      </p:sp>
      <p:pic>
        <p:nvPicPr>
          <p:cNvPr id="4" name="Content Placeholder 3" descr="P8041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¼” - </a:t>
            </a:r>
            <a:r>
              <a:rPr lang="en-US" sz="3600" dirty="0" smtClean="0"/>
              <a:t>1/2”</a:t>
            </a:r>
            <a:r>
              <a:rPr lang="en-US" dirty="0" smtClean="0"/>
              <a:t> </a:t>
            </a:r>
            <a:r>
              <a:rPr lang="en-US" sz="4000" dirty="0" smtClean="0"/>
              <a:t>rock &amp; CRS 2PE oil at .54 shot rate</a:t>
            </a:r>
            <a:br>
              <a:rPr lang="en-US" sz="4000" dirty="0" smtClean="0"/>
            </a:br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lift </a:t>
            </a:r>
            <a:endParaRPr lang="en-US" sz="4000" dirty="0"/>
          </a:p>
        </p:txBody>
      </p:sp>
      <p:pic>
        <p:nvPicPr>
          <p:cNvPr id="4" name="Content Placeholder 3" descr="P7051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705154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SCF2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SCF2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Sandi</a:t>
            </a:r>
            <a:endParaRPr lang="en-US" dirty="0"/>
          </a:p>
        </p:txBody>
      </p:sp>
      <p:pic>
        <p:nvPicPr>
          <p:cNvPr id="4" name="Content Placeholder 3" descr="Ione-Gooseberry 2016 Chipseal-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524000"/>
            <a:ext cx="8382000" cy="4952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sweeping before fog seal</a:t>
            </a:r>
            <a:endParaRPr lang="en-US" dirty="0"/>
          </a:p>
        </p:txBody>
      </p:sp>
      <p:pic>
        <p:nvPicPr>
          <p:cNvPr id="4" name="Content Placeholder 3" descr="P80515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2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2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2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Earthbind</a:t>
            </a:r>
            <a:r>
              <a:rPr lang="en-US" dirty="0" smtClean="0"/>
              <a:t> fog seal @ .12 shot rate </a:t>
            </a:r>
            <a:endParaRPr lang="en-US" dirty="0"/>
          </a:p>
        </p:txBody>
      </p:sp>
      <p:pic>
        <p:nvPicPr>
          <p:cNvPr id="7" name="Content Placeholder 6" descr="DSCF21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9143999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Asphalt overlay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VS.</a:t>
            </a:r>
            <a:br>
              <a:rPr lang="en-US" dirty="0" smtClean="0"/>
            </a:br>
            <a:r>
              <a:rPr lang="en-US" dirty="0" smtClean="0"/>
              <a:t>Reclaim and Chip seal</a:t>
            </a:r>
            <a:endParaRPr lang="en-US" dirty="0"/>
          </a:p>
        </p:txBody>
      </p:sp>
      <p:pic>
        <p:nvPicPr>
          <p:cNvPr id="7" name="Content Placeholder 6" descr="P8040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Asphalt overlay of 6.5 miles of 24’ road</a:t>
            </a:r>
          </a:p>
          <a:p>
            <a:endParaRPr lang="en-US" dirty="0"/>
          </a:p>
          <a:p>
            <a:r>
              <a:rPr lang="en-US" dirty="0" smtClean="0"/>
              <a:t>10,296 tons @ $62.50 (2015 pricing)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b="1" u="sng" dirty="0" smtClean="0"/>
              <a:t>$643,500.00</a:t>
            </a:r>
          </a:p>
          <a:p>
            <a:endParaRPr lang="en-US" b="1" u="sng" dirty="0"/>
          </a:p>
          <a:p>
            <a:r>
              <a:rPr lang="en-US" dirty="0" smtClean="0"/>
              <a:t>Trucking  would have been 1 ½ hours</a:t>
            </a:r>
          </a:p>
          <a:p>
            <a:r>
              <a:rPr lang="en-US" dirty="0" smtClean="0"/>
              <a:t>One way from the plant. Estimated 575 tons per day. Would be  18 days of hauling to this project.</a:t>
            </a:r>
          </a:p>
          <a:p>
            <a:endParaRPr lang="en-US" dirty="0"/>
          </a:p>
          <a:p>
            <a:r>
              <a:rPr lang="en-US" dirty="0" smtClean="0"/>
              <a:t>Same project at 2016 pricing would be 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b="1" u="sng" dirty="0" smtClean="0"/>
              <a:t>$ 548,262.00</a:t>
            </a:r>
          </a:p>
          <a:p>
            <a:endParaRPr lang="en-US" b="1" u="sng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Dirt pockets / Fog seal lifting</a:t>
            </a:r>
            <a:endParaRPr lang="en-US" dirty="0"/>
          </a:p>
        </p:txBody>
      </p:sp>
      <p:pic>
        <p:nvPicPr>
          <p:cNvPr id="4" name="Content Placeholder 3" descr="DSCF2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oil cost for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400" b="1" u="sng" dirty="0" err="1" smtClean="0"/>
              <a:t>Earthbind</a:t>
            </a:r>
            <a:r>
              <a:rPr lang="en-US" sz="2400" b="1" u="sng" dirty="0" smtClean="0"/>
              <a:t> (Soil </a:t>
            </a:r>
            <a:r>
              <a:rPr lang="en-US" sz="2400" b="1" u="sng" dirty="0" err="1" smtClean="0"/>
              <a:t>Stabalization</a:t>
            </a:r>
            <a:r>
              <a:rPr lang="en-US" sz="2400" b="1" u="sng" dirty="0" smtClean="0"/>
              <a:t>)</a:t>
            </a:r>
          </a:p>
          <a:p>
            <a:pPr>
              <a:buNone/>
            </a:pPr>
            <a:r>
              <a:rPr lang="en-US" sz="2400" dirty="0" smtClean="0"/>
              <a:t>	.50 shot rate of solution			$   36,742.93</a:t>
            </a:r>
          </a:p>
          <a:p>
            <a:r>
              <a:rPr lang="en-US" sz="2400" b="1" u="sng" dirty="0" smtClean="0"/>
              <a:t>CRS 2PE (1</a:t>
            </a:r>
            <a:r>
              <a:rPr lang="en-US" sz="2400" b="1" u="sng" baseline="30000" dirty="0" smtClean="0"/>
              <a:t>st</a:t>
            </a:r>
            <a:r>
              <a:rPr lang="en-US" sz="2400" b="1" u="sng" dirty="0" smtClean="0"/>
              <a:t> lift / ¾-1/2 rock)</a:t>
            </a:r>
          </a:p>
          <a:p>
            <a:pPr>
              <a:buNone/>
            </a:pPr>
            <a:r>
              <a:rPr lang="en-US" sz="2400" dirty="0" smtClean="0"/>
              <a:t>  	.60 shot rate				$ 100,098.60</a:t>
            </a:r>
          </a:p>
          <a:p>
            <a:r>
              <a:rPr lang="en-US" sz="2400" b="1" u="sng" dirty="0" smtClean="0"/>
              <a:t>CRS 2PE (2</a:t>
            </a:r>
            <a:r>
              <a:rPr lang="en-US" sz="2400" b="1" u="sng" baseline="30000" dirty="0" smtClean="0"/>
              <a:t>nd</a:t>
            </a:r>
            <a:r>
              <a:rPr lang="en-US" sz="2400" b="1" u="sng" dirty="0" smtClean="0"/>
              <a:t> lift / ½-1/4 rock)</a:t>
            </a:r>
          </a:p>
          <a:p>
            <a:pPr>
              <a:buNone/>
            </a:pPr>
            <a:r>
              <a:rPr lang="en-US" sz="2400" dirty="0" smtClean="0"/>
              <a:t>	.54 shot rate				$   90,085.80</a:t>
            </a:r>
          </a:p>
          <a:p>
            <a:r>
              <a:rPr lang="en-US" sz="2400" b="1" u="sng" dirty="0" err="1" smtClean="0"/>
              <a:t>Earthbind</a:t>
            </a:r>
            <a:r>
              <a:rPr lang="en-US" sz="2400" b="1" u="sng" dirty="0" smtClean="0"/>
              <a:t> (Fog seal)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u="sng" dirty="0" smtClean="0"/>
              <a:t>.12 shot rate				$   12,868.20</a:t>
            </a:r>
          </a:p>
          <a:p>
            <a:pPr>
              <a:buNone/>
            </a:pPr>
            <a:r>
              <a:rPr lang="en-US" sz="2400" dirty="0" smtClean="0"/>
              <a:t>	</a:t>
            </a:r>
          </a:p>
          <a:p>
            <a:pPr>
              <a:buNone/>
            </a:pPr>
            <a:r>
              <a:rPr lang="en-US" sz="2400" dirty="0" smtClean="0"/>
              <a:t>  	Total project cost				</a:t>
            </a:r>
            <a:r>
              <a:rPr lang="en-US" sz="2400" dirty="0" smtClean="0">
                <a:solidFill>
                  <a:srgbClr val="FF0000"/>
                </a:solidFill>
              </a:rPr>
              <a:t>$  239,795.53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28600" y="1300162"/>
          <a:ext cx="8686800" cy="532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Carlson lane / Ione-Gooseberry intersection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9" name="Content Placeholder 8" descr="P316066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09800"/>
            <a:ext cx="4040188" cy="39624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0" name="Content Placeholder 9" descr="2016_-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09800"/>
            <a:ext cx="41910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Peterson Grade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7" name="Content Placeholder 6" descr="P22506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4040188" cy="4038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8" name="Content Placeholder 7" descr="2016_-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33600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Dry-fork / Ione-Gooseberry intersection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7" name="Content Placeholder 6" descr="DSCF105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4040188" cy="411479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8" name="Content Placeholder 7" descr="2016_-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24400" y="2133600"/>
            <a:ext cx="40386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Questions</a:t>
            </a:r>
            <a:endParaRPr lang="en-US" sz="4400" dirty="0"/>
          </a:p>
        </p:txBody>
      </p:sp>
      <p:pic>
        <p:nvPicPr>
          <p:cNvPr id="10" name="Content Placeholder 9" descr="2016_-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7600" y="304800"/>
            <a:ext cx="5105400" cy="586740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 smtClean="0"/>
              <a:t>Matt Scrivner</a:t>
            </a:r>
          </a:p>
          <a:p>
            <a:r>
              <a:rPr lang="en-US" sz="1600" dirty="0" smtClean="0"/>
              <a:t>Assistant Road Master</a:t>
            </a:r>
          </a:p>
          <a:p>
            <a:r>
              <a:rPr lang="en-US" sz="1600" dirty="0" smtClean="0"/>
              <a:t>Morrow County Public Works</a:t>
            </a:r>
          </a:p>
          <a:p>
            <a:r>
              <a:rPr lang="en-US" sz="1600" dirty="0" smtClean="0">
                <a:hlinkClick r:id="rId3"/>
              </a:rPr>
              <a:t>mscrivner@co.morrow.or.us</a:t>
            </a:r>
            <a:endParaRPr lang="en-US" sz="1600" dirty="0" smtClean="0"/>
          </a:p>
          <a:p>
            <a:r>
              <a:rPr lang="en-US" sz="1600" dirty="0" smtClean="0"/>
              <a:t>541-989-8584</a:t>
            </a:r>
          </a:p>
          <a:p>
            <a:endParaRPr lang="en-US" sz="1600" dirty="0" smtClean="0"/>
          </a:p>
          <a:p>
            <a:r>
              <a:rPr lang="en-US" sz="1600" dirty="0" smtClean="0"/>
              <a:t>Burke O’Brien</a:t>
            </a:r>
          </a:p>
          <a:p>
            <a:r>
              <a:rPr lang="en-US" sz="1600" dirty="0" smtClean="0"/>
              <a:t>Public Works Director</a:t>
            </a:r>
          </a:p>
          <a:p>
            <a:r>
              <a:rPr lang="en-US" sz="1600" dirty="0" smtClean="0"/>
              <a:t>Morrow County Public Works</a:t>
            </a:r>
          </a:p>
          <a:p>
            <a:r>
              <a:rPr lang="en-US" sz="1600" dirty="0" smtClean="0">
                <a:hlinkClick r:id="rId4"/>
              </a:rPr>
              <a:t>bobrien@co.morrow.or.us</a:t>
            </a:r>
            <a:endParaRPr lang="en-US" sz="1600" dirty="0" smtClean="0"/>
          </a:p>
          <a:p>
            <a:r>
              <a:rPr lang="en-US" sz="1600" dirty="0" smtClean="0"/>
              <a:t>541-989-8317</a:t>
            </a:r>
          </a:p>
          <a:p>
            <a:endParaRPr lang="en-US" sz="1600" dirty="0" smtClean="0"/>
          </a:p>
          <a:p>
            <a:r>
              <a:rPr lang="en-US" sz="1600" dirty="0" smtClean="0"/>
              <a:t>Troy </a:t>
            </a:r>
            <a:r>
              <a:rPr lang="en-US" sz="1600" dirty="0" err="1" smtClean="0"/>
              <a:t>Tindall</a:t>
            </a:r>
            <a:endParaRPr lang="en-US" sz="1600" dirty="0" smtClean="0"/>
          </a:p>
          <a:p>
            <a:r>
              <a:rPr lang="en-US" sz="1600" dirty="0" smtClean="0"/>
              <a:t>Blue Line Transportation</a:t>
            </a:r>
          </a:p>
          <a:p>
            <a:r>
              <a:rPr lang="en-US" sz="1600" dirty="0" smtClean="0">
                <a:hlinkClick r:id="rId5"/>
              </a:rPr>
              <a:t>troy@bluelinetrans.com</a:t>
            </a:r>
            <a:endParaRPr lang="en-US" sz="1600" dirty="0" smtClean="0"/>
          </a:p>
          <a:p>
            <a:r>
              <a:rPr lang="en-US" sz="1600" dirty="0" smtClean="0"/>
              <a:t>503-702-1236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Reclaim with D6 and Roller</a:t>
            </a:r>
            <a:endParaRPr lang="en-US" dirty="0"/>
          </a:p>
        </p:txBody>
      </p:sp>
      <p:pic>
        <p:nvPicPr>
          <p:cNvPr id="8" name="Content Placeholder 7" descr="P1010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667000"/>
            <a:ext cx="4038600" cy="3581400"/>
          </a:xfrm>
        </p:spPr>
      </p:pic>
      <p:pic>
        <p:nvPicPr>
          <p:cNvPr id="9" name="Content Placeholder 8" descr="DSCF10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590800"/>
            <a:ext cx="3589866" cy="3733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Reclaimed Product</a:t>
            </a:r>
            <a:endParaRPr lang="en-US" dirty="0"/>
          </a:p>
        </p:txBody>
      </p:sp>
      <p:pic>
        <p:nvPicPr>
          <p:cNvPr id="8" name="Picture Placeholder 7" descr="DSCF10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Large chunks that required  multiple workings to get down to a size that was able to blade and compact for a drivable surface.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 500 </a:t>
            </a:r>
            <a:endParaRPr lang="en-US" dirty="0"/>
          </a:p>
        </p:txBody>
      </p:sp>
      <p:pic>
        <p:nvPicPr>
          <p:cNvPr id="7" name="Content Placeholder 6" descr="DSCF1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Surface of road was 18’-20’ in width, patching had been done for many years. Severe alligator cracking on outer 4’ of both shoulders. An asphalt overlay would have been wasted dollars on this road.</a:t>
            </a:r>
            <a:endParaRPr lang="en-US" sz="2400" dirty="0"/>
          </a:p>
        </p:txBody>
      </p:sp>
      <p:pic>
        <p:nvPicPr>
          <p:cNvPr id="5" name="Content Placeholder 4" descr="P50407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P50407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94AC24D-E094-479C-AC7C-34FD4F799A6B}"/>
</file>

<file path=customXml/itemProps2.xml><?xml version="1.0" encoding="utf-8"?>
<ds:datastoreItem xmlns:ds="http://schemas.openxmlformats.org/officeDocument/2006/customXml" ds:itemID="{1A1DDB3E-0BAA-4EFA-AABF-C3B30DA9669F}"/>
</file>

<file path=customXml/itemProps3.xml><?xml version="1.0" encoding="utf-8"?>
<ds:datastoreItem xmlns:ds="http://schemas.openxmlformats.org/officeDocument/2006/customXml" ds:itemID="{4A7BB919-37A9-473A-B5FB-8282D1357526}"/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349</Words>
  <Application>Microsoft Office PowerPoint</Application>
  <PresentationFormat>On-screen Show (4:3)</PresentationFormat>
  <Paragraphs>103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Full depth Reclamation  Double chip seal</vt:lpstr>
      <vt:lpstr>PowerPoint Presentation</vt:lpstr>
      <vt:lpstr>PowerPoint Presentation</vt:lpstr>
      <vt:lpstr>Asphalt overlay               VS. Reclaim and Chip seal</vt:lpstr>
      <vt:lpstr>Reclaim with D6 and Roller</vt:lpstr>
      <vt:lpstr>Reclaimed Product</vt:lpstr>
      <vt:lpstr>RM 500 </vt:lpstr>
      <vt:lpstr>Surface of road was 18’-20’ in width, patching had been done for many years. Severe alligator cracking on outer 4’ of both shoulders. An asphalt overlay would have been wasted dollars on this road.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Very good product, 12” depth of reclaim on average</vt:lpstr>
      <vt:lpstr>Poor planning </vt:lpstr>
      <vt:lpstr>PowerPoint Presentation</vt:lpstr>
      <vt:lpstr>1/2 mile rebuild of Peterson grade</vt:lpstr>
      <vt:lpstr>Grindings</vt:lpstr>
      <vt:lpstr>Compacted grindings</vt:lpstr>
      <vt:lpstr>Asphalt / Compacted grindings</vt:lpstr>
      <vt:lpstr>Timeline:  May 2015 – Reclaim roadway *Bladed 3 times as standard gravel road June 6th-7th  2016 – Final grading / Compaction June 8th-9th  2016 - Soil Stabilization  July 5th-19th  2016- Chip seal  August 8th 2016 – Fog seal    </vt:lpstr>
      <vt:lpstr>Earthbind applied at .40 shot rate (2nd coat shot rate of .10-.25)</vt:lpstr>
      <vt:lpstr>Wet on left / Cured on Right</vt:lpstr>
      <vt:lpstr>Cured / loose rock</vt:lpstr>
      <vt:lpstr>One month after Earthbind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lift of chip seal ½” – ¾” rock &amp; CRS 2PE oil at .60 shot rate</vt:lpstr>
      <vt:lpstr>PowerPoint Presentation</vt:lpstr>
      <vt:lpstr>PowerPoint Presentation</vt:lpstr>
      <vt:lpstr>PowerPoint Presentation</vt:lpstr>
      <vt:lpstr>1ST LIFT</vt:lpstr>
      <vt:lpstr>PowerPoint Presentation</vt:lpstr>
      <vt:lpstr>PowerPoint Presentation</vt:lpstr>
      <vt:lpstr>Broom loose rock before 2nd lift</vt:lpstr>
      <vt:lpstr>1st lift sweeping </vt:lpstr>
      <vt:lpstr>¼” - 1/2” rock &amp; CRS 2PE oil at .54 shot rate 2nd lift </vt:lpstr>
      <vt:lpstr>PowerPoint Presentation</vt:lpstr>
      <vt:lpstr>PowerPoint Presentation</vt:lpstr>
      <vt:lpstr>PowerPoint Presentation</vt:lpstr>
      <vt:lpstr>Sandi</vt:lpstr>
      <vt:lpstr>Final sweeping before fog seal</vt:lpstr>
      <vt:lpstr>PowerPoint Presentation</vt:lpstr>
      <vt:lpstr>PowerPoint Presentation</vt:lpstr>
      <vt:lpstr>Earthbind fog seal @ .12 shot rate </vt:lpstr>
      <vt:lpstr>Dirt pockets / Fog seal lifting</vt:lpstr>
      <vt:lpstr>Total oil cost for Project</vt:lpstr>
      <vt:lpstr>Cost comparison</vt:lpstr>
      <vt:lpstr>Carlson lane / Ione-Gooseberry intersection</vt:lpstr>
      <vt:lpstr>Peterson Grade</vt:lpstr>
      <vt:lpstr>Dry-fork / Ione-Gooseberry intersection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mscrivner</dc:creator>
  <cp:lastModifiedBy>Don Newell</cp:lastModifiedBy>
  <cp:revision>61</cp:revision>
  <dcterms:created xsi:type="dcterms:W3CDTF">2016-11-17T19:58:28Z</dcterms:created>
  <dcterms:modified xsi:type="dcterms:W3CDTF">2016-12-06T22:17:55Z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