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70" r:id="rId2"/>
    <p:sldId id="273" r:id="rId3"/>
    <p:sldId id="277" r:id="rId4"/>
    <p:sldId id="275" r:id="rId5"/>
    <p:sldId id="276" r:id="rId6"/>
    <p:sldId id="261" r:id="rId7"/>
    <p:sldId id="269" r:id="rId8"/>
    <p:sldId id="264" r:id="rId9"/>
    <p:sldId id="267" r:id="rId10"/>
    <p:sldId id="260" r:id="rId11"/>
    <p:sldId id="279" r:id="rId12"/>
    <p:sldId id="262" r:id="rId13"/>
    <p:sldId id="263" r:id="rId14"/>
    <p:sldId id="268" r:id="rId15"/>
    <p:sldId id="265" r:id="rId16"/>
    <p:sldId id="278" r:id="rId17"/>
    <p:sldId id="280" r:id="rId18"/>
    <p:sldId id="272" r:id="rId19"/>
    <p:sldId id="281" r:id="rId20"/>
    <p:sldId id="282" r:id="rId21"/>
    <p:sldId id="291" r:id="rId22"/>
    <p:sldId id="293" r:id="rId23"/>
    <p:sldId id="285" r:id="rId24"/>
    <p:sldId id="287" r:id="rId25"/>
    <p:sldId id="286" r:id="rId26"/>
    <p:sldId id="284" r:id="rId27"/>
    <p:sldId id="288" r:id="rId28"/>
    <p:sldId id="290" r:id="rId29"/>
    <p:sldId id="289" r:id="rId30"/>
    <p:sldId id="295" r:id="rId31"/>
    <p:sldId id="292" r:id="rId32"/>
    <p:sldId id="294" r:id="rId33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7" autoAdjust="0"/>
    <p:restoredTop sz="94660"/>
  </p:normalViewPr>
  <p:slideViewPr>
    <p:cSldViewPr>
      <p:cViewPr>
        <p:scale>
          <a:sx n="66" d="100"/>
          <a:sy n="66" d="100"/>
        </p:scale>
        <p:origin x="-636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4978DC77-8FB3-4C02-BFE5-67D655EEDD8B}" type="datetimeFigureOut">
              <a:rPr lang="en-US" smtClean="0"/>
              <a:t>12/7/2016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AF7B421-DBA4-49D7-BF72-0A4F105A4DA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78DC77-8FB3-4C02-BFE5-67D655EEDD8B}" type="datetimeFigureOut">
              <a:rPr lang="en-US" smtClean="0"/>
              <a:t>12/7/2016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F7B421-DBA4-49D7-BF72-0A4F105A4DA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78DC77-8FB3-4C02-BFE5-67D655EEDD8B}" type="datetimeFigureOut">
              <a:rPr lang="en-US" smtClean="0"/>
              <a:t>12/7/2016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F7B421-DBA4-49D7-BF72-0A4F105A4DA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78DC77-8FB3-4C02-BFE5-67D655EEDD8B}" type="datetimeFigureOut">
              <a:rPr lang="en-US" smtClean="0"/>
              <a:t>12/7/2016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F7B421-DBA4-49D7-BF72-0A4F105A4DA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4978DC77-8FB3-4C02-BFE5-67D655EEDD8B}" type="datetimeFigureOut">
              <a:rPr lang="en-US" smtClean="0"/>
              <a:t>12/7/2016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AF7B421-DBA4-49D7-BF72-0A4F105A4DA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78DC77-8FB3-4C02-BFE5-67D655EEDD8B}" type="datetimeFigureOut">
              <a:rPr lang="en-US" smtClean="0"/>
              <a:t>12/7/2016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AAF7B421-DBA4-49D7-BF72-0A4F105A4DA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78DC77-8FB3-4C02-BFE5-67D655EEDD8B}" type="datetimeFigureOut">
              <a:rPr lang="en-US" smtClean="0"/>
              <a:t>12/7/2016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AAF7B421-DBA4-49D7-BF72-0A4F105A4DA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78DC77-8FB3-4C02-BFE5-67D655EEDD8B}" type="datetimeFigureOut">
              <a:rPr lang="en-US" smtClean="0"/>
              <a:t>12/7/2016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F7B421-DBA4-49D7-BF72-0A4F105A4DA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78DC77-8FB3-4C02-BFE5-67D655EEDD8B}" type="datetimeFigureOut">
              <a:rPr lang="en-US" smtClean="0"/>
              <a:t>12/7/2016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F7B421-DBA4-49D7-BF72-0A4F105A4DA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4978DC77-8FB3-4C02-BFE5-67D655EEDD8B}" type="datetimeFigureOut">
              <a:rPr lang="en-US" smtClean="0"/>
              <a:t>12/7/2016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AF7B421-DBA4-49D7-BF72-0A4F105A4DA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4978DC77-8FB3-4C02-BFE5-67D655EEDD8B}" type="datetimeFigureOut">
              <a:rPr lang="en-US" smtClean="0"/>
              <a:t>12/7/2016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AF7B421-DBA4-49D7-BF72-0A4F105A4DA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4978DC77-8FB3-4C02-BFE5-67D655EEDD8B}" type="datetimeFigureOut">
              <a:rPr lang="en-US" smtClean="0"/>
              <a:t>12/7/2016</a:t>
            </a:fld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AAF7B421-DBA4-49D7-BF72-0A4F105A4DA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Bike Lane </a:t>
            </a:r>
            <a:br>
              <a:rPr lang="en-US" dirty="0" smtClean="0"/>
            </a:br>
            <a:r>
              <a:rPr lang="en-US" dirty="0" smtClean="0"/>
              <a:t>Maintenance Treatments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85800" y="3200400"/>
            <a:ext cx="7772400" cy="3429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Deschutes County Road Department</a:t>
            </a:r>
          </a:p>
          <a:p>
            <a:endParaRPr lang="en-US" dirty="0" smtClean="0"/>
          </a:p>
          <a:p>
            <a:r>
              <a:rPr lang="en-US" dirty="0" smtClean="0"/>
              <a:t>2016 OACES CHIP SEAL WORKSHOP</a:t>
            </a:r>
            <a:endParaRPr lang="en-US" dirty="0"/>
          </a:p>
          <a:p>
            <a:r>
              <a:rPr lang="en-US" dirty="0" smtClean="0"/>
              <a:t>December 07, 2016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1600" dirty="0" smtClean="0"/>
              <a:t>Chris Doty, Director</a:t>
            </a:r>
          </a:p>
          <a:p>
            <a:r>
              <a:rPr lang="en-US" sz="1600" dirty="0" smtClean="0"/>
              <a:t>Tom Shamberger, Operations Division Manager</a:t>
            </a:r>
            <a:endParaRPr lang="en-US" sz="1600" dirty="0"/>
          </a:p>
        </p:txBody>
      </p:sp>
      <p:pic>
        <p:nvPicPr>
          <p:cNvPr id="1028" name="Picture 4" descr="http://insidedc/Approved%20County%20Image%20and%20Media%20Assets/County%20Logos/DCCentenniallogo1000p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1987219" cy="237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11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70104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1/4” - #10 </a:t>
            </a:r>
            <a:r>
              <a:rPr lang="en-US" sz="3200" dirty="0"/>
              <a:t>b</a:t>
            </a:r>
            <a:r>
              <a:rPr lang="en-US" sz="3200" dirty="0" smtClean="0"/>
              <a:t>ike lane chip adjacent to 3/8” - #8 travel lane chip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53525" y="5124628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Cline Falls Road:  pre chip seal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12’ travel lanes, 3’ shoulder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60900" y="5029200"/>
            <a:ext cx="4191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Cline Falls Road:  post chip seal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3/8” chip travel lane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1/4” chip bike lane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11’ travel lanes, 4’ bike lane</a:t>
            </a:r>
          </a:p>
          <a:p>
            <a:endParaRPr lang="en-US" dirty="0"/>
          </a:p>
        </p:txBody>
      </p:sp>
      <p:pic>
        <p:nvPicPr>
          <p:cNvPr id="8" name="Picture 2" descr="C:\Users\chrisdo\AppData\Local\Microsoft\Windows\Temporary Internet Files\Content.Outlook\VS74W69O\DC Logo_Tran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239797" cy="10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chrisdo\AppData\Local\Microsoft\Windows\Temporary Internet Files\Content.Outlook\VS74W69O\IMG_2063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1614442"/>
            <a:ext cx="4349809" cy="326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14441"/>
            <a:ext cx="4419600" cy="326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53000" y="23622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3/8-#8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89351" y="41148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¼</a:t>
            </a:r>
            <a:r>
              <a:rPr lang="en-US" dirty="0" smtClean="0"/>
              <a:t>-#10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49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70104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1/4” - #10 </a:t>
            </a:r>
            <a:r>
              <a:rPr lang="en-US" sz="3200" dirty="0"/>
              <a:t>b</a:t>
            </a:r>
            <a:r>
              <a:rPr lang="en-US" sz="3200" dirty="0" smtClean="0"/>
              <a:t>ike lane chip adjacent to 3/8” - #8 travel lane chip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53525" y="5124628"/>
            <a:ext cx="419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 smtClean="0"/>
              <a:t>Northwest 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3/8” chip travel lane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1/4” chip bike lane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11’ travel lanes, </a:t>
            </a:r>
            <a:r>
              <a:rPr lang="en-US" dirty="0"/>
              <a:t>3</a:t>
            </a:r>
            <a:r>
              <a:rPr lang="en-US" dirty="0" smtClean="0"/>
              <a:t>’ shoulder</a:t>
            </a:r>
          </a:p>
          <a:p>
            <a:r>
              <a:rPr lang="en-US" dirty="0" smtClean="0"/>
              <a:t>	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60900" y="5029200"/>
            <a:ext cx="4191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River Summit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3/8” chip travel lane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1/4” chip bike lane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11’ travel lanes, 4’ bike lane</a:t>
            </a:r>
          </a:p>
          <a:p>
            <a:endParaRPr lang="en-US" dirty="0"/>
          </a:p>
        </p:txBody>
      </p:sp>
      <p:pic>
        <p:nvPicPr>
          <p:cNvPr id="8" name="Picture 2" descr="C:\Users\chrisdo\AppData\Local\Microsoft\Windows\Temporary Internet Files\Content.Outlook\VS74W69O\DC Logo_Tran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239797" cy="10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789351" y="41148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¼</a:t>
            </a:r>
            <a:r>
              <a:rPr lang="en-US" dirty="0" smtClean="0"/>
              <a:t>-#10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58256"/>
            <a:ext cx="4280808" cy="3277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084" y="1588157"/>
            <a:ext cx="4235654" cy="3256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813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IMG_321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796" y="533400"/>
            <a:ext cx="4076654" cy="5071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9"/>
          <a:stretch/>
        </p:blipFill>
        <p:spPr bwMode="auto">
          <a:xfrm>
            <a:off x="350569" y="533400"/>
            <a:ext cx="4301226" cy="5115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58674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 Lane Width Adjustment</a:t>
            </a:r>
          </a:p>
          <a:p>
            <a:pPr algn="ctr"/>
            <a:r>
              <a:rPr lang="en-US" dirty="0" smtClean="0"/>
              <a:t>Powell Butte Highway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66060" y="58674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Post Lane Width Adjustment</a:t>
            </a:r>
          </a:p>
          <a:p>
            <a:pPr algn="ctr"/>
            <a:r>
              <a:rPr lang="en-US" dirty="0" smtClean="0"/>
              <a:t>Powell Butte Highway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53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hrisdo\AppData\Local\Microsoft\Windows\Temporary Internet Files\Content.Outlook\VS74W69O\IMG_32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76878" y="1002271"/>
            <a:ext cx="5638800" cy="4400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18" y="383900"/>
            <a:ext cx="4551460" cy="563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6058914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 Lane Width Adjustment</a:t>
            </a:r>
          </a:p>
          <a:p>
            <a:pPr algn="ctr"/>
            <a:r>
              <a:rPr lang="en-US" dirty="0" smtClean="0"/>
              <a:t>Lower Bridge Road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62678" y="606105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Post Lane Width Adjustment</a:t>
            </a:r>
          </a:p>
          <a:p>
            <a:pPr algn="ctr"/>
            <a:r>
              <a:rPr lang="en-US" dirty="0" smtClean="0"/>
              <a:t>Lower Bridge Road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52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omS\Desktop\Chip Seal\Chip Seal 2014\Chip Seal City of Bend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8534400" cy="48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676400" y="274638"/>
            <a:ext cx="70104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3200" dirty="0" smtClean="0"/>
              <a:t>Use of small steel roller in</a:t>
            </a:r>
          </a:p>
          <a:p>
            <a:r>
              <a:rPr lang="en-US" sz="3200" dirty="0" smtClean="0"/>
              <a:t>Bike Lanes</a:t>
            </a:r>
            <a:endParaRPr lang="en-US" sz="3200" dirty="0"/>
          </a:p>
        </p:txBody>
      </p:sp>
      <p:pic>
        <p:nvPicPr>
          <p:cNvPr id="5" name="Picture 2" descr="C:\Users\chrisdo\AppData\Local\Microsoft\Windows\Temporary Internet Files\Content.Outlook\VS74W69O\DC Logo_Tran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239797" cy="10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6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Feedback on County Roads</a:t>
            </a:r>
            <a:br>
              <a:rPr lang="en-US" sz="3600" dirty="0" smtClean="0"/>
            </a:br>
            <a:r>
              <a:rPr lang="en-US" sz="3600" dirty="0" smtClean="0"/>
              <a:t>and Chip Seals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Via email:  “</a:t>
            </a:r>
            <a:r>
              <a:rPr lang="en-US" i="1" dirty="0" smtClean="0"/>
              <a:t>I </a:t>
            </a:r>
            <a:r>
              <a:rPr lang="en-US" i="1" dirty="0"/>
              <a:t>rode my bike on the chip seal that you guys did west of </a:t>
            </a:r>
            <a:r>
              <a:rPr lang="en-US" i="1" dirty="0" err="1"/>
              <a:t>Shevlin</a:t>
            </a:r>
            <a:r>
              <a:rPr lang="en-US" i="1" dirty="0"/>
              <a:t> Park.  It was pretty nice.  I think it was the smoothest chip seal I have ever ridden on</a:t>
            </a:r>
            <a:r>
              <a:rPr lang="en-US" i="1" dirty="0" smtClean="0"/>
              <a:t>.”</a:t>
            </a:r>
          </a:p>
          <a:p>
            <a:pPr marL="0" indent="0">
              <a:buNone/>
            </a:pPr>
            <a:endParaRPr lang="en-US" i="1" dirty="0" smtClean="0"/>
          </a:p>
          <a:p>
            <a:r>
              <a:rPr lang="en-US" dirty="0" smtClean="0"/>
              <a:t>Public tweet:</a:t>
            </a:r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800600"/>
            <a:ext cx="5276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chrisdo\AppData\Local\Microsoft\Windows\Temporary Internet Files\Content.Outlook\VS74W69O\DC Logo_Tran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239797" cy="10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2743200" y="4953000"/>
            <a:ext cx="762000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09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20830"/>
            <a:ext cx="5386939" cy="46577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27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DOUBLE CHIP SEAL</a:t>
            </a:r>
            <a:br>
              <a:rPr lang="en-US" dirty="0" smtClean="0"/>
            </a:br>
            <a:r>
              <a:rPr lang="en-US" dirty="0" smtClean="0"/>
              <a:t>Maintenance Treatments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85800" y="3200400"/>
            <a:ext cx="7772400" cy="3429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Deschutes County Road Department</a:t>
            </a:r>
          </a:p>
          <a:p>
            <a:endParaRPr lang="en-US" dirty="0" smtClean="0"/>
          </a:p>
          <a:p>
            <a:r>
              <a:rPr lang="en-US" dirty="0" smtClean="0"/>
              <a:t>2016 OACES CHIP SEAL WORKSHOP</a:t>
            </a:r>
            <a:endParaRPr lang="en-US" dirty="0"/>
          </a:p>
          <a:p>
            <a:r>
              <a:rPr lang="en-US" dirty="0" smtClean="0"/>
              <a:t>December 07, 2016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1600" dirty="0" smtClean="0"/>
              <a:t>Chris Doty, Director</a:t>
            </a:r>
          </a:p>
          <a:p>
            <a:r>
              <a:rPr lang="en-US" sz="1600" dirty="0" smtClean="0"/>
              <a:t>Tom Shamberger, Operations Division Manager</a:t>
            </a:r>
            <a:endParaRPr lang="en-US" sz="1600" dirty="0"/>
          </a:p>
        </p:txBody>
      </p:sp>
      <p:pic>
        <p:nvPicPr>
          <p:cNvPr id="1028" name="Picture 4" descr="http://insidedc/Approved%20County%20Image%20and%20Media%20Assets/County%20Logos/DCCentenniallogo1000p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1987219" cy="237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71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Strategic Pavement</a:t>
            </a:r>
            <a:br>
              <a:rPr lang="en-US" dirty="0" smtClean="0"/>
            </a:br>
            <a:r>
              <a:rPr lang="en-US" dirty="0" smtClean="0"/>
              <a:t>Investment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" t="2761" r="3778" b="5849"/>
          <a:stretch/>
        </p:blipFill>
        <p:spPr>
          <a:xfrm>
            <a:off x="228600" y="1676400"/>
            <a:ext cx="8686800" cy="4931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172200" y="1828799"/>
            <a:ext cx="251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Chip seal = $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Overlay = 6 to 8 x $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Full Depth Rec = 15 to 20 x $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Reconstruct = 20 to 40 x $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62600" y="4267200"/>
            <a:ext cx="9144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Chip seal</a:t>
            </a:r>
            <a:endParaRPr lang="en-US" sz="1100" dirty="0"/>
          </a:p>
        </p:txBody>
      </p:sp>
      <p:sp>
        <p:nvSpPr>
          <p:cNvPr id="6" name="TextBox 5"/>
          <p:cNvSpPr txBox="1"/>
          <p:nvPr/>
        </p:nvSpPr>
        <p:spPr>
          <a:xfrm>
            <a:off x="6841524" y="4129398"/>
            <a:ext cx="77847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Chip seal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4419600" y="4264223"/>
            <a:ext cx="9144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Chip seal</a:t>
            </a:r>
            <a:endParaRPr lang="en-US" sz="1100" dirty="0"/>
          </a:p>
        </p:txBody>
      </p:sp>
      <p:pic>
        <p:nvPicPr>
          <p:cNvPr id="8" name="Picture 2" descr="C:\Users\chrisdo\AppData\Local\Microsoft\Windows\Temporary Internet Files\Content.Outlook\VS74W69O\DC Logo_Tran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239797" cy="10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83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1155" y="1312223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Pavement Maintenance Strategy</a:t>
            </a:r>
            <a:endParaRPr lang="en-US" sz="3600" dirty="0"/>
          </a:p>
        </p:txBody>
      </p:sp>
      <p:pic>
        <p:nvPicPr>
          <p:cNvPr id="3" name="Picture 2" descr="C:\Users\chrisdo\AppData\Local\Microsoft\Windows\Temporary Internet Files\Content.Outlook\VS74W69O\DC Logo_Tran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239797" cy="10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95023" y="2362200"/>
            <a:ext cx="630400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Arterials – Full depth, overlay or grind and inlay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Collectors – Full depth, overlay or grind and inlay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Local Roads – Chip Seal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4368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9793" y="253536"/>
            <a:ext cx="8685839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 Department</a:t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 Statement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2405250"/>
            <a:ext cx="8839199" cy="1905000"/>
          </a:xfrm>
        </p:spPr>
        <p:txBody>
          <a:bodyPr>
            <a:normAutofit lnSpcReduction="10000"/>
          </a:bodyPr>
          <a:lstStyle/>
          <a:p>
            <a:pPr marL="45720" lvl="1" algn="ctr">
              <a:buClr>
                <a:schemeClr val="accent1"/>
              </a:buClr>
            </a:pPr>
            <a:endParaRPr lang="en-US" sz="2200" dirty="0" smtClean="0"/>
          </a:p>
          <a:p>
            <a:pPr marL="45720" lvl="1" algn="ctr">
              <a:buClr>
                <a:schemeClr val="accent1"/>
              </a:buClr>
            </a:pPr>
            <a:endParaRPr lang="en-US" sz="2200" dirty="0"/>
          </a:p>
          <a:p>
            <a:pPr marL="0" lvl="1" indent="0" algn="ctr">
              <a:buClr>
                <a:schemeClr val="accent1"/>
              </a:buClr>
              <a:buNone/>
            </a:pPr>
            <a:endParaRPr lang="en-US" sz="2200" dirty="0" smtClean="0"/>
          </a:p>
          <a:p>
            <a:pPr marL="0" lvl="1" indent="0" algn="ctr">
              <a:buClr>
                <a:schemeClr val="accent1"/>
              </a:buClr>
              <a:buNone/>
            </a:pPr>
            <a:r>
              <a:rPr lang="en-US" sz="2200" dirty="0" smtClean="0"/>
              <a:t>We </a:t>
            </a:r>
            <a:r>
              <a:rPr lang="en-US" sz="2200" dirty="0"/>
              <a:t>strive to </a:t>
            </a:r>
            <a:r>
              <a:rPr lang="en-US" sz="2200" b="1" u="sng" dirty="0"/>
              <a:t>maintain the quality</a:t>
            </a:r>
            <a:r>
              <a:rPr lang="en-US" sz="2200" b="1" dirty="0"/>
              <a:t> </a:t>
            </a:r>
            <a:r>
              <a:rPr lang="en-US" sz="2200" dirty="0"/>
              <a:t>and </a:t>
            </a:r>
            <a:r>
              <a:rPr lang="en-US" sz="2200" b="1" u="sng" dirty="0"/>
              <a:t>improve the experience</a:t>
            </a:r>
            <a:r>
              <a:rPr lang="en-US" sz="2200" b="1" dirty="0"/>
              <a:t> </a:t>
            </a:r>
            <a:r>
              <a:rPr lang="en-US" sz="2200" dirty="0"/>
              <a:t>for </a:t>
            </a:r>
            <a:r>
              <a:rPr lang="en-US" sz="2200" b="1" u="sng" dirty="0"/>
              <a:t>all users</a:t>
            </a:r>
            <a:r>
              <a:rPr lang="en-US" sz="2200" b="1" dirty="0"/>
              <a:t> </a:t>
            </a:r>
            <a:r>
              <a:rPr lang="en-US" sz="2200" dirty="0"/>
              <a:t>of the Deschutes County transportation system.</a:t>
            </a:r>
          </a:p>
        </p:txBody>
      </p:sp>
      <p:pic>
        <p:nvPicPr>
          <p:cNvPr id="4" name="Picture 3" descr="C:\Users\ChrisDo\Documents\Pictures\Fleet and Veh Maint\IMG_3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4" y="1719662"/>
            <a:ext cx="2209799" cy="1473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833" y="1739156"/>
            <a:ext cx="2057400" cy="1488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617332"/>
            <a:ext cx="2209800" cy="1986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993" y="4585233"/>
            <a:ext cx="2132640" cy="20411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680" y="1719663"/>
            <a:ext cx="2906944" cy="1473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ChrisDo\Documents\Pictures\Staff - General\IMGP003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582769"/>
            <a:ext cx="1683793" cy="1041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ChrisDo\Documents\Pictures\Engineering\Bailey Road Guardrai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607496"/>
            <a:ext cx="1683793" cy="975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hrisDo\Documents\Pictures\Misc\P1000119-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757" y="1719663"/>
            <a:ext cx="1260876" cy="1544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ChrisDo\Documents\Pictures\Misc\IMG_186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512" y="5491052"/>
            <a:ext cx="1219200" cy="1110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ChrisDo\Documents\Pictures\Administration\Shamberger z21 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396" y="4584455"/>
            <a:ext cx="1307804" cy="9065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ChrisDo\Documents\Pictures\Surveying\IMGP696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284" y="4562191"/>
            <a:ext cx="1179428" cy="9288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ChrisDo\Documents\Pictures\Operations\La Pine Rec Road delineators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396" y="5491050"/>
            <a:ext cx="1307804" cy="1110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chrisdo\AppData\Local\Microsoft\Windows\Temporary Internet Files\Content.Outlook\VS74W69O\DC Logo_Trans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239797" cy="10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59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risdo\AppData\Local\Microsoft\Windows\Temporary Internet Files\Content.Outlook\VS74W69O\DC Logo_Tran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239797" cy="10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2600" y="999943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Options for Local Roads 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710350" y="1981200"/>
            <a:ext cx="5029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PCI 65 to 80: </a:t>
            </a:r>
          </a:p>
          <a:p>
            <a:r>
              <a:rPr lang="en-US" sz="3200" dirty="0" smtClean="0"/>
              <a:t>Crack Seal</a:t>
            </a:r>
          </a:p>
          <a:p>
            <a:r>
              <a:rPr lang="en-US" sz="3200" dirty="0" smtClean="0"/>
              <a:t>Asphalt Patch</a:t>
            </a:r>
          </a:p>
          <a:p>
            <a:r>
              <a:rPr lang="en-US" sz="3200" dirty="0" smtClean="0"/>
              <a:t>Single Chip </a:t>
            </a:r>
            <a:r>
              <a:rPr lang="en-US" sz="3200" dirty="0"/>
              <a:t>S</a:t>
            </a:r>
            <a:r>
              <a:rPr lang="en-US" sz="3200" dirty="0" smtClean="0"/>
              <a:t>eal</a:t>
            </a:r>
          </a:p>
          <a:p>
            <a:endParaRPr lang="en-US" sz="3200" dirty="0" smtClean="0"/>
          </a:p>
          <a:p>
            <a:r>
              <a:rPr lang="en-US" sz="3200" dirty="0" smtClean="0"/>
              <a:t>PCI – 45 to 65</a:t>
            </a:r>
          </a:p>
          <a:p>
            <a:r>
              <a:rPr lang="en-US" sz="3200" dirty="0" smtClean="0"/>
              <a:t>Road has good profile</a:t>
            </a:r>
          </a:p>
          <a:p>
            <a:r>
              <a:rPr lang="en-US" sz="3200" dirty="0" smtClean="0"/>
              <a:t>Asphalt patch </a:t>
            </a:r>
          </a:p>
          <a:p>
            <a:r>
              <a:rPr lang="en-US" sz="3200" dirty="0" smtClean="0"/>
              <a:t>Double Chip </a:t>
            </a:r>
            <a:r>
              <a:rPr lang="en-US" sz="3200" dirty="0"/>
              <a:t>S</a:t>
            </a:r>
            <a:r>
              <a:rPr lang="en-US" sz="3200" dirty="0" smtClean="0"/>
              <a:t>eal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1592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2114" y="609600"/>
            <a:ext cx="6858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BENEFITS OF DOUBLE CHIP </a:t>
            </a:r>
            <a:r>
              <a:rPr lang="en-US" sz="2400" b="1" dirty="0" smtClean="0"/>
              <a:t>SEAL</a:t>
            </a:r>
          </a:p>
          <a:p>
            <a:pPr algn="ctr"/>
            <a:endParaRPr lang="en-US" sz="2400" b="1" dirty="0"/>
          </a:p>
          <a:p>
            <a:r>
              <a:rPr lang="en-US" sz="2400" dirty="0"/>
              <a:t>Doubles the protection from oxidation and deterioration from </a:t>
            </a:r>
            <a:r>
              <a:rPr lang="en-US" sz="2400" dirty="0" smtClean="0"/>
              <a:t>moisture</a:t>
            </a:r>
          </a:p>
          <a:p>
            <a:endParaRPr lang="en-US" sz="2400" dirty="0"/>
          </a:p>
          <a:p>
            <a:r>
              <a:rPr lang="en-US" sz="2400" dirty="0"/>
              <a:t>Can be successfully used on moderate to severely deteriorated and cracked </a:t>
            </a:r>
            <a:r>
              <a:rPr lang="en-US" sz="2400" dirty="0" smtClean="0"/>
              <a:t>roads</a:t>
            </a:r>
          </a:p>
          <a:p>
            <a:endParaRPr lang="en-US" sz="2400" dirty="0"/>
          </a:p>
          <a:p>
            <a:r>
              <a:rPr lang="en-US" sz="2400" dirty="0"/>
              <a:t>Extremely durable and flexible surface which reduces and significantly delays </a:t>
            </a:r>
            <a:r>
              <a:rPr lang="en-US" sz="2400" dirty="0" smtClean="0"/>
              <a:t>cracking</a:t>
            </a:r>
          </a:p>
          <a:p>
            <a:endParaRPr lang="en-US" sz="2400" dirty="0"/>
          </a:p>
          <a:p>
            <a:r>
              <a:rPr lang="en-US" sz="2400" dirty="0"/>
              <a:t>Improves skid resistance and winter traction due to the textured </a:t>
            </a:r>
            <a:r>
              <a:rPr lang="en-US" sz="2400" dirty="0" smtClean="0"/>
              <a:t>surface</a:t>
            </a:r>
          </a:p>
          <a:p>
            <a:endParaRPr lang="en-US" sz="2400" dirty="0"/>
          </a:p>
        </p:txBody>
      </p:sp>
      <p:pic>
        <p:nvPicPr>
          <p:cNvPr id="2050" name="Picture 2" descr="C:\Users\toms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628" y="5571422"/>
            <a:ext cx="5257800" cy="67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chrisdo\AppData\Local\Microsoft\Windows\Temporary Internet Files\Content.Outlook\VS74W69O\DC Logo_Tran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239797" cy="10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89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omS\Desktop\Chip Seal\Chip Seal 2014\Chip Seal Pictures 2014\Russell - 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94" y="1676400"/>
            <a:ext cx="8085667" cy="4548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45720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Double Chip Seal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358140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3/8 - #8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791200" y="3570514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1/2” – 1/4”</a:t>
            </a:r>
            <a:endParaRPr lang="en-US" sz="3200" dirty="0"/>
          </a:p>
        </p:txBody>
      </p:sp>
      <p:pic>
        <p:nvPicPr>
          <p:cNvPr id="6" name="Picture 2" descr="C:\Users\chrisdo\AppData\Local\Microsoft\Windows\Temporary Internet Files\Content.Outlook\VS74W69O\DC Logo_Tran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239797" cy="10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77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09511"/>
            <a:ext cx="6756400" cy="5067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801986" y="34101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Double Chip Seal Candidate</a:t>
            </a:r>
            <a:endParaRPr lang="en-US" sz="3600" b="1" dirty="0"/>
          </a:p>
        </p:txBody>
      </p:sp>
      <p:pic>
        <p:nvPicPr>
          <p:cNvPr id="4" name="Picture 2" descr="C:\Users\SusanBa\Desktop\DCRD Logos\RD_dot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21" y="214118"/>
            <a:ext cx="1255330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0400" y="54102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PCI  of 38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0827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omS\Desktop\Chip Seal PP\Chip Seal Pictures\Russell Roa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7857067" cy="4419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1354" y="322152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Second Lift On Double Chip Seal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7046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omS\Desktop\Chip Seal PP\Chip Seal Pictures\IMG_21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4372"/>
            <a:ext cx="7416800" cy="556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2286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½” - ¼” </a:t>
            </a:r>
            <a:r>
              <a:rPr lang="en-US" sz="3600" dirty="0"/>
              <a:t>c</a:t>
            </a:r>
            <a:r>
              <a:rPr lang="en-US" sz="3600" dirty="0" smtClean="0"/>
              <a:t>hip </a:t>
            </a:r>
            <a:r>
              <a:rPr lang="en-US" sz="3600" dirty="0"/>
              <a:t>s</a:t>
            </a:r>
            <a:r>
              <a:rPr lang="en-US" sz="3600" dirty="0" smtClean="0"/>
              <a:t>eal </a:t>
            </a:r>
            <a:r>
              <a:rPr lang="en-US" sz="3600" dirty="0"/>
              <a:t>k</a:t>
            </a:r>
            <a:r>
              <a:rPr lang="en-US" sz="3600" dirty="0" smtClean="0"/>
              <a:t>eyed with 3/8-8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286000" y="54864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60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mS\Desktop\Chip Seal PP\Chip Seal Pictures\IMG_21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69" y="966457"/>
            <a:ext cx="7493000" cy="5619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29372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Double Chip Seal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362200" y="54864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PCI of 84 two years later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7002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18188"/>
            <a:ext cx="6731000" cy="50482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9571" y="381000"/>
            <a:ext cx="670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Wendy Road – La Pine</a:t>
            </a:r>
          </a:p>
          <a:p>
            <a:pPr algn="ctr"/>
            <a:r>
              <a:rPr lang="en-US" sz="2800" dirty="0" smtClean="0"/>
              <a:t>Road into truck stop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514600" y="4724400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PCI of 20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3633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699" y="1371600"/>
            <a:ext cx="6654800" cy="499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57200" y="689572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First Lift at .52 Gallon / sq. yd. 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0" y="57150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Cracks filled with oil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1695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80" y="3429000"/>
            <a:ext cx="4060478" cy="3045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713" y="3480625"/>
            <a:ext cx="3790287" cy="2996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533401"/>
            <a:ext cx="3737429" cy="2947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15686" y="772886"/>
            <a:ext cx="47135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Oil Shot Rate: 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Lift -  .52 gal./sq. yd.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           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Lift - .41 Gal /sq. yd.</a:t>
            </a:r>
          </a:p>
          <a:p>
            <a:endParaRPr lang="en-US" sz="2000" dirty="0"/>
          </a:p>
          <a:p>
            <a:r>
              <a:rPr lang="en-US" sz="2000" dirty="0" smtClean="0"/>
              <a:t>Rock Rate: 1/2” - 1/4” - 25 lbs. / sq. yd.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       3/8” - # 8   - 17 lbs. / sq. yd.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6598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Cross-section of a Chip Seal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7864792" cy="2493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3" descr="C:\Users\ChrisDo\Documents\Bike Lane Maintenance Treatment Presentation\P10000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95800"/>
            <a:ext cx="2804160" cy="210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ChrisDo\Documents\Bike Lane Maintenance Treatment Presentation\P10000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495800"/>
            <a:ext cx="2804160" cy="210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92780" y="622958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3/8” Coated Chip Seal </a:t>
            </a:r>
            <a:endParaRPr lang="en-US" dirty="0"/>
          </a:p>
        </p:txBody>
      </p:sp>
      <p:pic>
        <p:nvPicPr>
          <p:cNvPr id="8" name="Picture 2" descr="C:\Users\ChrisDo\Documents\Bike Lane Maintenance Treatment Presentation\P100008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6" b="17014"/>
          <a:stretch/>
        </p:blipFill>
        <p:spPr bwMode="auto">
          <a:xfrm>
            <a:off x="6096000" y="4501961"/>
            <a:ext cx="2788213" cy="210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56606" y="622958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1/4” Coated Chip Seal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2697" y="622958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Asphalt</a:t>
            </a:r>
            <a:endParaRPr lang="en-US" dirty="0"/>
          </a:p>
        </p:txBody>
      </p:sp>
      <p:pic>
        <p:nvPicPr>
          <p:cNvPr id="11" name="Picture 2" descr="C:\Users\chrisdo\AppData\Local\Microsoft\Windows\Temporary Internet Files\Content.Outlook\VS74W69O\DC Logo_Tran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239797" cy="10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40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59857"/>
            <a:ext cx="8382000" cy="4867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219200" y="609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Desert Road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3596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DCIM\146___03\IMG_36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731000" cy="5048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6096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Severe Rutting not candidate for double chip</a:t>
            </a:r>
            <a:endParaRPr lang="en-US" sz="3200" dirty="0"/>
          </a:p>
        </p:txBody>
      </p:sp>
      <p:sp>
        <p:nvSpPr>
          <p:cNvPr id="5" name="Left Brace 4"/>
          <p:cNvSpPr/>
          <p:nvPr/>
        </p:nvSpPr>
        <p:spPr>
          <a:xfrm>
            <a:off x="-1219200" y="2133600"/>
            <a:ext cx="155448" cy="914400"/>
          </a:xfrm>
          <a:prstGeom prst="leftBrac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C:\Users\TomS\Desktop\Chip Seal PP\Chip Seal Pictures\IMG_17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388470"/>
            <a:ext cx="2463800" cy="1847850"/>
          </a:xfrm>
          <a:prstGeom prst="ellipse">
            <a:avLst/>
          </a:prstGeom>
          <a:ln w="63500" cap="rnd" cmpd="sng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53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dn.shopify.com/s/files/1/0216/8476/files/Question-Markorange.jpg?19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371600"/>
            <a:ext cx="3295650" cy="32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76400" y="4819651"/>
            <a:ext cx="533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 smtClean="0"/>
              <a:t>Tom </a:t>
            </a:r>
            <a:r>
              <a:rPr lang="en-US" sz="2000" dirty="0"/>
              <a:t>Shamberger, Operations Manager</a:t>
            </a:r>
          </a:p>
          <a:p>
            <a:pPr lvl="0" algn="ctr"/>
            <a:r>
              <a:rPr lang="en-US" sz="2000" dirty="0"/>
              <a:t>Deschutes County Road </a:t>
            </a:r>
            <a:r>
              <a:rPr lang="en-US" sz="2000" dirty="0" smtClean="0"/>
              <a:t>Department</a:t>
            </a:r>
          </a:p>
          <a:p>
            <a:pPr lvl="0" algn="ctr"/>
            <a:r>
              <a:rPr lang="en-US" sz="2000" u="sng" dirty="0" smtClean="0">
                <a:solidFill>
                  <a:srgbClr val="FFC000"/>
                </a:solidFill>
              </a:rPr>
              <a:t>Tom.Shamberger@deschutes.org</a:t>
            </a:r>
          </a:p>
          <a:p>
            <a:pPr lvl="0" algn="ctr"/>
            <a:r>
              <a:rPr lang="en-US" sz="2000" dirty="0" smtClean="0"/>
              <a:t>(</a:t>
            </a:r>
            <a:r>
              <a:rPr lang="en-US" sz="2000" dirty="0"/>
              <a:t>541) 322-7120</a:t>
            </a:r>
          </a:p>
        </p:txBody>
      </p:sp>
      <p:sp>
        <p:nvSpPr>
          <p:cNvPr id="5" name="Rectangle 4"/>
          <p:cNvSpPr/>
          <p:nvPr/>
        </p:nvSpPr>
        <p:spPr>
          <a:xfrm>
            <a:off x="3594187" y="689781"/>
            <a:ext cx="18341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91675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Past trial effort: </a:t>
            </a:r>
            <a:br>
              <a:rPr lang="en-US" sz="3600" dirty="0" smtClean="0"/>
            </a:br>
            <a:r>
              <a:rPr lang="en-US" sz="3600" dirty="0" smtClean="0"/>
              <a:t>Use of seal coat in bike lane</a:t>
            </a:r>
            <a:endParaRPr lang="en-US" sz="3600" dirty="0"/>
          </a:p>
        </p:txBody>
      </p:sp>
      <p:pic>
        <p:nvPicPr>
          <p:cNvPr id="6146" name="Picture 2" descr="C:\Users\ChrisDo\Documents\Bike Lane Maintenance Treatment Presentation\P10000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3291840" cy="2468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ChrisDo\Documents\Bike Lane Maintenance Treatment Presentation\P10000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891" y="2743200"/>
            <a:ext cx="5186218" cy="3889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" y="376652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Baker Road, SE Bend Area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08400" y="3755567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Carbon Seal®</a:t>
            </a:r>
          </a:p>
          <a:p>
            <a:pPr algn="ctr"/>
            <a:r>
              <a:rPr lang="en-US" dirty="0" smtClean="0"/>
              <a:t>Bike Lane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81800" y="3766528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3/8” Chip Seal</a:t>
            </a:r>
          </a:p>
          <a:p>
            <a:pPr algn="ctr"/>
            <a:r>
              <a:rPr lang="en-US" dirty="0" smtClean="0"/>
              <a:t>Travel Lane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4572000"/>
            <a:ext cx="32918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FY 11/12</a:t>
            </a:r>
          </a:p>
          <a:p>
            <a:r>
              <a:rPr lang="en-US" sz="1050" dirty="0" smtClean="0"/>
              <a:t>Baker Road/China Hat Rd</a:t>
            </a:r>
          </a:p>
          <a:p>
            <a:r>
              <a:rPr lang="en-US" sz="1050" dirty="0" smtClean="0"/>
              <a:t>Camp Polk Road</a:t>
            </a:r>
          </a:p>
          <a:p>
            <a:endParaRPr lang="en-US" sz="1050" dirty="0"/>
          </a:p>
          <a:p>
            <a:r>
              <a:rPr lang="en-US" sz="1050" dirty="0" smtClean="0"/>
              <a:t>FY 12/13</a:t>
            </a:r>
          </a:p>
          <a:p>
            <a:r>
              <a:rPr lang="en-US" sz="1050" dirty="0" smtClean="0"/>
              <a:t>Deschutes Market Road</a:t>
            </a:r>
          </a:p>
          <a:p>
            <a:r>
              <a:rPr lang="en-US" sz="1050" dirty="0" smtClean="0"/>
              <a:t>Knott Road</a:t>
            </a:r>
          </a:p>
          <a:p>
            <a:r>
              <a:rPr lang="en-US" sz="1050" dirty="0" smtClean="0"/>
              <a:t>Butler Market Road</a:t>
            </a:r>
          </a:p>
          <a:p>
            <a:endParaRPr lang="en-US" sz="1050" dirty="0" smtClean="0"/>
          </a:p>
          <a:p>
            <a:r>
              <a:rPr lang="en-US" sz="1050" dirty="0" smtClean="0"/>
              <a:t>FY 13/14</a:t>
            </a:r>
          </a:p>
          <a:p>
            <a:r>
              <a:rPr lang="en-US" sz="1050" dirty="0" smtClean="0"/>
              <a:t>Old Bend Redmond Highway</a:t>
            </a:r>
          </a:p>
          <a:p>
            <a:endParaRPr lang="en-US" sz="105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1" name="Picture 2" descr="C:\Users\ChrisDo\Documents\Bike Lane Maintenance Treatment Presentation\P100007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451" y="1431346"/>
            <a:ext cx="2647151" cy="1984248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ChrisDo\Documents\Bike Lane Maintenance Treatment Presentation\P10000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147" y="1447800"/>
            <a:ext cx="2641600" cy="1981200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chrisdo\AppData\Local\Microsoft\Windows\Temporary Internet Files\Content.Outlook\VS74W69O\DC Logo_Tran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239797" cy="10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52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Deschutes County use of </a:t>
            </a:r>
            <a:br>
              <a:rPr lang="en-US" dirty="0" smtClean="0"/>
            </a:br>
            <a:r>
              <a:rPr lang="en-US" dirty="0" smtClean="0"/>
              <a:t>seal coat in bike lane</a:t>
            </a:r>
            <a:endParaRPr lang="en-US" dirty="0"/>
          </a:p>
        </p:txBody>
      </p:sp>
      <p:pic>
        <p:nvPicPr>
          <p:cNvPr id="6146" name="Picture 2" descr="C:\Users\ChrisDo\Documents\Bike Lane Maintenance Treatment Presentation\P10000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11" y="1583174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ChrisDo\Documents\Bike Lane Maintenance Treatment Presentation\P10000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04" y="3916680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ChrisDo\Documents\Bike Lane Maintenance Treatment Presentation\P10000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87880"/>
            <a:ext cx="5486400" cy="411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10400" y="44196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Carbon Seal®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10400" y="2726174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3/8” Chip Seal</a:t>
            </a:r>
            <a:endParaRPr lang="en-US" dirty="0"/>
          </a:p>
        </p:txBody>
      </p:sp>
      <p:pic>
        <p:nvPicPr>
          <p:cNvPr id="9" name="Picture 2" descr="C:\Users\chrisdo\AppData\Local\Microsoft\Windows\Temporary Internet Files\Content.Outlook\VS74W69O\DC Logo_Tran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239797" cy="10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49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74638"/>
            <a:ext cx="7086599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Current Bike Lane</a:t>
            </a:r>
            <a:br>
              <a:rPr lang="en-US" sz="3600" dirty="0" smtClean="0"/>
            </a:br>
            <a:r>
              <a:rPr lang="en-US" sz="3600" dirty="0" smtClean="0"/>
              <a:t>Maintenance Practices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305800" cy="4572000"/>
          </a:xfrm>
        </p:spPr>
        <p:txBody>
          <a:bodyPr>
            <a:normAutofit/>
          </a:bodyPr>
          <a:lstStyle/>
          <a:p>
            <a:pPr lvl="1"/>
            <a:endParaRPr lang="en-US" dirty="0" smtClean="0"/>
          </a:p>
          <a:p>
            <a:pPr lvl="1"/>
            <a:r>
              <a:rPr lang="en-US" dirty="0" smtClean="0"/>
              <a:t>1. </a:t>
            </a:r>
            <a:r>
              <a:rPr lang="en-US" dirty="0"/>
              <a:t>Install smaller chip rock (1/4” minus) on all facilities with designated bike lanes (or where we can achieve width with lane narrowing on high use cycling routes).</a:t>
            </a:r>
          </a:p>
          <a:p>
            <a:pPr marL="32004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2. </a:t>
            </a:r>
            <a:r>
              <a:rPr lang="en-US" dirty="0"/>
              <a:t>Reduce lane width to 11’ (from 12’+) on all striped facilities (unless high truck volume or existing 5-foot bike lane)</a:t>
            </a:r>
          </a:p>
          <a:p>
            <a:pPr marL="411480" lvl="1" indent="0">
              <a:buNone/>
            </a:pPr>
            <a:endParaRPr lang="en-US" dirty="0" smtClean="0"/>
          </a:p>
        </p:txBody>
      </p:sp>
      <p:pic>
        <p:nvPicPr>
          <p:cNvPr id="4" name="Picture 2" descr="C:\Users\chrisdo\AppData\Local\Microsoft\Windows\Temporary Internet Files\Content.Outlook\VS74W69O\DC Logo_Tran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239797" cy="10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48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Johnson Road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 descr="C:\Users\ChrisDo\Documents\Bike Lane Maintenance Treatment Presentation\JMR chip seal 0.25 inc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2670088"/>
            <a:ext cx="3856683" cy="289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ChrisDo\Documents\Bike Lane Maintenance Treatment Presentation\JMR 0.375 inc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119" y="2670088"/>
            <a:ext cx="3856681" cy="28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495800" y="1905000"/>
            <a:ext cx="0" cy="4267200"/>
          </a:xfrm>
          <a:prstGeom prst="line">
            <a:avLst/>
          </a:prstGeom>
          <a:ln w="917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693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chrisdo\AppData\Local\Microsoft\Windows\Temporary Internet Files\Content.Outlook\VS74W69O\IMG_30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7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1219200"/>
            <a:ext cx="2133600" cy="646331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TRAVEL LANE CHIP SEAL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38400" y="5943600"/>
            <a:ext cx="2133600" cy="646331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BIKE LANE CHIP SEAL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77000" y="3702223"/>
            <a:ext cx="2133600" cy="646331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EXISTING ASPHALT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65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ChrisDo\Documents\Bike Lane Maintenance Treatment Presentation\JMR pic lan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47800"/>
            <a:ext cx="3962400" cy="528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94220"/>
            <a:ext cx="792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rgbClr val="EAEBDE">
                    <a:tint val="100000"/>
                    <a:shade val="90000"/>
                    <a:satMod val="250000"/>
                    <a:alpha val="100000"/>
                  </a:srgb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ea typeface="+mj-ea"/>
                <a:cs typeface="+mj-cs"/>
              </a:rPr>
              <a:t>Johnson Road Lane Treatment</a:t>
            </a:r>
          </a:p>
          <a:p>
            <a:pPr algn="r"/>
            <a:r>
              <a:rPr lang="en-US" sz="3200" dirty="0" smtClean="0">
                <a:solidFill>
                  <a:srgbClr val="EAEBDE">
                    <a:tint val="100000"/>
                    <a:shade val="90000"/>
                    <a:satMod val="250000"/>
                    <a:alpha val="100000"/>
                  </a:srgb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ea typeface="+mj-ea"/>
                <a:cs typeface="+mj-cs"/>
              </a:rPr>
              <a:t>with ¼” - #10 chip rock.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Left Arrow 2"/>
          <p:cNvSpPr/>
          <p:nvPr/>
        </p:nvSpPr>
        <p:spPr>
          <a:xfrm rot="10800000">
            <a:off x="2696861" y="2853852"/>
            <a:ext cx="850558" cy="47336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28899" y="290001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3/8-#8</a:t>
            </a:r>
            <a:endParaRPr lang="en-US" dirty="0"/>
          </a:p>
        </p:txBody>
      </p:sp>
      <p:sp>
        <p:nvSpPr>
          <p:cNvPr id="5" name="Left Arrow 4"/>
          <p:cNvSpPr/>
          <p:nvPr/>
        </p:nvSpPr>
        <p:spPr>
          <a:xfrm>
            <a:off x="4953000" y="2835175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53000" y="2843712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¼</a:t>
            </a:r>
            <a:r>
              <a:rPr lang="en-US" dirty="0" smtClean="0"/>
              <a:t>-#10</a:t>
            </a:r>
            <a:endParaRPr lang="en-US" dirty="0"/>
          </a:p>
        </p:txBody>
      </p:sp>
      <p:pic>
        <p:nvPicPr>
          <p:cNvPr id="8" name="Picture 2" descr="C:\Users\chrisdo\AppData\Local\Microsoft\Windows\Temporary Internet Files\Content.Outlook\VS74W69O\DC Logo_Tran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239797" cy="10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0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3C35680814BB43A11E9FB07D601FB4" ma:contentTypeVersion="2" ma:contentTypeDescription="Create a new document." ma:contentTypeScope="" ma:versionID="eec5cde7945ba053eb90ff92c76b596f">
  <xsd:schema xmlns:xsd="http://www.w3.org/2001/XMLSchema" xmlns:xs="http://www.w3.org/2001/XMLSchema" xmlns:p="http://schemas.microsoft.com/office/2006/metadata/properties" xmlns:ns1="http://schemas.microsoft.com/sharepoint/v3" xmlns:ns2="7ac1d05a-fc1e-4069-a527-ab4693b3d038" targetNamespace="http://schemas.microsoft.com/office/2006/metadata/properties" ma:root="true" ma:fieldsID="cda7576bbc4fe67a2cb7ad6bfa5bbd97" ns1:_="" ns2:_="">
    <xsd:import namespace="http://schemas.microsoft.com/sharepoint/v3"/>
    <xsd:import namespace="7ac1d05a-fc1e-4069-a527-ab4693b3d03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igrationSource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1d05a-fc1e-4069-a527-ab4693b3d038" elementFormDefault="qualified">
    <xsd:import namespace="http://schemas.microsoft.com/office/2006/documentManagement/types"/>
    <xsd:import namespace="http://schemas.microsoft.com/office/infopath/2007/PartnerControls"/>
    <xsd:element name="MigrationSourceURL" ma:index="10" nillable="true" ma:displayName="MigrationSourceURL" ma:internalName="MigrationSourceURL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MigrationSourceURL xmlns="7ac1d05a-fc1e-4069-a527-ab4693b3d038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5164879-F3A0-4450-9EE7-C0A0958B99AE}"/>
</file>

<file path=customXml/itemProps2.xml><?xml version="1.0" encoding="utf-8"?>
<ds:datastoreItem xmlns:ds="http://schemas.openxmlformats.org/officeDocument/2006/customXml" ds:itemID="{E6D8EC9B-4A87-4615-A1DA-90BA113E87DD}"/>
</file>

<file path=customXml/itemProps3.xml><?xml version="1.0" encoding="utf-8"?>
<ds:datastoreItem xmlns:ds="http://schemas.openxmlformats.org/officeDocument/2006/customXml" ds:itemID="{748165A6-F159-455E-8FAE-0B7DCF36B403}"/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7078</TotalTime>
  <Words>722</Words>
  <Application>Microsoft Office PowerPoint</Application>
  <PresentationFormat>On-screen Show (4:3)</PresentationFormat>
  <Paragraphs>157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Foundry</vt:lpstr>
      <vt:lpstr>Bike Lane  Maintenance Treatments</vt:lpstr>
      <vt:lpstr>Road Department Mission Statement</vt:lpstr>
      <vt:lpstr>Cross-section of a Chip Seal</vt:lpstr>
      <vt:lpstr>Past trial effort:  Use of seal coat in bike lane</vt:lpstr>
      <vt:lpstr>Deschutes County use of  seal coat in bike lane</vt:lpstr>
      <vt:lpstr>Current Bike Lane Maintenance Practices</vt:lpstr>
      <vt:lpstr>Johnson Road Treatment</vt:lpstr>
      <vt:lpstr>PowerPoint Presentation</vt:lpstr>
      <vt:lpstr>PowerPoint Presentation</vt:lpstr>
      <vt:lpstr>1/4” - #10 bike lane chip adjacent to 3/8” - #8 travel lane chip</vt:lpstr>
      <vt:lpstr>1/4” - #10 bike lane chip adjacent to 3/8” - #8 travel lane chip</vt:lpstr>
      <vt:lpstr>PowerPoint Presentation</vt:lpstr>
      <vt:lpstr>PowerPoint Presentation</vt:lpstr>
      <vt:lpstr>PowerPoint Presentation</vt:lpstr>
      <vt:lpstr>Feedback on County Roads and Chip Seals</vt:lpstr>
      <vt:lpstr>Questions</vt:lpstr>
      <vt:lpstr>DOUBLE CHIP SEAL Maintenance Treatments</vt:lpstr>
      <vt:lpstr>Strategic Pavement Investment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DESCHUTES COUNTY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Doty</dc:creator>
  <cp:lastModifiedBy>Jim Thompson</cp:lastModifiedBy>
  <cp:revision>65</cp:revision>
  <cp:lastPrinted>2014-09-17T16:02:11Z</cp:lastPrinted>
  <dcterms:created xsi:type="dcterms:W3CDTF">2014-09-17T14:57:33Z</dcterms:created>
  <dcterms:modified xsi:type="dcterms:W3CDTF">2016-12-07T17:26:12Z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0x010100563C35680814BB43A11E9FB07D601FB4</vt:lpwstr>
  </property>
</Properties>
</file>