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29"/>
  </p:handoutMasterIdLst>
  <p:sldIdLst>
    <p:sldId id="256" r:id="rId2"/>
    <p:sldId id="288" r:id="rId3"/>
    <p:sldId id="290" r:id="rId4"/>
    <p:sldId id="291" r:id="rId5"/>
    <p:sldId id="292" r:id="rId6"/>
    <p:sldId id="295" r:id="rId7"/>
    <p:sldId id="289" r:id="rId8"/>
    <p:sldId id="294" r:id="rId9"/>
    <p:sldId id="317" r:id="rId10"/>
    <p:sldId id="312" r:id="rId11"/>
    <p:sldId id="313" r:id="rId12"/>
    <p:sldId id="326" r:id="rId13"/>
    <p:sldId id="327" r:id="rId14"/>
    <p:sldId id="297" r:id="rId15"/>
    <p:sldId id="323" r:id="rId16"/>
    <p:sldId id="322" r:id="rId17"/>
    <p:sldId id="324" r:id="rId18"/>
    <p:sldId id="331" r:id="rId19"/>
    <p:sldId id="330" r:id="rId20"/>
    <p:sldId id="332" r:id="rId21"/>
    <p:sldId id="314" r:id="rId22"/>
    <p:sldId id="315" r:id="rId23"/>
    <p:sldId id="333" r:id="rId24"/>
    <p:sldId id="302" r:id="rId25"/>
    <p:sldId id="316" r:id="rId26"/>
    <p:sldId id="334" r:id="rId27"/>
    <p:sldId id="328" r:id="rId2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31" y="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7AAD9-2475-49F2-BC72-9CD90781166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1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FFF73-1009-4BDA-B1C8-60D2869CC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7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800AAEF-DDB2-4602-99F4-097E30B733F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324600" cy="76962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err="1" smtClean="0"/>
              <a:t>deschutes</a:t>
            </a:r>
            <a:r>
              <a:rPr lang="en-US" sz="2400" dirty="0" smtClean="0"/>
              <a:t> county road department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000" dirty="0" err="1" smtClean="0"/>
              <a:t>otta</a:t>
            </a:r>
            <a:r>
              <a:rPr lang="en-US" sz="4000" dirty="0" smtClean="0"/>
              <a:t> </a:t>
            </a:r>
            <a:r>
              <a:rPr lang="en-US" sz="4000" dirty="0"/>
              <a:t>seal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rgbClr val="B9C0A0"/>
                </a:solidFill>
              </a:rPr>
              <a:t>gravel road conversion pilot project</a:t>
            </a:r>
            <a:r>
              <a:rPr lang="en-US" dirty="0" smtClean="0">
                <a:solidFill>
                  <a:srgbClr val="B9C0A0"/>
                </a:solidFill>
              </a:rPr>
              <a:t/>
            </a:r>
            <a:br>
              <a:rPr lang="en-US" dirty="0" smtClean="0">
                <a:solidFill>
                  <a:srgbClr val="B9C0A0"/>
                </a:solidFill>
              </a:rPr>
            </a:br>
            <a:r>
              <a:rPr lang="en-US" dirty="0" smtClean="0">
                <a:solidFill>
                  <a:srgbClr val="B9C0A0"/>
                </a:solidFill>
              </a:rPr>
              <a:t/>
            </a:r>
            <a:br>
              <a:rPr lang="en-US" dirty="0" smtClean="0">
                <a:solidFill>
                  <a:srgbClr val="B9C0A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December 7, 2016</a:t>
            </a:r>
            <a:br>
              <a:rPr lang="en-US" sz="1400" dirty="0" smtClean="0"/>
            </a:br>
            <a:r>
              <a:rPr lang="en-US" sz="1400" dirty="0" err="1" smtClean="0"/>
              <a:t>oaces</a:t>
            </a:r>
            <a:r>
              <a:rPr lang="en-US" sz="1400" dirty="0" smtClean="0"/>
              <a:t> chip seal workshop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pic>
        <p:nvPicPr>
          <p:cNvPr id="5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34491"/>
            <a:ext cx="1828800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4648201" cy="48341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Various webinars, conferences and seminars introduced concept.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Various publications:  Minnesota DOT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Internet searches, etc.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E. Washington Agencies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Vendor experience with similar seals</a:t>
            </a:r>
          </a:p>
          <a:p>
            <a:pPr lvl="1"/>
            <a:r>
              <a:rPr lang="en-US" dirty="0" smtClean="0"/>
              <a:t>Bituminous surface treated (BST)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seal:  research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676400"/>
            <a:ext cx="37211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9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Asphalt Distributor</a:t>
            </a:r>
          </a:p>
          <a:p>
            <a:r>
              <a:rPr lang="en-US" dirty="0" smtClean="0"/>
              <a:t>Chip Spreader</a:t>
            </a:r>
          </a:p>
          <a:p>
            <a:r>
              <a:rPr lang="en-US" dirty="0" smtClean="0"/>
              <a:t>Pneumatic-tired roller</a:t>
            </a:r>
          </a:p>
          <a:p>
            <a:r>
              <a:rPr lang="en-US" dirty="0" smtClean="0"/>
              <a:t>Steel roller</a:t>
            </a:r>
          </a:p>
          <a:p>
            <a:r>
              <a:rPr lang="en-US" dirty="0" smtClean="0"/>
              <a:t>Broom</a:t>
            </a:r>
          </a:p>
          <a:p>
            <a:r>
              <a:rPr lang="en-US" dirty="0" smtClean="0"/>
              <a:t>Water Truck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equipment</a:t>
            </a:r>
            <a:endParaRPr lang="en-US" dirty="0"/>
          </a:p>
        </p:txBody>
      </p:sp>
      <p:pic>
        <p:nvPicPr>
          <p:cNvPr id="2050" name="Picture 2" descr="C:\Users\chrisdo\Documents\Pilot Projects\Plainview otta seal\Plainview Road\Plainview\Plainvie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66" y="4167187"/>
            <a:ext cx="3962400" cy="22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hrisdo\Documents\Pilot Projects\Plainview otta seal\Plainview Road\Plainview\Plainview 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66" y="1752600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risdo\Documents\Pilot Projects\Plainview otta seal\Plainview Road\Plainview\Plainview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7187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gradation spec examples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21607"/>
            <a:ext cx="4234125" cy="34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93" y="2362200"/>
            <a:ext cx="411301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5351" y="1828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International Focus Group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6817" y="1836634"/>
            <a:ext cx="411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Washington vendor presentation</a:t>
            </a:r>
            <a:endParaRPr lang="en-US" dirty="0"/>
          </a:p>
        </p:txBody>
      </p:sp>
      <p:sp>
        <p:nvSpPr>
          <p:cNvPr id="6" name="Curved Up Arrow 5"/>
          <p:cNvSpPr/>
          <p:nvPr/>
        </p:nvSpPr>
        <p:spPr>
          <a:xfrm rot="1100527">
            <a:off x="1921802" y="5220206"/>
            <a:ext cx="4043391" cy="11429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707" y="5867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Dense = Higher than 100 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6409" y="5105400"/>
            <a:ext cx="8407893" cy="44074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Deschutes county </a:t>
            </a:r>
            <a:r>
              <a:rPr lang="en-US" dirty="0" err="1" smtClean="0"/>
              <a:t>otta</a:t>
            </a:r>
            <a:r>
              <a:rPr lang="en-US" dirty="0" smtClean="0"/>
              <a:t> seal rock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28800"/>
            <a:ext cx="869502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353" y="6096000"/>
            <a:ext cx="829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Dense Specification:  (19 mm = ¾” and 0.075mm = #200 sieve)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Pre-installation</a:t>
            </a:r>
            <a:br>
              <a:rPr lang="en-US" dirty="0" smtClean="0"/>
            </a:br>
            <a:r>
              <a:rPr lang="en-US" sz="1600" dirty="0" smtClean="0"/>
              <a:t>(typical of post grading, Plainview Road)</a:t>
            </a:r>
            <a:endParaRPr lang="en-US" sz="1600" dirty="0"/>
          </a:p>
        </p:txBody>
      </p:sp>
      <p:pic>
        <p:nvPicPr>
          <p:cNvPr id="10244" name="Picture 4" descr="C:\Users\chrisdo\Documents\Pilot Projects\Plainview otta seal\Plainview Road\Plainview\IMG_2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HFMS-2 Application (0.48-50 Gal/</a:t>
            </a:r>
            <a:r>
              <a:rPr lang="en-US" dirty="0" err="1" smtClean="0"/>
              <a:t>sy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1600" dirty="0" smtClean="0"/>
              <a:t>(road pre-wet, 1-hour prior, Plainview Road)</a:t>
            </a:r>
            <a:endParaRPr lang="en-US" sz="1600" dirty="0"/>
          </a:p>
        </p:txBody>
      </p:sp>
      <p:pic>
        <p:nvPicPr>
          <p:cNvPr id="6146" name="Picture 2" descr="C:\Users\chrisdo\Documents\Pilot Projects\Plainview otta seal\Plainview Road\Plainview\Plainview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698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pass with chip spreader</a:t>
            </a:r>
            <a:br>
              <a:rPr lang="en-US" dirty="0" smtClean="0"/>
            </a:br>
            <a:r>
              <a:rPr lang="en-US" sz="1600" dirty="0" smtClean="0"/>
              <a:t>(1”–minus “dirty” Material, Ward Road)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ChrisDo\Documents\Pilot Projects\ward road ott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4582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Post </a:t>
            </a:r>
            <a:r>
              <a:rPr lang="en-US" dirty="0" err="1" smtClean="0"/>
              <a:t>agg</a:t>
            </a:r>
            <a:r>
              <a:rPr lang="en-US" dirty="0" smtClean="0"/>
              <a:t> application</a:t>
            </a:r>
            <a:br>
              <a:rPr lang="en-US" dirty="0" smtClean="0"/>
            </a:br>
            <a:r>
              <a:rPr lang="en-US" sz="1800" dirty="0" smtClean="0"/>
              <a:t>ready to roll (and roll and roll and roll)</a:t>
            </a:r>
            <a:endParaRPr lang="en-US" sz="1800" dirty="0"/>
          </a:p>
        </p:txBody>
      </p:sp>
      <p:pic>
        <p:nvPicPr>
          <p:cNvPr id="3074" name="Picture 2" descr="C:\Users\ChrisDo\Documents\Pilot Projects\ward road otta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1" cy="486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integrity</a:t>
            </a:r>
            <a:br>
              <a:rPr lang="en-US" dirty="0" smtClean="0"/>
            </a:br>
            <a:r>
              <a:rPr lang="en-US" sz="1600" dirty="0" smtClean="0"/>
              <a:t>(very dirty appearance)</a:t>
            </a:r>
            <a:endParaRPr lang="en-US" sz="1600" dirty="0"/>
          </a:p>
        </p:txBody>
      </p:sp>
      <p:pic>
        <p:nvPicPr>
          <p:cNvPr id="4" name="Content Placeholder 3" descr="IMG_333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3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Plainview Road: 1-month</a:t>
            </a:r>
            <a:br>
              <a:rPr lang="en-US" dirty="0" smtClean="0"/>
            </a:br>
            <a:r>
              <a:rPr lang="en-US" sz="1800" dirty="0" smtClean="0"/>
              <a:t>(included sand seal)</a:t>
            </a:r>
            <a:endParaRPr lang="en-US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2677"/>
            <a:ext cx="3886200" cy="484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52055"/>
            <a:ext cx="3686828" cy="49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Data:</a:t>
            </a:r>
          </a:p>
          <a:p>
            <a:pPr lvl="1"/>
            <a:r>
              <a:rPr lang="en-US" dirty="0" smtClean="0"/>
              <a:t>200 miles of gravel road</a:t>
            </a:r>
          </a:p>
          <a:p>
            <a:pPr lvl="1"/>
            <a:r>
              <a:rPr lang="en-US" dirty="0" smtClean="0"/>
              <a:t>Maintenance demand/service levels: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gravel road </a:t>
            </a:r>
            <a:br>
              <a:rPr lang="en-US" dirty="0" smtClean="0"/>
            </a:br>
            <a:r>
              <a:rPr lang="en-US" dirty="0" smtClean="0"/>
              <a:t>maintenance program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50641"/>
              </p:ext>
            </p:extLst>
          </p:nvPr>
        </p:nvGraphicFramePr>
        <p:xfrm>
          <a:off x="685800" y="2895600"/>
          <a:ext cx="7848600" cy="314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962150"/>
                <a:gridCol w="1962150"/>
                <a:gridCol w="1962150"/>
              </a:tblGrid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Activity/Data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 anchor="ctr"/>
                </a:tc>
              </a:tr>
              <a:tr h="615619">
                <a:tc>
                  <a:txBody>
                    <a:bodyPr/>
                    <a:lstStyle/>
                    <a:p>
                      <a:r>
                        <a:rPr lang="en-US" dirty="0" smtClean="0"/>
                        <a:t>Grading frequency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or 3 times per 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Annually</a:t>
                      </a:r>
                      <a:r>
                        <a:rPr lang="en-US" baseline="0" dirty="0" smtClean="0"/>
                        <a:t> or every other 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Infrequent/upon</a:t>
                      </a:r>
                      <a:r>
                        <a:rPr lang="en-US" baseline="0" dirty="0" smtClean="0"/>
                        <a:t> request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r>
                        <a:rPr lang="en-US" baseline="0" dirty="0" smtClean="0"/>
                        <a:t> palliative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 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</a:t>
                      </a:r>
                      <a:r>
                        <a:rPr lang="en-US" baseline="0" dirty="0" smtClean="0"/>
                        <a:t> add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8+/- years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12+/-</a:t>
                      </a:r>
                      <a:r>
                        <a:rPr lang="en-US" baseline="0" dirty="0" smtClean="0"/>
                        <a:t> years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&gt;20 years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$/Mile/Year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$5,000/$7,500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$2,500/$3,500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&lt;$1,500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# of miles</a:t>
                      </a:r>
                      <a:r>
                        <a:rPr lang="en-US" baseline="0" dirty="0" smtClean="0"/>
                        <a:t> +/-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6172200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Local/Residential road annual surface maintenance (paved):  $6,000/$8,000/mi/yr.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222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Ward Road: 2 months</a:t>
            </a:r>
            <a:br>
              <a:rPr lang="en-US" dirty="0" smtClean="0"/>
            </a:br>
            <a:r>
              <a:rPr lang="en-US" sz="2000" dirty="0" smtClean="0"/>
              <a:t>(Some shoving on grades and intersection approach)</a:t>
            </a:r>
            <a:endParaRPr lang="en-US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1" y="1676400"/>
            <a:ext cx="371629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IMG_469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714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9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038600" cy="4902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Plainview Road: 7 months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027487" cy="48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flaws</a:t>
            </a:r>
            <a:br>
              <a:rPr lang="en-US" dirty="0" smtClean="0"/>
            </a:br>
            <a:r>
              <a:rPr lang="en-US" sz="1600" dirty="0" smtClean="0"/>
              <a:t>(Plainview Road)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43817"/>
            <a:ext cx="4038600" cy="4775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12007"/>
            <a:ext cx="3924300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seal finished product</a:t>
            </a:r>
            <a:br>
              <a:rPr lang="en-US" dirty="0" smtClean="0"/>
            </a:br>
            <a:r>
              <a:rPr lang="en-US" sz="2000" dirty="0" smtClean="0"/>
              <a:t>(Ward Road – emulsion, uncoated rock)</a:t>
            </a:r>
            <a:endParaRPr lang="en-US" sz="2000" dirty="0"/>
          </a:p>
        </p:txBody>
      </p:sp>
      <p:pic>
        <p:nvPicPr>
          <p:cNvPr id="6146" name="Picture 2" descr="C:\Users\ChrisDo\Documents\Pilot Projects\ward road otta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057560" cy="480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943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6019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installation cost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5638800"/>
            <a:ext cx="8407893" cy="990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400" dirty="0" smtClean="0"/>
              <a:t>Notes:</a:t>
            </a:r>
          </a:p>
          <a:p>
            <a:r>
              <a:rPr lang="en-US" sz="1400" dirty="0" smtClean="0"/>
              <a:t>Personnel Rate Multiplier:  3.15 (fully loaded, with overhead)</a:t>
            </a:r>
          </a:p>
          <a:p>
            <a:r>
              <a:rPr lang="en-US" sz="1400" dirty="0" smtClean="0"/>
              <a:t>Equipment rates include depreciation.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869" y="5008767"/>
            <a:ext cx="78335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Hypothetical break-even point:  6.7 years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52600"/>
            <a:ext cx="8309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2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seal:  lessons learned in application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341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Segregation in chip spreader – especially in center.</a:t>
            </a:r>
          </a:p>
          <a:p>
            <a:pPr lvl="1"/>
            <a:r>
              <a:rPr lang="en-US" dirty="0"/>
              <a:t>Will seal one lane at a time to narrow width of spread.</a:t>
            </a:r>
          </a:p>
          <a:p>
            <a:pPr lvl="1"/>
            <a:r>
              <a:rPr lang="en-US" dirty="0"/>
              <a:t>Fewer fines will help alleviate some segregation – maybe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Test run?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/>
              <a:t>Lighter rollers preferred.</a:t>
            </a:r>
          </a:p>
          <a:p>
            <a:pPr lvl="1"/>
            <a:r>
              <a:rPr lang="en-US" dirty="0"/>
              <a:t>Will not use 10-ton double-drum roller again.</a:t>
            </a:r>
          </a:p>
          <a:p>
            <a:pPr lvl="1"/>
            <a:r>
              <a:rPr lang="en-US" dirty="0"/>
              <a:t>Too much vibe or weight promoted “sticking” to drums.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Smooth base surface – not necessarily a good thing.</a:t>
            </a:r>
          </a:p>
          <a:p>
            <a:pPr lvl="1"/>
            <a:r>
              <a:rPr lang="en-US" dirty="0" smtClean="0"/>
              <a:t>A little texture to promote adhesion, interlocking.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Wet the base to promote some infiltration of the high-float oil.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No need to wet the finished surface when rolling.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640080" lvl="2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45720" lvl="0" indent="0">
              <a:buClr>
                <a:srgbClr val="C66951"/>
              </a:buClr>
              <a:buNone/>
            </a:pPr>
            <a:endParaRPr lang="en-US" sz="1800" dirty="0">
              <a:solidFill>
                <a:srgbClr val="534949"/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4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seal:  lessons learned in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34129"/>
          </a:xfrm>
        </p:spPr>
        <p:txBody>
          <a:bodyPr>
            <a:normAutofit/>
          </a:bodyPr>
          <a:lstStyle/>
          <a:p>
            <a:r>
              <a:rPr lang="en-US" dirty="0" smtClean="0"/>
              <a:t>Consider grades and intersections.</a:t>
            </a:r>
          </a:p>
          <a:p>
            <a:pPr lvl="1"/>
            <a:r>
              <a:rPr lang="en-US" dirty="0" smtClean="0"/>
              <a:t>Deceleration leads to shoving</a:t>
            </a:r>
          </a:p>
          <a:p>
            <a:pPr lvl="1"/>
            <a:r>
              <a:rPr lang="en-US" dirty="0" smtClean="0"/>
              <a:t>Apply two-layers of </a:t>
            </a:r>
            <a:r>
              <a:rPr lang="en-US" dirty="0" err="1" smtClean="0"/>
              <a:t>Otta</a:t>
            </a:r>
            <a:r>
              <a:rPr lang="en-US" dirty="0" smtClean="0"/>
              <a:t> Seal on initial installation.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 smtClean="0"/>
              <a:t>Extended construction speed zone:  25 mph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Gravel Road Conversion Issues:</a:t>
            </a:r>
          </a:p>
          <a:p>
            <a:pPr lvl="1"/>
            <a:r>
              <a:rPr lang="en-US" dirty="0" smtClean="0"/>
              <a:t>Signage</a:t>
            </a:r>
          </a:p>
          <a:p>
            <a:pPr lvl="1"/>
            <a:r>
              <a:rPr lang="en-US" dirty="0" smtClean="0"/>
              <a:t>Drainage</a:t>
            </a:r>
          </a:p>
          <a:p>
            <a:pPr lvl="1"/>
            <a:r>
              <a:rPr lang="en-US" dirty="0" smtClean="0"/>
              <a:t>Other design issues that are overlooked with gravel roads.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Is it a good chip seal alternative?</a:t>
            </a:r>
          </a:p>
          <a:p>
            <a:pPr lvl="1"/>
            <a:r>
              <a:rPr lang="en-US" dirty="0" smtClean="0"/>
              <a:t>Use care in selecting roads – customer expectation issues.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640080" lvl="2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45720" lvl="0" indent="0">
              <a:buClr>
                <a:srgbClr val="C66951"/>
              </a:buClr>
              <a:buNone/>
            </a:pPr>
            <a:endParaRPr lang="en-US" sz="1800" dirty="0">
              <a:solidFill>
                <a:srgbClr val="534949"/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45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57929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C66951"/>
              </a:buClr>
            </a:pPr>
            <a:r>
              <a:rPr lang="en-US" sz="1900" dirty="0" smtClean="0">
                <a:solidFill>
                  <a:srgbClr val="534949"/>
                </a:solidFill>
              </a:rPr>
              <a:t>1</a:t>
            </a:r>
            <a:r>
              <a:rPr lang="en-US" sz="1900" dirty="0">
                <a:solidFill>
                  <a:srgbClr val="534949"/>
                </a:solidFill>
              </a:rPr>
              <a:t>.  Evaluation of Treatments</a:t>
            </a:r>
          </a:p>
          <a:p>
            <a:pPr lvl="1">
              <a:buClr>
                <a:srgbClr val="BF974D"/>
              </a:buClr>
            </a:pPr>
            <a:r>
              <a:rPr lang="en-US" sz="1700" dirty="0">
                <a:solidFill>
                  <a:srgbClr val="534949"/>
                </a:solidFill>
              </a:rPr>
              <a:t>Monitor initial degradation and estimate near-term and long-term maintenance needs.</a:t>
            </a:r>
          </a:p>
          <a:p>
            <a:pPr lvl="2">
              <a:buClr>
                <a:srgbClr val="928B70"/>
              </a:buClr>
            </a:pPr>
            <a:r>
              <a:rPr lang="en-US" sz="1500" dirty="0">
                <a:solidFill>
                  <a:srgbClr val="534949"/>
                </a:solidFill>
              </a:rPr>
              <a:t>Is this a product we can chip seal and roll into our Pavement Management Program?</a:t>
            </a:r>
          </a:p>
          <a:p>
            <a:pPr lvl="3">
              <a:buClr>
                <a:srgbClr val="87706B"/>
              </a:buClr>
            </a:pPr>
            <a:r>
              <a:rPr lang="en-US" sz="1300" dirty="0">
                <a:solidFill>
                  <a:srgbClr val="534949"/>
                </a:solidFill>
              </a:rPr>
              <a:t>If so, at what interval for first chip seal and what is the subsequent frequency of treatments?</a:t>
            </a:r>
          </a:p>
          <a:p>
            <a:pPr lvl="3">
              <a:buClr>
                <a:srgbClr val="87706B"/>
              </a:buClr>
            </a:pPr>
            <a:r>
              <a:rPr lang="en-US" sz="1300" dirty="0">
                <a:solidFill>
                  <a:srgbClr val="534949"/>
                </a:solidFill>
              </a:rPr>
              <a:t>If not, what alternative maintenance treatments or strategies are necessary?</a:t>
            </a:r>
          </a:p>
          <a:p>
            <a:pPr lvl="2">
              <a:buClr>
                <a:srgbClr val="928B70"/>
              </a:buClr>
            </a:pPr>
            <a:endParaRPr lang="en-US" sz="1500" dirty="0">
              <a:solidFill>
                <a:srgbClr val="534949"/>
              </a:solidFill>
            </a:endParaRPr>
          </a:p>
          <a:p>
            <a:pPr lvl="0">
              <a:buClr>
                <a:srgbClr val="C66951"/>
              </a:buClr>
            </a:pPr>
            <a:r>
              <a:rPr lang="en-US" sz="1900" dirty="0">
                <a:solidFill>
                  <a:srgbClr val="534949"/>
                </a:solidFill>
              </a:rPr>
              <a:t>2.  Cost Analysis</a:t>
            </a:r>
          </a:p>
          <a:p>
            <a:pPr lvl="1">
              <a:buClr>
                <a:srgbClr val="BF974D"/>
              </a:buClr>
            </a:pPr>
            <a:r>
              <a:rPr lang="en-US" sz="1700" dirty="0">
                <a:solidFill>
                  <a:srgbClr val="534949"/>
                </a:solidFill>
              </a:rPr>
              <a:t>How do the initial and projected maintenance investment levels compare to the annual average maintenance investment for gravel roads?</a:t>
            </a:r>
          </a:p>
          <a:p>
            <a:pPr marL="365760" lvl="1" indent="0">
              <a:buClr>
                <a:srgbClr val="BF974D"/>
              </a:buClr>
              <a:buNone/>
            </a:pPr>
            <a:endParaRPr lang="en-US" sz="1700" dirty="0">
              <a:solidFill>
                <a:srgbClr val="534949"/>
              </a:solidFill>
            </a:endParaRPr>
          </a:p>
          <a:p>
            <a:pPr lvl="0">
              <a:buClr>
                <a:srgbClr val="C66951"/>
              </a:buClr>
            </a:pPr>
            <a:r>
              <a:rPr lang="en-US" sz="1900" dirty="0">
                <a:solidFill>
                  <a:srgbClr val="534949"/>
                </a:solidFill>
              </a:rPr>
              <a:t>3.  </a:t>
            </a:r>
            <a:r>
              <a:rPr lang="en-US" sz="1900" dirty="0" smtClean="0">
                <a:solidFill>
                  <a:srgbClr val="534949"/>
                </a:solidFill>
              </a:rPr>
              <a:t>Refine the Process</a:t>
            </a:r>
            <a:endParaRPr lang="en-US" sz="1900" dirty="0">
              <a:solidFill>
                <a:srgbClr val="534949"/>
              </a:solidFill>
            </a:endParaRPr>
          </a:p>
          <a:p>
            <a:pPr lvl="1">
              <a:buClr>
                <a:srgbClr val="BF974D"/>
              </a:buClr>
            </a:pPr>
            <a:r>
              <a:rPr lang="en-US" sz="1700" dirty="0" smtClean="0">
                <a:solidFill>
                  <a:srgbClr val="534949"/>
                </a:solidFill>
              </a:rPr>
              <a:t>What </a:t>
            </a:r>
            <a:r>
              <a:rPr lang="en-US" sz="1700" dirty="0">
                <a:solidFill>
                  <a:srgbClr val="534949"/>
                </a:solidFill>
              </a:rPr>
              <a:t>refinements can we make to our application technique to reduce the initial application cost of the Pilot Projects? </a:t>
            </a:r>
            <a:endParaRPr lang="en-US" sz="1700" dirty="0" smtClean="0">
              <a:solidFill>
                <a:srgbClr val="534949"/>
              </a:solidFill>
            </a:endParaRPr>
          </a:p>
          <a:p>
            <a:pPr lvl="2">
              <a:buClr>
                <a:srgbClr val="BF974D"/>
              </a:buClr>
            </a:pPr>
            <a:r>
              <a:rPr lang="en-US" sz="1500" dirty="0" smtClean="0">
                <a:solidFill>
                  <a:srgbClr val="534949"/>
                </a:solidFill>
              </a:rPr>
              <a:t>Plainview:  $3.88 (</a:t>
            </a:r>
            <a:r>
              <a:rPr lang="en-US" sz="1500" dirty="0" err="1" smtClean="0">
                <a:solidFill>
                  <a:srgbClr val="534949"/>
                </a:solidFill>
              </a:rPr>
              <a:t>Otta</a:t>
            </a:r>
            <a:r>
              <a:rPr lang="en-US" sz="1500" dirty="0" smtClean="0">
                <a:solidFill>
                  <a:srgbClr val="534949"/>
                </a:solidFill>
              </a:rPr>
              <a:t> only)</a:t>
            </a:r>
          </a:p>
          <a:p>
            <a:pPr lvl="2">
              <a:buClr>
                <a:srgbClr val="BF974D"/>
              </a:buClr>
            </a:pPr>
            <a:r>
              <a:rPr lang="en-US" sz="1500" dirty="0" smtClean="0">
                <a:solidFill>
                  <a:srgbClr val="534949"/>
                </a:solidFill>
              </a:rPr>
              <a:t>Ward Road:  $3.54 (</a:t>
            </a:r>
            <a:r>
              <a:rPr lang="en-US" sz="1500" dirty="0" err="1" smtClean="0">
                <a:solidFill>
                  <a:srgbClr val="534949"/>
                </a:solidFill>
              </a:rPr>
              <a:t>Otta</a:t>
            </a:r>
            <a:r>
              <a:rPr lang="en-US" sz="1500" dirty="0" smtClean="0">
                <a:solidFill>
                  <a:srgbClr val="534949"/>
                </a:solidFill>
              </a:rPr>
              <a:t> and chip)</a:t>
            </a:r>
            <a:endParaRPr lang="en-US" sz="1500" dirty="0">
              <a:solidFill>
                <a:srgbClr val="534949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– </a:t>
            </a:r>
            <a:r>
              <a:rPr lang="en-US" dirty="0" err="1" smtClean="0"/>
              <a:t>otta</a:t>
            </a:r>
            <a:r>
              <a:rPr lang="en-US" dirty="0" smtClean="0"/>
              <a:t> seal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Road treated with Magnesium Chloride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freeze/thaw</a:t>
            </a:r>
            <a:endParaRPr lang="en-US" dirty="0"/>
          </a:p>
        </p:txBody>
      </p:sp>
      <p:pic>
        <p:nvPicPr>
          <p:cNvPr id="2050" name="Picture 2" descr="C:\Users\chrisdo\Documents\Pilot Projects\IMG_2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9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risdo\AppData\Local\Microsoft\Windows\Temporary Internet Files\Content.Outlook\VS74W69O\20141206_125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6875" y="1965327"/>
            <a:ext cx="4978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Road treated with magnesium chloride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tree kill</a:t>
            </a:r>
            <a:endParaRPr lang="en-US" dirty="0"/>
          </a:p>
        </p:txBody>
      </p:sp>
      <p:pic>
        <p:nvPicPr>
          <p:cNvPr id="3074" name="Picture 2" descr="C:\Users\chrisdo\Documents\Pilot Projects\IMG_1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4292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risdo\AppData\Local\Microsoft\Windows\Temporary Internet Files\Content.Outlook\VS74W69O\Buckhorn Juniper Tree Da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42672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Road treated with magnesium chloride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dirty="0" smtClean="0"/>
              <a:t>potholing</a:t>
            </a:r>
            <a:endParaRPr lang="en-US" dirty="0"/>
          </a:p>
        </p:txBody>
      </p:sp>
      <p:pic>
        <p:nvPicPr>
          <p:cNvPr id="4098" name="Picture 2" descr="C:\Users\chrisdo\Documents\Pilot Projects\IMG_2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0"/>
            <a:ext cx="85598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Typical gravel road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dirty="0" err="1" smtClean="0"/>
              <a:t>washboarding</a:t>
            </a:r>
            <a:endParaRPr lang="en-US" dirty="0"/>
          </a:p>
        </p:txBody>
      </p:sp>
      <p:pic>
        <p:nvPicPr>
          <p:cNvPr id="6146" name="Picture 2" descr="C:\Users\chrisdo\AppData\Local\Microsoft\Windows\Temporary Internet Files\Content.Outlook\VS74W69O\Gravel Road Washboards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76400"/>
            <a:ext cx="86698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68172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800" dirty="0" smtClean="0"/>
              <a:t>Find an improved </a:t>
            </a:r>
            <a:r>
              <a:rPr lang="en-US" sz="2800" u="sng" dirty="0" smtClean="0"/>
              <a:t>low-cost surface treatment </a:t>
            </a:r>
            <a:r>
              <a:rPr lang="en-US" sz="2800" dirty="0" smtClean="0"/>
              <a:t>with annual surface maintenance costs that are at or near that of a high maintenance gravel road ($5,000/$7,500/mi/yr.)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Target low-volume Local/Residential facilities.</a:t>
            </a:r>
          </a:p>
          <a:p>
            <a:r>
              <a:rPr lang="en-US" dirty="0" smtClean="0"/>
              <a:t>Evaluate/estimate long-term maintenance costs and strategies.</a:t>
            </a:r>
          </a:p>
          <a:p>
            <a:r>
              <a:rPr lang="en-US" dirty="0" smtClean="0"/>
              <a:t>Potentially develop/evaluate partnership opportunities with adjacent property owners (</a:t>
            </a:r>
            <a:r>
              <a:rPr lang="en-US" dirty="0" err="1" smtClean="0"/>
              <a:t>ie</a:t>
            </a:r>
            <a:r>
              <a:rPr lang="en-US" dirty="0" smtClean="0"/>
              <a:t>, a “maintenance LID”) to fund the upgrade.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752600"/>
            <a:ext cx="4038601" cy="48006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sz="2800" u="sng" dirty="0" err="1" smtClean="0"/>
              <a:t>Otta</a:t>
            </a:r>
            <a:r>
              <a:rPr lang="en-US" sz="2800" u="sng" dirty="0" smtClean="0"/>
              <a:t> Seal</a:t>
            </a:r>
          </a:p>
          <a:p>
            <a:r>
              <a:rPr lang="en-US" dirty="0" smtClean="0"/>
              <a:t>Developed in Norway (</a:t>
            </a:r>
            <a:r>
              <a:rPr lang="en-US" dirty="0" err="1" smtClean="0"/>
              <a:t>Otta</a:t>
            </a:r>
            <a:r>
              <a:rPr lang="en-US" dirty="0" smtClean="0"/>
              <a:t> Valley) in 1960s.  Relatively new to USA.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Not an “Auto Seal”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Aggregate (1”-minus) rolled into a layer of high-float liquid asphalt.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Life Expectancy:  8-12 yrs.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A poor-man’s oil mat.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 treatment:  </a:t>
            </a:r>
            <a:r>
              <a:rPr lang="en-US" dirty="0" err="1" smtClean="0"/>
              <a:t>otta</a:t>
            </a:r>
            <a:r>
              <a:rPr lang="en-US" dirty="0" smtClean="0"/>
              <a:t> seal</a:t>
            </a:r>
            <a:endParaRPr lang="en-US" dirty="0"/>
          </a:p>
        </p:txBody>
      </p:sp>
      <p:pic>
        <p:nvPicPr>
          <p:cNvPr id="1026" name="Picture 2" descr="Image result for norway ro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428902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orway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08" y="1752600"/>
            <a:ext cx="3230944" cy="18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rozen charac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722690"/>
            <a:ext cx="762000" cy="102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25" y="2941241"/>
            <a:ext cx="1263809" cy="158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8407893" cy="4407408"/>
          </a:xfrm>
        </p:spPr>
        <p:txBody>
          <a:bodyPr/>
          <a:lstStyle/>
          <a:p>
            <a:r>
              <a:rPr lang="en-US" dirty="0" smtClean="0"/>
              <a:t>Binder:  High Float Medium Set Oil:  HFMS-2</a:t>
            </a:r>
          </a:p>
          <a:p>
            <a:r>
              <a:rPr lang="en-US" dirty="0" smtClean="0"/>
              <a:t>Aggregate:   Gradation varies based on traffic loading</a:t>
            </a:r>
          </a:p>
          <a:p>
            <a:pPr lvl="1"/>
            <a:r>
              <a:rPr lang="en-US" dirty="0" smtClean="0"/>
              <a:t>Low quality, non-paving spec rock</a:t>
            </a:r>
          </a:p>
          <a:p>
            <a:pPr lvl="1"/>
            <a:r>
              <a:rPr lang="en-US" dirty="0" smtClean="0"/>
              <a:t>0.5” to 1” Max </a:t>
            </a:r>
          </a:p>
          <a:p>
            <a:pPr lvl="1"/>
            <a:r>
              <a:rPr lang="en-US" dirty="0" smtClean="0"/>
              <a:t>Up to 10% fines</a:t>
            </a:r>
          </a:p>
          <a:p>
            <a:pPr lvl="1"/>
            <a:r>
              <a:rPr lang="en-US" dirty="0" smtClean="0"/>
              <a:t>Dirty!</a:t>
            </a:r>
          </a:p>
          <a:p>
            <a:pPr lvl="0">
              <a:buClr>
                <a:srgbClr val="C66951"/>
              </a:buClr>
            </a:pPr>
            <a:r>
              <a:rPr lang="en-US" dirty="0" smtClean="0">
                <a:solidFill>
                  <a:srgbClr val="534949"/>
                </a:solidFill>
              </a:rPr>
              <a:t>Again…..A Poor Mans Oil Mat</a:t>
            </a:r>
            <a:endParaRPr lang="en-US" dirty="0">
              <a:solidFill>
                <a:srgbClr val="534949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materials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4" y="4953000"/>
            <a:ext cx="849048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9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D24390B-57F1-4D9E-8C05-CB57372A559F}"/>
</file>

<file path=customXml/itemProps2.xml><?xml version="1.0" encoding="utf-8"?>
<ds:datastoreItem xmlns:ds="http://schemas.openxmlformats.org/officeDocument/2006/customXml" ds:itemID="{914E1E8A-6BA6-4D9C-B4B8-A6BBF1805CB6}"/>
</file>

<file path=customXml/itemProps3.xml><?xml version="1.0" encoding="utf-8"?>
<ds:datastoreItem xmlns:ds="http://schemas.openxmlformats.org/officeDocument/2006/customXml" ds:itemID="{3DDD5C14-055D-4E47-9ACF-3E6370AE84E0}"/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109506</TotalTime>
  <Words>730</Words>
  <Application>Microsoft Office PowerPoint</Application>
  <PresentationFormat>On-screen Show (4:3)</PresentationFormat>
  <Paragraphs>157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Grid</vt:lpstr>
      <vt:lpstr>   deschutes county road department   otta seal  gravel road conversion pilot project   December 7, 2016 oaces chip seal workshop      </vt:lpstr>
      <vt:lpstr>Existing gravel road  maintenance program</vt:lpstr>
      <vt:lpstr>Road treated with Magnesium Chloride freeze/thaw</vt:lpstr>
      <vt:lpstr>Road treated with magnesium chloride tree kill</vt:lpstr>
      <vt:lpstr>Road treated with magnesium chloride  potholing</vt:lpstr>
      <vt:lpstr>Typical gravel road  washboarding</vt:lpstr>
      <vt:lpstr>The goal</vt:lpstr>
      <vt:lpstr>Pilot project treatment:  otta seal</vt:lpstr>
      <vt:lpstr>Otta seal materials</vt:lpstr>
      <vt:lpstr>Otta seal:  research</vt:lpstr>
      <vt:lpstr>Otta seal equipment</vt:lpstr>
      <vt:lpstr>Some gradation spec examples</vt:lpstr>
      <vt:lpstr>Deschutes county otta seal rock </vt:lpstr>
      <vt:lpstr>Pre-installation (typical of post grading, Plainview Road)</vt:lpstr>
      <vt:lpstr>HFMS-2 Application (0.48-50 Gal/sy) (road pre-wet, 1-hour prior, Plainview Road)</vt:lpstr>
      <vt:lpstr>Single pass with chip spreader (1”–minus “dirty” Material, Ward Road)</vt:lpstr>
      <vt:lpstr>Immediate Post agg application ready to roll (and roll and roll and roll)</vt:lpstr>
      <vt:lpstr>Surface integrity (very dirty appearance)</vt:lpstr>
      <vt:lpstr>Plainview Road: 1-month (included sand seal)</vt:lpstr>
      <vt:lpstr>Ward Road: 2 months (Some shoving on grades and intersection approach)</vt:lpstr>
      <vt:lpstr>Plainview Road: 7 months</vt:lpstr>
      <vt:lpstr>Some flaws (Plainview Road)</vt:lpstr>
      <vt:lpstr>Chip seal finished product (Ward Road – emulsion, uncoated rock)</vt:lpstr>
      <vt:lpstr>Otta seal installation cost</vt:lpstr>
      <vt:lpstr>Otta seal:  lessons learned in application</vt:lpstr>
      <vt:lpstr>Otta seal:  lessons learned in design</vt:lpstr>
      <vt:lpstr>Next steps – otta seal</vt:lpstr>
    </vt:vector>
  </TitlesOfParts>
  <Company>Deschutes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Doty</dc:creator>
  <cp:lastModifiedBy>Jim Thompson</cp:lastModifiedBy>
  <cp:revision>378</cp:revision>
  <cp:lastPrinted>2016-12-06T23:59:50Z</cp:lastPrinted>
  <dcterms:created xsi:type="dcterms:W3CDTF">2012-02-22T18:42:54Z</dcterms:created>
  <dcterms:modified xsi:type="dcterms:W3CDTF">2016-12-07T20:18:17Z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