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rawings/drawing1.xml" ContentType="application/vnd.openxmlformats-officedocument.drawingml.chartshapes+xml"/>
  <Override PartName="/ppt/drawings/drawing5.xml" ContentType="application/vnd.openxmlformats-officedocument.drawingml.chartshapes+xml"/>
  <Override PartName="/ppt/drawings/drawing4.xml" ContentType="application/vnd.openxmlformats-officedocument.drawingml.chartshapes+xml"/>
  <Override PartName="/ppt/drawings/drawing3.xml" ContentType="application/vnd.openxmlformats-officedocument.drawingml.chartshapes+xml"/>
  <Override PartName="/ppt/drawings/drawing2.xml" ContentType="application/vnd.openxmlformats-officedocument.drawingml.chartshapes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charts/chart2.xml" ContentType="application/vnd.openxmlformats-officedocument.drawingml.char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77" r:id="rId3"/>
    <p:sldId id="332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33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7CEC"/>
    <a:srgbClr val="17EF21"/>
    <a:srgbClr val="FFFF66"/>
    <a:srgbClr val="0DA3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1037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_F\75-year%20model%20BOC%2010-2011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_F\75-year%20model%20BOC%2010-2011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_F\75-year%20model%20BOC%2010-2011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_F\75-year%20model%20BOC%2010-2011.xls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_F\75-year%20model%20BOC%2010-2011.xls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_F\75-year%20model%20BOC%2010-2011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_F\75-year%20model%20BOC%2010-2011.xls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_F\75-year%20model%20BOC%2010-2011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_F\75-year%20model%20BOC%2010-201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675" b="0" i="0" u="none" strike="noStrike" baseline="0" dirty="0">
                <a:solidFill>
                  <a:srgbClr val="0000FF"/>
                </a:solidFill>
                <a:latin typeface="Arial"/>
                <a:cs typeface="Arial"/>
              </a:rPr>
              <a:t>chart 1 -  </a:t>
            </a:r>
            <a:r>
              <a:rPr lang="en-US" sz="2225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General PCI Failure Curve</a:t>
            </a:r>
          </a:p>
          <a:p>
            <a:pPr>
              <a:defRPr sz="18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2225" b="1" i="0" u="none" strike="noStrike" baseline="0" dirty="0">
                <a:solidFill>
                  <a:srgbClr val="00B050"/>
                </a:solidFill>
                <a:latin typeface="Arial"/>
                <a:cs typeface="Arial"/>
              </a:rPr>
              <a:t>35-year life of a </a:t>
            </a:r>
            <a:r>
              <a:rPr lang="en-US" sz="2225" b="1" i="0" u="none" strike="noStrike" baseline="0" dirty="0" smtClean="0">
                <a:solidFill>
                  <a:srgbClr val="00B050"/>
                </a:solidFill>
                <a:latin typeface="Arial"/>
                <a:cs typeface="Arial"/>
              </a:rPr>
              <a:t>Non-maintained</a:t>
            </a:r>
          </a:p>
          <a:p>
            <a:pPr>
              <a:defRPr sz="18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2225" b="1" i="0" u="none" strike="noStrike" baseline="0" dirty="0" smtClean="0">
                <a:solidFill>
                  <a:srgbClr val="00B050"/>
                </a:solidFill>
                <a:latin typeface="Arial"/>
                <a:cs typeface="Arial"/>
              </a:rPr>
              <a:t>24-foot wide County Road</a:t>
            </a:r>
            <a:endParaRPr lang="en-US" sz="2225" b="1" i="0" u="none" strike="noStrike" baseline="0" dirty="0">
              <a:solidFill>
                <a:srgbClr val="00B050"/>
              </a:solidFill>
              <a:latin typeface="Arial"/>
              <a:cs typeface="Arial"/>
            </a:endParaRPr>
          </a:p>
          <a:p>
            <a:pPr>
              <a:defRPr sz="18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 sz="2225" b="1" i="0" u="none" strike="noStrike" baseline="0" dirty="0">
              <a:solidFill>
                <a:srgbClr val="000000"/>
              </a:solidFill>
              <a:latin typeface="Arial"/>
              <a:cs typeface="Arial"/>
            </a:endParaRPr>
          </a:p>
        </c:rich>
      </c:tx>
      <c:layout>
        <c:manualLayout>
          <c:xMode val="edge"/>
          <c:yMode val="edge"/>
          <c:x val="0.15296312763491371"/>
          <c:y val="0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944908328619017"/>
          <c:y val="0.16957242137702971"/>
          <c:w val="0.81828487534216909"/>
          <c:h val="0.7036082474226818"/>
        </c:manualLayout>
      </c:layout>
      <c:lineChart>
        <c:grouping val="standard"/>
        <c:varyColors val="0"/>
        <c:ser>
          <c:idx val="1"/>
          <c:order val="0"/>
          <c:tx>
            <c:strRef>
              <c:f>Orginal!$D$8</c:f>
              <c:strCache>
                <c:ptCount val="1"/>
                <c:pt idx="0">
                  <c:v>Non-maintained</c:v>
                </c:pt>
              </c:strCache>
            </c:strRef>
          </c:tx>
          <c:spPr>
            <a:ln w="88900">
              <a:solidFill>
                <a:srgbClr val="FF0000"/>
              </a:solidFill>
              <a:prstDash val="solid"/>
            </a:ln>
          </c:spPr>
          <c:marker>
            <c:symbol val="square"/>
            <c:size val="3"/>
            <c:spPr>
              <a:noFill/>
              <a:ln w="9525">
                <a:noFill/>
              </a:ln>
            </c:spPr>
          </c:marker>
          <c:trendline>
            <c:spPr>
              <a:ln w="38100">
                <a:solidFill>
                  <a:srgbClr val="FF99CC"/>
                </a:solidFill>
                <a:prstDash val="solid"/>
              </a:ln>
            </c:spPr>
            <c:trendlineType val="poly"/>
            <c:order val="2"/>
            <c:dispRSqr val="0"/>
            <c:dispEq val="0"/>
          </c:trendline>
          <c:val>
            <c:numRef>
              <c:f>Orginal!$D$9:$D$43</c:f>
              <c:numCache>
                <c:formatCode>0.0</c:formatCode>
                <c:ptCount val="35"/>
                <c:pt idx="0" formatCode="General">
                  <c:v>100</c:v>
                </c:pt>
                <c:pt idx="1">
                  <c:v>95.669999999999987</c:v>
                </c:pt>
                <c:pt idx="2">
                  <c:v>91.33</c:v>
                </c:pt>
                <c:pt idx="3" formatCode="General">
                  <c:v>87</c:v>
                </c:pt>
                <c:pt idx="4">
                  <c:v>85.25</c:v>
                </c:pt>
                <c:pt idx="5">
                  <c:v>83.5</c:v>
                </c:pt>
                <c:pt idx="6">
                  <c:v>81.75</c:v>
                </c:pt>
                <c:pt idx="7" formatCode="General">
                  <c:v>80</c:v>
                </c:pt>
                <c:pt idx="8">
                  <c:v>78</c:v>
                </c:pt>
                <c:pt idx="9">
                  <c:v>76</c:v>
                </c:pt>
                <c:pt idx="10">
                  <c:v>74</c:v>
                </c:pt>
                <c:pt idx="11" formatCode="General">
                  <c:v>72</c:v>
                </c:pt>
                <c:pt idx="12">
                  <c:v>70.669999999999987</c:v>
                </c:pt>
                <c:pt idx="13">
                  <c:v>69.33</c:v>
                </c:pt>
                <c:pt idx="14" formatCode="General">
                  <c:v>68</c:v>
                </c:pt>
                <c:pt idx="15">
                  <c:v>65.33</c:v>
                </c:pt>
                <c:pt idx="16">
                  <c:v>62.67</c:v>
                </c:pt>
                <c:pt idx="17" formatCode="General">
                  <c:v>60</c:v>
                </c:pt>
                <c:pt idx="18">
                  <c:v>57.14</c:v>
                </c:pt>
                <c:pt idx="19">
                  <c:v>54.290000000000013</c:v>
                </c:pt>
                <c:pt idx="20">
                  <c:v>51.43</c:v>
                </c:pt>
                <c:pt idx="21">
                  <c:v>48.57</c:v>
                </c:pt>
                <c:pt idx="22">
                  <c:v>45.71</c:v>
                </c:pt>
                <c:pt idx="23">
                  <c:v>42.86</c:v>
                </c:pt>
                <c:pt idx="24" formatCode="General">
                  <c:v>40</c:v>
                </c:pt>
                <c:pt idx="25">
                  <c:v>36</c:v>
                </c:pt>
                <c:pt idx="26">
                  <c:v>32</c:v>
                </c:pt>
                <c:pt idx="27">
                  <c:v>28</c:v>
                </c:pt>
                <c:pt idx="28">
                  <c:v>24</c:v>
                </c:pt>
                <c:pt idx="29" formatCode="General">
                  <c:v>20</c:v>
                </c:pt>
                <c:pt idx="30">
                  <c:v>18</c:v>
                </c:pt>
                <c:pt idx="31">
                  <c:v>16</c:v>
                </c:pt>
                <c:pt idx="32">
                  <c:v>14</c:v>
                </c:pt>
                <c:pt idx="33">
                  <c:v>12</c:v>
                </c:pt>
                <c:pt idx="34" formatCode="General">
                  <c:v>10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134912"/>
        <c:axId val="97993856"/>
      </c:lineChart>
      <c:catAx>
        <c:axId val="621349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50" b="0" i="0" u="none" strike="noStrike" baseline="0">
                    <a:solidFill>
                      <a:srgbClr val="008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dirty="0"/>
                  <a:t>Years</a:t>
                </a:r>
              </a:p>
            </c:rich>
          </c:tx>
          <c:layout>
            <c:manualLayout>
              <c:xMode val="edge"/>
              <c:yMode val="edge"/>
              <c:x val="0.49097089161823265"/>
              <c:y val="0.929123750416948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525" b="0" i="0" u="none" strike="noStrike" baseline="0">
                <a:solidFill>
                  <a:srgbClr val="008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99385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9799385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400" b="1" i="0" u="none" strike="noStrike" baseline="0">
                    <a:solidFill>
                      <a:srgbClr val="993366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2400" b="1" dirty="0"/>
                  <a:t>PCI</a:t>
                </a:r>
              </a:p>
            </c:rich>
          </c:tx>
          <c:layout>
            <c:manualLayout>
              <c:xMode val="edge"/>
              <c:yMode val="edge"/>
              <c:x val="3.025086578581589E-2"/>
              <c:y val="3.9125118322417801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2800" b="0" i="0" u="none" strike="noStrike" baseline="0">
                <a:solidFill>
                  <a:srgbClr val="993366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13491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079788167136736"/>
          <c:y val="0.57552942533899765"/>
          <c:w val="0.44053453223963751"/>
          <c:h val="0.21310830292214891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380" b="0" i="0" u="none" strike="noStrike" baseline="0">
              <a:solidFill>
                <a:srgbClr val="FF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8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675" b="0" i="0" u="none" strike="noStrike" baseline="0" dirty="0">
                <a:solidFill>
                  <a:srgbClr val="0000FF"/>
                </a:solidFill>
                <a:latin typeface="Arial"/>
                <a:cs typeface="Arial"/>
              </a:rPr>
              <a:t>chart 1 -  </a:t>
            </a:r>
            <a:r>
              <a:rPr lang="en-US" sz="2225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General PCI Failure Curve</a:t>
            </a:r>
          </a:p>
          <a:p>
            <a:pPr>
              <a:defRPr sz="18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2225" b="1" i="0" u="none" strike="noStrike" baseline="0" dirty="0">
                <a:solidFill>
                  <a:srgbClr val="00B050"/>
                </a:solidFill>
                <a:latin typeface="Arial"/>
                <a:cs typeface="Arial"/>
              </a:rPr>
              <a:t>35-year life of a Non-maintained Road</a:t>
            </a:r>
          </a:p>
          <a:p>
            <a:pPr>
              <a:defRPr sz="18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 sz="2225" b="1" i="0" u="none" strike="noStrike" baseline="0" dirty="0">
              <a:solidFill>
                <a:srgbClr val="000000"/>
              </a:solidFill>
              <a:latin typeface="Arial"/>
              <a:cs typeface="Arial"/>
            </a:endParaRPr>
          </a:p>
        </c:rich>
      </c:tx>
      <c:layout>
        <c:manualLayout>
          <c:xMode val="edge"/>
          <c:yMode val="edge"/>
          <c:x val="0.14324157609059671"/>
          <c:y val="1.2142450360986125E-3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944908328619019"/>
          <c:y val="0.16957242137702971"/>
          <c:w val="0.81828487534216909"/>
          <c:h val="0.70360824742268191"/>
        </c:manualLayout>
      </c:layout>
      <c:lineChart>
        <c:grouping val="standard"/>
        <c:varyColors val="0"/>
        <c:ser>
          <c:idx val="1"/>
          <c:order val="0"/>
          <c:tx>
            <c:strRef>
              <c:f>Orginal!$D$8</c:f>
              <c:strCache>
                <c:ptCount val="1"/>
                <c:pt idx="0">
                  <c:v>Non-maintained</c:v>
                </c:pt>
              </c:strCache>
            </c:strRef>
          </c:tx>
          <c:spPr>
            <a:ln w="88900">
              <a:solidFill>
                <a:srgbClr val="FF0000"/>
              </a:solidFill>
              <a:prstDash val="solid"/>
            </a:ln>
          </c:spPr>
          <c:marker>
            <c:symbol val="square"/>
            <c:size val="3"/>
            <c:spPr>
              <a:noFill/>
              <a:ln w="9525">
                <a:noFill/>
              </a:ln>
            </c:spPr>
          </c:marker>
          <c:trendline>
            <c:spPr>
              <a:ln w="38100">
                <a:solidFill>
                  <a:srgbClr val="FF99CC"/>
                </a:solidFill>
                <a:prstDash val="solid"/>
              </a:ln>
            </c:spPr>
            <c:trendlineType val="poly"/>
            <c:order val="2"/>
            <c:dispRSqr val="0"/>
            <c:dispEq val="0"/>
          </c:trendline>
          <c:val>
            <c:numRef>
              <c:f>Orginal!$D$9:$D$43</c:f>
              <c:numCache>
                <c:formatCode>0.0</c:formatCode>
                <c:ptCount val="35"/>
                <c:pt idx="0" formatCode="General">
                  <c:v>100</c:v>
                </c:pt>
                <c:pt idx="1">
                  <c:v>95.669999999999987</c:v>
                </c:pt>
                <c:pt idx="2">
                  <c:v>91.33</c:v>
                </c:pt>
                <c:pt idx="3" formatCode="General">
                  <c:v>87</c:v>
                </c:pt>
                <c:pt idx="4">
                  <c:v>85.25</c:v>
                </c:pt>
                <c:pt idx="5">
                  <c:v>83.5</c:v>
                </c:pt>
                <c:pt idx="6">
                  <c:v>81.75</c:v>
                </c:pt>
                <c:pt idx="7" formatCode="General">
                  <c:v>80</c:v>
                </c:pt>
                <c:pt idx="8">
                  <c:v>78</c:v>
                </c:pt>
                <c:pt idx="9">
                  <c:v>76</c:v>
                </c:pt>
                <c:pt idx="10">
                  <c:v>74</c:v>
                </c:pt>
                <c:pt idx="11" formatCode="General">
                  <c:v>72</c:v>
                </c:pt>
                <c:pt idx="12">
                  <c:v>70.669999999999987</c:v>
                </c:pt>
                <c:pt idx="13">
                  <c:v>69.33</c:v>
                </c:pt>
                <c:pt idx="14" formatCode="General">
                  <c:v>68</c:v>
                </c:pt>
                <c:pt idx="15">
                  <c:v>65.33</c:v>
                </c:pt>
                <c:pt idx="16">
                  <c:v>62.67</c:v>
                </c:pt>
                <c:pt idx="17" formatCode="General">
                  <c:v>60</c:v>
                </c:pt>
                <c:pt idx="18">
                  <c:v>57.14</c:v>
                </c:pt>
                <c:pt idx="19">
                  <c:v>54.290000000000013</c:v>
                </c:pt>
                <c:pt idx="20">
                  <c:v>51.43</c:v>
                </c:pt>
                <c:pt idx="21">
                  <c:v>48.57</c:v>
                </c:pt>
                <c:pt idx="22">
                  <c:v>45.71</c:v>
                </c:pt>
                <c:pt idx="23">
                  <c:v>42.86</c:v>
                </c:pt>
                <c:pt idx="24" formatCode="General">
                  <c:v>40</c:v>
                </c:pt>
                <c:pt idx="25">
                  <c:v>36</c:v>
                </c:pt>
                <c:pt idx="26">
                  <c:v>32</c:v>
                </c:pt>
                <c:pt idx="27">
                  <c:v>28</c:v>
                </c:pt>
                <c:pt idx="28">
                  <c:v>24</c:v>
                </c:pt>
                <c:pt idx="29" formatCode="General">
                  <c:v>20</c:v>
                </c:pt>
                <c:pt idx="30">
                  <c:v>18</c:v>
                </c:pt>
                <c:pt idx="31">
                  <c:v>16</c:v>
                </c:pt>
                <c:pt idx="32">
                  <c:v>14</c:v>
                </c:pt>
                <c:pt idx="33">
                  <c:v>12</c:v>
                </c:pt>
                <c:pt idx="34" formatCode="General">
                  <c:v>10</c:v>
                </c:pt>
              </c:numCache>
            </c:numRef>
          </c:val>
          <c:smooth val="1"/>
        </c:ser>
        <c:ser>
          <c:idx val="0"/>
          <c:order val="1"/>
          <c:tx>
            <c:strRef>
              <c:f>Orginal!$E$8</c:f>
              <c:strCache>
                <c:ptCount val="1"/>
                <c:pt idx="0">
                  <c:v>accumulative average PCI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pPr>
              <a:ln>
                <a:solidFill>
                  <a:srgbClr val="C00000"/>
                </a:solidFill>
              </a:ln>
            </c:spPr>
          </c:marker>
          <c:val>
            <c:numRef>
              <c:f>Orginal!$E$9:$E$43</c:f>
              <c:numCache>
                <c:formatCode>0.0</c:formatCode>
                <c:ptCount val="35"/>
                <c:pt idx="0">
                  <c:v>100</c:v>
                </c:pt>
                <c:pt idx="1">
                  <c:v>97.835000000000008</c:v>
                </c:pt>
                <c:pt idx="2">
                  <c:v>95.666666666666671</c:v>
                </c:pt>
                <c:pt idx="3">
                  <c:v>93.5</c:v>
                </c:pt>
                <c:pt idx="4">
                  <c:v>91.85</c:v>
                </c:pt>
                <c:pt idx="5">
                  <c:v>90.458333333333258</c:v>
                </c:pt>
                <c:pt idx="6">
                  <c:v>89.214285714285722</c:v>
                </c:pt>
                <c:pt idx="7">
                  <c:v>88.0625</c:v>
                </c:pt>
                <c:pt idx="8">
                  <c:v>86.944444444444514</c:v>
                </c:pt>
                <c:pt idx="9">
                  <c:v>85.85</c:v>
                </c:pt>
                <c:pt idx="10">
                  <c:v>84.772727272727138</c:v>
                </c:pt>
                <c:pt idx="11">
                  <c:v>83.708333333333258</c:v>
                </c:pt>
                <c:pt idx="12">
                  <c:v>82.705384615384588</c:v>
                </c:pt>
                <c:pt idx="13">
                  <c:v>81.75</c:v>
                </c:pt>
                <c:pt idx="14">
                  <c:v>80.833333333333258</c:v>
                </c:pt>
                <c:pt idx="15">
                  <c:v>79.864374999999981</c:v>
                </c:pt>
                <c:pt idx="16">
                  <c:v>78.852941176470424</c:v>
                </c:pt>
                <c:pt idx="17">
                  <c:v>77.805555555555486</c:v>
                </c:pt>
                <c:pt idx="18">
                  <c:v>76.717894736842126</c:v>
                </c:pt>
                <c:pt idx="19">
                  <c:v>75.596500000000006</c:v>
                </c:pt>
                <c:pt idx="20">
                  <c:v>74.445714285714388</c:v>
                </c:pt>
                <c:pt idx="21">
                  <c:v>73.269545454545465</c:v>
                </c:pt>
                <c:pt idx="22">
                  <c:v>72.071304347826015</c:v>
                </c:pt>
                <c:pt idx="23">
                  <c:v>70.854166666666671</c:v>
                </c:pt>
                <c:pt idx="24">
                  <c:v>69.61999999999999</c:v>
                </c:pt>
                <c:pt idx="25">
                  <c:v>68.32692307692308</c:v>
                </c:pt>
                <c:pt idx="26">
                  <c:v>66.981481481481481</c:v>
                </c:pt>
                <c:pt idx="27">
                  <c:v>65.589285714285708</c:v>
                </c:pt>
                <c:pt idx="28">
                  <c:v>64.155172413792954</c:v>
                </c:pt>
                <c:pt idx="29">
                  <c:v>62.68333333333333</c:v>
                </c:pt>
                <c:pt idx="30">
                  <c:v>61.241935483870968</c:v>
                </c:pt>
                <c:pt idx="31">
                  <c:v>59.828125000000036</c:v>
                </c:pt>
                <c:pt idx="32">
                  <c:v>58.439393939393938</c:v>
                </c:pt>
                <c:pt idx="33">
                  <c:v>57.073529411764653</c:v>
                </c:pt>
                <c:pt idx="34">
                  <c:v>55.728571428571499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Orginal!$F$8</c:f>
              <c:strCache>
                <c:ptCount val="1"/>
                <c:pt idx="0">
                  <c:v>35-year average PCI</c:v>
                </c:pt>
              </c:strCache>
            </c:strRef>
          </c:tx>
          <c:spPr>
            <a:ln>
              <a:solidFill>
                <a:srgbClr val="808080"/>
              </a:solidFill>
            </a:ln>
          </c:spPr>
          <c:val>
            <c:numRef>
              <c:f>Orginal!$F$9:$F$43</c:f>
              <c:numCache>
                <c:formatCode>0.0</c:formatCode>
                <c:ptCount val="35"/>
                <c:pt idx="0">
                  <c:v>55.728571428571499</c:v>
                </c:pt>
                <c:pt idx="1">
                  <c:v>55.728571428571499</c:v>
                </c:pt>
                <c:pt idx="2">
                  <c:v>55.728571428571499</c:v>
                </c:pt>
                <c:pt idx="3">
                  <c:v>55.728571428571499</c:v>
                </c:pt>
                <c:pt idx="4">
                  <c:v>55.728571428571499</c:v>
                </c:pt>
                <c:pt idx="5">
                  <c:v>55.728571428571499</c:v>
                </c:pt>
                <c:pt idx="6">
                  <c:v>55.728571428571499</c:v>
                </c:pt>
                <c:pt idx="7">
                  <c:v>55.728571428571499</c:v>
                </c:pt>
                <c:pt idx="8">
                  <c:v>55.728571428571499</c:v>
                </c:pt>
                <c:pt idx="9">
                  <c:v>55.728571428571499</c:v>
                </c:pt>
                <c:pt idx="10">
                  <c:v>55.728571428571499</c:v>
                </c:pt>
                <c:pt idx="11">
                  <c:v>55.728571428571499</c:v>
                </c:pt>
                <c:pt idx="12">
                  <c:v>55.728571428571499</c:v>
                </c:pt>
                <c:pt idx="13">
                  <c:v>55.728571428571499</c:v>
                </c:pt>
                <c:pt idx="14">
                  <c:v>55.728571428571499</c:v>
                </c:pt>
                <c:pt idx="15">
                  <c:v>55.728571428571499</c:v>
                </c:pt>
                <c:pt idx="16">
                  <c:v>55.728571428571499</c:v>
                </c:pt>
                <c:pt idx="17">
                  <c:v>55.728571428571499</c:v>
                </c:pt>
                <c:pt idx="18">
                  <c:v>55.728571428571499</c:v>
                </c:pt>
                <c:pt idx="19">
                  <c:v>55.728571428571499</c:v>
                </c:pt>
                <c:pt idx="20">
                  <c:v>55.728571428571499</c:v>
                </c:pt>
                <c:pt idx="21">
                  <c:v>55.728571428571499</c:v>
                </c:pt>
                <c:pt idx="22">
                  <c:v>55.728571428571499</c:v>
                </c:pt>
                <c:pt idx="23">
                  <c:v>55.728571428571499</c:v>
                </c:pt>
                <c:pt idx="24">
                  <c:v>55.728571428571499</c:v>
                </c:pt>
                <c:pt idx="25">
                  <c:v>55.728571428571499</c:v>
                </c:pt>
                <c:pt idx="26">
                  <c:v>55.728571428571499</c:v>
                </c:pt>
                <c:pt idx="27">
                  <c:v>55.728571428571499</c:v>
                </c:pt>
                <c:pt idx="28">
                  <c:v>55.728571428571499</c:v>
                </c:pt>
                <c:pt idx="29">
                  <c:v>55.728571428571499</c:v>
                </c:pt>
                <c:pt idx="30">
                  <c:v>55.728571428571499</c:v>
                </c:pt>
                <c:pt idx="31">
                  <c:v>55.728571428571499</c:v>
                </c:pt>
                <c:pt idx="32">
                  <c:v>55.728571428571499</c:v>
                </c:pt>
                <c:pt idx="33">
                  <c:v>55.728571428571499</c:v>
                </c:pt>
                <c:pt idx="34">
                  <c:v>55.728571428571499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157952"/>
        <c:axId val="62159872"/>
      </c:lineChart>
      <c:catAx>
        <c:axId val="621579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50" b="0" i="0" u="none" strike="noStrike" baseline="0">
                    <a:solidFill>
                      <a:srgbClr val="008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dirty="0"/>
                  <a:t>Years</a:t>
                </a:r>
              </a:p>
            </c:rich>
          </c:tx>
          <c:layout>
            <c:manualLayout>
              <c:xMode val="edge"/>
              <c:yMode val="edge"/>
              <c:x val="0.49097089161823276"/>
              <c:y val="0.929123750416948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525" b="0" i="0" u="none" strike="noStrike" baseline="0">
                <a:solidFill>
                  <a:srgbClr val="008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15987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6215987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400" b="1" i="0" u="none" strike="noStrike" baseline="0">
                    <a:solidFill>
                      <a:srgbClr val="993366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2400" b="1" dirty="0"/>
                  <a:t>PCI</a:t>
                </a:r>
              </a:p>
            </c:rich>
          </c:tx>
          <c:layout>
            <c:manualLayout>
              <c:xMode val="edge"/>
              <c:yMode val="edge"/>
              <c:x val="3.0250865785815897E-2"/>
              <c:y val="3.9125118322417801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2800" b="0" i="0" u="none" strike="noStrike" baseline="0">
                <a:solidFill>
                  <a:srgbClr val="993366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15795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0079788167136742"/>
          <c:y val="0.57552942533899765"/>
          <c:w val="0.44053453223963751"/>
          <c:h val="0.21310830292214891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380" b="0" i="0" u="none" strike="noStrike" baseline="0">
              <a:solidFill>
                <a:srgbClr val="FF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8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0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525" b="0" i="0" u="none" strike="noStrike" baseline="0" dirty="0">
                <a:solidFill>
                  <a:srgbClr val="0000FF"/>
                </a:solidFill>
                <a:latin typeface="Arial"/>
                <a:cs typeface="Arial"/>
              </a:rPr>
              <a:t>chart 2 -  </a:t>
            </a:r>
            <a:r>
              <a:rPr lang="en-US" sz="27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PCI over </a:t>
            </a:r>
            <a:r>
              <a:rPr lang="en-US" sz="2700" b="1" i="0" u="none" strike="noStrike" baseline="0" dirty="0" smtClean="0">
                <a:solidFill>
                  <a:srgbClr val="000000"/>
                </a:solidFill>
                <a:latin typeface="Arial"/>
                <a:cs typeface="Arial"/>
              </a:rPr>
              <a:t>time</a:t>
            </a:r>
          </a:p>
          <a:p>
            <a:pPr>
              <a:defRPr sz="30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2700" b="1" i="0" u="none" strike="noStrike" baseline="0" dirty="0" smtClean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700" b="1" i="0" u="none" strike="noStrike" baseline="0" dirty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>- 75 years</a:t>
            </a:r>
          </a:p>
        </c:rich>
      </c:tx>
      <c:layout>
        <c:manualLayout>
          <c:xMode val="edge"/>
          <c:yMode val="edge"/>
          <c:x val="0.30010050306211766"/>
          <c:y val="3.54328447364794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928127734033246"/>
          <c:y val="0.19378740386299137"/>
          <c:w val="0.76219991251093788"/>
          <c:h val="0.61253196930946296"/>
        </c:manualLayout>
      </c:layout>
      <c:lineChart>
        <c:grouping val="standard"/>
        <c:varyColors val="0"/>
        <c:ser>
          <c:idx val="1"/>
          <c:order val="0"/>
          <c:tx>
            <c:strRef>
              <c:f>Orginal!$C$7</c:f>
              <c:strCache>
                <c:ptCount val="1"/>
                <c:pt idx="0">
                  <c:v>Non-maintained</c:v>
                </c:pt>
              </c:strCache>
            </c:strRef>
          </c:tx>
          <c:spPr>
            <a:ln w="88900">
              <a:solidFill>
                <a:srgbClr val="FF0000"/>
              </a:solidFill>
              <a:prstDash val="solid"/>
            </a:ln>
          </c:spPr>
          <c:marker>
            <c:symbol val="none"/>
          </c:marker>
          <c:trendline>
            <c:spPr>
              <a:ln w="38100">
                <a:solidFill>
                  <a:srgbClr val="FF99CC"/>
                </a:solidFill>
                <a:prstDash val="solid"/>
              </a:ln>
            </c:spPr>
            <c:trendlineType val="poly"/>
            <c:order val="2"/>
            <c:dispRSqr val="0"/>
            <c:dispEq val="0"/>
          </c:trendline>
          <c:cat>
            <c:numRef>
              <c:f>Orginal!$B$9:$B$83</c:f>
              <c:numCache>
                <c:formatCode>General</c:formatCode>
                <c:ptCount val="7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</c:numCache>
            </c:numRef>
          </c:cat>
          <c:val>
            <c:numRef>
              <c:f>Orginal!$D$9:$D$83</c:f>
              <c:numCache>
                <c:formatCode>0.0</c:formatCode>
                <c:ptCount val="75"/>
                <c:pt idx="0" formatCode="General">
                  <c:v>100</c:v>
                </c:pt>
                <c:pt idx="1">
                  <c:v>95.669999999999987</c:v>
                </c:pt>
                <c:pt idx="2">
                  <c:v>91.33</c:v>
                </c:pt>
                <c:pt idx="3" formatCode="General">
                  <c:v>87</c:v>
                </c:pt>
                <c:pt idx="4">
                  <c:v>85.25</c:v>
                </c:pt>
                <c:pt idx="5">
                  <c:v>83.5</c:v>
                </c:pt>
                <c:pt idx="6">
                  <c:v>81.75</c:v>
                </c:pt>
                <c:pt idx="7" formatCode="General">
                  <c:v>80</c:v>
                </c:pt>
                <c:pt idx="8">
                  <c:v>78</c:v>
                </c:pt>
                <c:pt idx="9">
                  <c:v>76</c:v>
                </c:pt>
                <c:pt idx="10">
                  <c:v>74</c:v>
                </c:pt>
                <c:pt idx="11" formatCode="General">
                  <c:v>72</c:v>
                </c:pt>
                <c:pt idx="12">
                  <c:v>70.669999999999987</c:v>
                </c:pt>
                <c:pt idx="13">
                  <c:v>69.33</c:v>
                </c:pt>
                <c:pt idx="14" formatCode="General">
                  <c:v>68</c:v>
                </c:pt>
                <c:pt idx="15">
                  <c:v>65.33</c:v>
                </c:pt>
                <c:pt idx="16">
                  <c:v>62.67</c:v>
                </c:pt>
                <c:pt idx="17" formatCode="General">
                  <c:v>60</c:v>
                </c:pt>
                <c:pt idx="18">
                  <c:v>57.14</c:v>
                </c:pt>
                <c:pt idx="19">
                  <c:v>54.290000000000013</c:v>
                </c:pt>
                <c:pt idx="20">
                  <c:v>51.43</c:v>
                </c:pt>
                <c:pt idx="21">
                  <c:v>48.57</c:v>
                </c:pt>
                <c:pt idx="22">
                  <c:v>45.71</c:v>
                </c:pt>
                <c:pt idx="23">
                  <c:v>42.86</c:v>
                </c:pt>
                <c:pt idx="24" formatCode="General">
                  <c:v>40</c:v>
                </c:pt>
                <c:pt idx="25">
                  <c:v>36</c:v>
                </c:pt>
                <c:pt idx="26">
                  <c:v>32</c:v>
                </c:pt>
                <c:pt idx="27">
                  <c:v>28</c:v>
                </c:pt>
                <c:pt idx="28">
                  <c:v>24</c:v>
                </c:pt>
                <c:pt idx="29" formatCode="General">
                  <c:v>20</c:v>
                </c:pt>
                <c:pt idx="30">
                  <c:v>18</c:v>
                </c:pt>
                <c:pt idx="31">
                  <c:v>16</c:v>
                </c:pt>
                <c:pt idx="32">
                  <c:v>14</c:v>
                </c:pt>
                <c:pt idx="33">
                  <c:v>12</c:v>
                </c:pt>
                <c:pt idx="34" formatCode="General">
                  <c:v>10</c:v>
                </c:pt>
                <c:pt idx="35" formatCode="General">
                  <c:v>100</c:v>
                </c:pt>
                <c:pt idx="36">
                  <c:v>95.669999999999987</c:v>
                </c:pt>
                <c:pt idx="37">
                  <c:v>91.33</c:v>
                </c:pt>
                <c:pt idx="38">
                  <c:v>87</c:v>
                </c:pt>
                <c:pt idx="39">
                  <c:v>85.25</c:v>
                </c:pt>
                <c:pt idx="40">
                  <c:v>83.5</c:v>
                </c:pt>
                <c:pt idx="41">
                  <c:v>81.75</c:v>
                </c:pt>
                <c:pt idx="42">
                  <c:v>80</c:v>
                </c:pt>
                <c:pt idx="43">
                  <c:v>78</c:v>
                </c:pt>
                <c:pt idx="44">
                  <c:v>76</c:v>
                </c:pt>
                <c:pt idx="45">
                  <c:v>74</c:v>
                </c:pt>
                <c:pt idx="46">
                  <c:v>72</c:v>
                </c:pt>
                <c:pt idx="47">
                  <c:v>70.669999999999987</c:v>
                </c:pt>
                <c:pt idx="48">
                  <c:v>69.33</c:v>
                </c:pt>
                <c:pt idx="49">
                  <c:v>68</c:v>
                </c:pt>
                <c:pt idx="50">
                  <c:v>65.33</c:v>
                </c:pt>
                <c:pt idx="51">
                  <c:v>62.67</c:v>
                </c:pt>
                <c:pt idx="52">
                  <c:v>60</c:v>
                </c:pt>
                <c:pt idx="53">
                  <c:v>57.14</c:v>
                </c:pt>
                <c:pt idx="54">
                  <c:v>54.290000000000013</c:v>
                </c:pt>
                <c:pt idx="55">
                  <c:v>51.43</c:v>
                </c:pt>
                <c:pt idx="56">
                  <c:v>48.57</c:v>
                </c:pt>
                <c:pt idx="57">
                  <c:v>45.71</c:v>
                </c:pt>
                <c:pt idx="58">
                  <c:v>42.86</c:v>
                </c:pt>
                <c:pt idx="59">
                  <c:v>40</c:v>
                </c:pt>
                <c:pt idx="60">
                  <c:v>36</c:v>
                </c:pt>
                <c:pt idx="61">
                  <c:v>32</c:v>
                </c:pt>
                <c:pt idx="62">
                  <c:v>28</c:v>
                </c:pt>
                <c:pt idx="63">
                  <c:v>24</c:v>
                </c:pt>
                <c:pt idx="64">
                  <c:v>20</c:v>
                </c:pt>
                <c:pt idx="65">
                  <c:v>18</c:v>
                </c:pt>
                <c:pt idx="66">
                  <c:v>16</c:v>
                </c:pt>
                <c:pt idx="67">
                  <c:v>14</c:v>
                </c:pt>
                <c:pt idx="68">
                  <c:v>12</c:v>
                </c:pt>
                <c:pt idx="69" formatCode="General">
                  <c:v>10</c:v>
                </c:pt>
                <c:pt idx="70" formatCode="General">
                  <c:v>100</c:v>
                </c:pt>
                <c:pt idx="71">
                  <c:v>95.669999999999987</c:v>
                </c:pt>
                <c:pt idx="72">
                  <c:v>91.33</c:v>
                </c:pt>
                <c:pt idx="73">
                  <c:v>87</c:v>
                </c:pt>
                <c:pt idx="74">
                  <c:v>85.25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77472"/>
        <c:axId val="97979392"/>
      </c:lineChart>
      <c:catAx>
        <c:axId val="979774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25" b="0" i="0" u="none" strike="noStrike" baseline="0">
                    <a:solidFill>
                      <a:srgbClr val="008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dirty="0"/>
                  <a:t>Years</a:t>
                </a:r>
              </a:p>
            </c:rich>
          </c:tx>
          <c:layout>
            <c:manualLayout>
              <c:xMode val="edge"/>
              <c:yMode val="edge"/>
              <c:x val="0.50713090551181106"/>
              <c:y val="0.915868086300701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-2700000" vert="horz"/>
          <a:lstStyle/>
          <a:p>
            <a:pPr>
              <a:defRPr sz="1400" b="0" i="0" u="none" strike="noStrike" baseline="0">
                <a:solidFill>
                  <a:srgbClr val="008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979392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97979392"/>
        <c:scaling>
          <c:orientation val="minMax"/>
          <c:max val="100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800" b="1" i="0" u="none" strike="noStrike" baseline="0">
                    <a:solidFill>
                      <a:srgbClr val="993366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2800" b="1" dirty="0"/>
                  <a:t>PCI</a:t>
                </a:r>
              </a:p>
            </c:rich>
          </c:tx>
          <c:layout>
            <c:manualLayout>
              <c:xMode val="edge"/>
              <c:yMode val="edge"/>
              <c:x val="9.120953630796149E-3"/>
              <c:y val="0.4765027054348385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2400" b="0" i="0" u="none" strike="noStrike" baseline="0">
                <a:solidFill>
                  <a:srgbClr val="993366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97747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470" b="0" i="0" u="none" strike="noStrike" baseline="0">
                <a:solidFill>
                  <a:srgbClr val="FF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100" b="0" i="0" u="none" strike="noStrike" baseline="0">
                <a:solidFill>
                  <a:srgbClr val="FF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ayout>
        <c:manualLayout>
          <c:xMode val="edge"/>
          <c:yMode val="edge"/>
          <c:x val="0.13351957567804018"/>
          <c:y val="0.6250537112952681"/>
          <c:w val="0.22534383202099759"/>
          <c:h val="0.18030686928465137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24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30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0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525" b="0" i="0" u="none" strike="noStrike" baseline="0" dirty="0">
                <a:solidFill>
                  <a:srgbClr val="0000FF"/>
                </a:solidFill>
                <a:latin typeface="Arial"/>
                <a:cs typeface="Arial"/>
              </a:rPr>
              <a:t>chart 2 -  </a:t>
            </a:r>
            <a:r>
              <a:rPr lang="en-US" sz="27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PCI over </a:t>
            </a:r>
            <a:r>
              <a:rPr lang="en-US" sz="2700" b="1" i="0" u="none" strike="noStrike" baseline="0" dirty="0" smtClean="0">
                <a:solidFill>
                  <a:srgbClr val="000000"/>
                </a:solidFill>
                <a:latin typeface="Arial"/>
                <a:cs typeface="Arial"/>
              </a:rPr>
              <a:t>time</a:t>
            </a:r>
          </a:p>
          <a:p>
            <a:pPr>
              <a:defRPr sz="30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2700" b="1" i="0" u="none" strike="noStrike" baseline="0" dirty="0" smtClean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700" b="1" i="0" u="none" strike="noStrike" baseline="0" dirty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>- 75 years</a:t>
            </a:r>
          </a:p>
        </c:rich>
      </c:tx>
      <c:layout>
        <c:manualLayout>
          <c:xMode val="edge"/>
          <c:yMode val="edge"/>
          <c:x val="0.30010050306211772"/>
          <c:y val="3.543284473647941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928127734033246"/>
          <c:y val="0.19378740386299145"/>
          <c:w val="0.7621999125109381"/>
          <c:h val="0.61253196930946296"/>
        </c:manualLayout>
      </c:layout>
      <c:lineChart>
        <c:grouping val="standard"/>
        <c:varyColors val="0"/>
        <c:ser>
          <c:idx val="1"/>
          <c:order val="0"/>
          <c:tx>
            <c:strRef>
              <c:f>Orginal!$C$7</c:f>
              <c:strCache>
                <c:ptCount val="1"/>
                <c:pt idx="0">
                  <c:v>Non-maintained</c:v>
                </c:pt>
              </c:strCache>
            </c:strRef>
          </c:tx>
          <c:spPr>
            <a:ln w="889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Orginal!$B$9:$B$83</c:f>
              <c:numCache>
                <c:formatCode>General</c:formatCode>
                <c:ptCount val="7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</c:numCache>
            </c:numRef>
          </c:cat>
          <c:val>
            <c:numRef>
              <c:f>Orginal!$D$9:$D$83</c:f>
              <c:numCache>
                <c:formatCode>0.0</c:formatCode>
                <c:ptCount val="75"/>
                <c:pt idx="0" formatCode="General">
                  <c:v>100</c:v>
                </c:pt>
                <c:pt idx="1">
                  <c:v>95.669999999999987</c:v>
                </c:pt>
                <c:pt idx="2">
                  <c:v>91.33</c:v>
                </c:pt>
                <c:pt idx="3" formatCode="General">
                  <c:v>87</c:v>
                </c:pt>
                <c:pt idx="4">
                  <c:v>85.25</c:v>
                </c:pt>
                <c:pt idx="5">
                  <c:v>83.5</c:v>
                </c:pt>
                <c:pt idx="6">
                  <c:v>81.75</c:v>
                </c:pt>
                <c:pt idx="7" formatCode="General">
                  <c:v>80</c:v>
                </c:pt>
                <c:pt idx="8">
                  <c:v>78</c:v>
                </c:pt>
                <c:pt idx="9">
                  <c:v>76</c:v>
                </c:pt>
                <c:pt idx="10">
                  <c:v>74</c:v>
                </c:pt>
                <c:pt idx="11" formatCode="General">
                  <c:v>72</c:v>
                </c:pt>
                <c:pt idx="12">
                  <c:v>70.669999999999987</c:v>
                </c:pt>
                <c:pt idx="13">
                  <c:v>69.33</c:v>
                </c:pt>
                <c:pt idx="14" formatCode="General">
                  <c:v>68</c:v>
                </c:pt>
                <c:pt idx="15">
                  <c:v>65.33</c:v>
                </c:pt>
                <c:pt idx="16">
                  <c:v>62.67</c:v>
                </c:pt>
                <c:pt idx="17" formatCode="General">
                  <c:v>60</c:v>
                </c:pt>
                <c:pt idx="18">
                  <c:v>57.14</c:v>
                </c:pt>
                <c:pt idx="19">
                  <c:v>54.290000000000013</c:v>
                </c:pt>
                <c:pt idx="20">
                  <c:v>51.43</c:v>
                </c:pt>
                <c:pt idx="21">
                  <c:v>48.57</c:v>
                </c:pt>
                <c:pt idx="22">
                  <c:v>45.71</c:v>
                </c:pt>
                <c:pt idx="23">
                  <c:v>42.86</c:v>
                </c:pt>
                <c:pt idx="24" formatCode="General">
                  <c:v>40</c:v>
                </c:pt>
                <c:pt idx="25">
                  <c:v>36</c:v>
                </c:pt>
                <c:pt idx="26">
                  <c:v>32</c:v>
                </c:pt>
                <c:pt idx="27">
                  <c:v>28</c:v>
                </c:pt>
                <c:pt idx="28">
                  <c:v>24</c:v>
                </c:pt>
                <c:pt idx="29" formatCode="General">
                  <c:v>20</c:v>
                </c:pt>
                <c:pt idx="30">
                  <c:v>18</c:v>
                </c:pt>
                <c:pt idx="31">
                  <c:v>16</c:v>
                </c:pt>
                <c:pt idx="32">
                  <c:v>14</c:v>
                </c:pt>
                <c:pt idx="33">
                  <c:v>12</c:v>
                </c:pt>
                <c:pt idx="34" formatCode="General">
                  <c:v>10</c:v>
                </c:pt>
                <c:pt idx="35" formatCode="General">
                  <c:v>100</c:v>
                </c:pt>
                <c:pt idx="36">
                  <c:v>95.669999999999987</c:v>
                </c:pt>
                <c:pt idx="37">
                  <c:v>91.33</c:v>
                </c:pt>
                <c:pt idx="38">
                  <c:v>87</c:v>
                </c:pt>
                <c:pt idx="39">
                  <c:v>85.25</c:v>
                </c:pt>
                <c:pt idx="40">
                  <c:v>83.5</c:v>
                </c:pt>
                <c:pt idx="41">
                  <c:v>81.75</c:v>
                </c:pt>
                <c:pt idx="42">
                  <c:v>80</c:v>
                </c:pt>
                <c:pt idx="43">
                  <c:v>78</c:v>
                </c:pt>
                <c:pt idx="44">
                  <c:v>76</c:v>
                </c:pt>
                <c:pt idx="45">
                  <c:v>74</c:v>
                </c:pt>
                <c:pt idx="46">
                  <c:v>72</c:v>
                </c:pt>
                <c:pt idx="47">
                  <c:v>70.669999999999987</c:v>
                </c:pt>
                <c:pt idx="48">
                  <c:v>69.33</c:v>
                </c:pt>
                <c:pt idx="49">
                  <c:v>68</c:v>
                </c:pt>
                <c:pt idx="50">
                  <c:v>65.33</c:v>
                </c:pt>
                <c:pt idx="51">
                  <c:v>62.67</c:v>
                </c:pt>
                <c:pt idx="52">
                  <c:v>60</c:v>
                </c:pt>
                <c:pt idx="53">
                  <c:v>57.14</c:v>
                </c:pt>
                <c:pt idx="54">
                  <c:v>54.290000000000013</c:v>
                </c:pt>
                <c:pt idx="55">
                  <c:v>51.43</c:v>
                </c:pt>
                <c:pt idx="56">
                  <c:v>48.57</c:v>
                </c:pt>
                <c:pt idx="57">
                  <c:v>45.71</c:v>
                </c:pt>
                <c:pt idx="58">
                  <c:v>42.86</c:v>
                </c:pt>
                <c:pt idx="59">
                  <c:v>40</c:v>
                </c:pt>
                <c:pt idx="60">
                  <c:v>36</c:v>
                </c:pt>
                <c:pt idx="61">
                  <c:v>32</c:v>
                </c:pt>
                <c:pt idx="62">
                  <c:v>28</c:v>
                </c:pt>
                <c:pt idx="63">
                  <c:v>24</c:v>
                </c:pt>
                <c:pt idx="64">
                  <c:v>20</c:v>
                </c:pt>
                <c:pt idx="65">
                  <c:v>18</c:v>
                </c:pt>
                <c:pt idx="66">
                  <c:v>16</c:v>
                </c:pt>
                <c:pt idx="67">
                  <c:v>14</c:v>
                </c:pt>
                <c:pt idx="68">
                  <c:v>12</c:v>
                </c:pt>
                <c:pt idx="69" formatCode="General">
                  <c:v>10</c:v>
                </c:pt>
                <c:pt idx="70" formatCode="General">
                  <c:v>100</c:v>
                </c:pt>
                <c:pt idx="71">
                  <c:v>95.669999999999987</c:v>
                </c:pt>
                <c:pt idx="72">
                  <c:v>91.33</c:v>
                </c:pt>
                <c:pt idx="73">
                  <c:v>87</c:v>
                </c:pt>
                <c:pt idx="74">
                  <c:v>85.25</c:v>
                </c:pt>
              </c:numCache>
            </c:numRef>
          </c:val>
          <c:smooth val="1"/>
        </c:ser>
        <c:ser>
          <c:idx val="2"/>
          <c:order val="1"/>
          <c:tx>
            <c:strRef>
              <c:f>Orginal!$T$7</c:f>
              <c:strCache>
                <c:ptCount val="1"/>
                <c:pt idx="0">
                  <c:v>Maintained</c:v>
                </c:pt>
              </c:strCache>
            </c:strRef>
          </c:tx>
          <c:spPr>
            <a:ln w="88900">
              <a:solidFill>
                <a:srgbClr val="0000FF"/>
              </a:solidFill>
              <a:prstDash val="solid"/>
            </a:ln>
          </c:spPr>
          <c:marker>
            <c:symbol val="none"/>
          </c:marker>
          <c:trendline>
            <c:spPr>
              <a:ln w="38100">
                <a:solidFill>
                  <a:srgbClr val="00FFFF"/>
                </a:solidFill>
                <a:prstDash val="solid"/>
              </a:ln>
            </c:spPr>
            <c:trendlineType val="poly"/>
            <c:order val="2"/>
            <c:dispRSqr val="0"/>
            <c:dispEq val="0"/>
          </c:trendline>
          <c:cat>
            <c:numRef>
              <c:f>Orginal!$B$9:$B$83</c:f>
              <c:numCache>
                <c:formatCode>General</c:formatCode>
                <c:ptCount val="7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</c:numCache>
            </c:numRef>
          </c:cat>
          <c:val>
            <c:numRef>
              <c:f>Orginal!$U$9:$U$83</c:f>
              <c:numCache>
                <c:formatCode>0.0</c:formatCode>
                <c:ptCount val="75"/>
                <c:pt idx="0" formatCode="General">
                  <c:v>100</c:v>
                </c:pt>
                <c:pt idx="1">
                  <c:v>95.669999999999987</c:v>
                </c:pt>
                <c:pt idx="2">
                  <c:v>91.33</c:v>
                </c:pt>
                <c:pt idx="3">
                  <c:v>87</c:v>
                </c:pt>
                <c:pt idx="4">
                  <c:v>85.25</c:v>
                </c:pt>
                <c:pt idx="5">
                  <c:v>83.5</c:v>
                </c:pt>
                <c:pt idx="6" formatCode="General">
                  <c:v>92</c:v>
                </c:pt>
                <c:pt idx="7">
                  <c:v>87</c:v>
                </c:pt>
                <c:pt idx="8">
                  <c:v>85.25</c:v>
                </c:pt>
                <c:pt idx="9">
                  <c:v>83.5</c:v>
                </c:pt>
                <c:pt idx="10">
                  <c:v>81.75</c:v>
                </c:pt>
                <c:pt idx="11">
                  <c:v>80</c:v>
                </c:pt>
                <c:pt idx="12" formatCode="General">
                  <c:v>90</c:v>
                </c:pt>
                <c:pt idx="13" formatCode="General">
                  <c:v>87</c:v>
                </c:pt>
                <c:pt idx="14">
                  <c:v>85.25</c:v>
                </c:pt>
                <c:pt idx="15">
                  <c:v>83.5</c:v>
                </c:pt>
                <c:pt idx="16">
                  <c:v>81.75</c:v>
                </c:pt>
                <c:pt idx="17">
                  <c:v>80</c:v>
                </c:pt>
                <c:pt idx="18">
                  <c:v>78</c:v>
                </c:pt>
                <c:pt idx="19">
                  <c:v>76</c:v>
                </c:pt>
                <c:pt idx="20">
                  <c:v>74</c:v>
                </c:pt>
                <c:pt idx="21">
                  <c:v>72</c:v>
                </c:pt>
                <c:pt idx="22">
                  <c:v>70.669999999999987</c:v>
                </c:pt>
                <c:pt idx="23">
                  <c:v>100</c:v>
                </c:pt>
                <c:pt idx="24">
                  <c:v>95.669999999999987</c:v>
                </c:pt>
                <c:pt idx="25">
                  <c:v>91.33</c:v>
                </c:pt>
                <c:pt idx="26">
                  <c:v>87</c:v>
                </c:pt>
                <c:pt idx="27">
                  <c:v>85.25</c:v>
                </c:pt>
                <c:pt idx="28">
                  <c:v>83.5</c:v>
                </c:pt>
                <c:pt idx="29">
                  <c:v>92</c:v>
                </c:pt>
                <c:pt idx="30">
                  <c:v>87</c:v>
                </c:pt>
                <c:pt idx="31">
                  <c:v>85.25</c:v>
                </c:pt>
                <c:pt idx="32">
                  <c:v>83.5</c:v>
                </c:pt>
                <c:pt idx="33">
                  <c:v>81.75</c:v>
                </c:pt>
                <c:pt idx="34">
                  <c:v>80</c:v>
                </c:pt>
                <c:pt idx="35">
                  <c:v>90</c:v>
                </c:pt>
                <c:pt idx="36">
                  <c:v>87</c:v>
                </c:pt>
                <c:pt idx="37">
                  <c:v>85.25</c:v>
                </c:pt>
                <c:pt idx="38">
                  <c:v>83.5</c:v>
                </c:pt>
                <c:pt idx="39">
                  <c:v>81.75</c:v>
                </c:pt>
                <c:pt idx="40">
                  <c:v>80</c:v>
                </c:pt>
                <c:pt idx="41">
                  <c:v>78</c:v>
                </c:pt>
                <c:pt idx="42">
                  <c:v>76</c:v>
                </c:pt>
                <c:pt idx="43">
                  <c:v>74</c:v>
                </c:pt>
                <c:pt idx="44">
                  <c:v>72</c:v>
                </c:pt>
                <c:pt idx="45">
                  <c:v>70.669999999999987</c:v>
                </c:pt>
                <c:pt idx="46">
                  <c:v>100</c:v>
                </c:pt>
                <c:pt idx="47">
                  <c:v>95.669999999999987</c:v>
                </c:pt>
                <c:pt idx="48">
                  <c:v>91.33</c:v>
                </c:pt>
                <c:pt idx="49">
                  <c:v>87</c:v>
                </c:pt>
                <c:pt idx="50">
                  <c:v>85.25</c:v>
                </c:pt>
                <c:pt idx="51">
                  <c:v>83.5</c:v>
                </c:pt>
                <c:pt idx="52">
                  <c:v>92</c:v>
                </c:pt>
                <c:pt idx="53">
                  <c:v>87</c:v>
                </c:pt>
                <c:pt idx="54">
                  <c:v>85.25</c:v>
                </c:pt>
                <c:pt idx="55">
                  <c:v>83.5</c:v>
                </c:pt>
                <c:pt idx="56">
                  <c:v>81.75</c:v>
                </c:pt>
                <c:pt idx="57">
                  <c:v>80</c:v>
                </c:pt>
                <c:pt idx="58">
                  <c:v>90</c:v>
                </c:pt>
                <c:pt idx="59">
                  <c:v>87</c:v>
                </c:pt>
                <c:pt idx="60">
                  <c:v>85.25</c:v>
                </c:pt>
                <c:pt idx="61">
                  <c:v>83.5</c:v>
                </c:pt>
                <c:pt idx="62">
                  <c:v>81.75</c:v>
                </c:pt>
                <c:pt idx="63">
                  <c:v>80</c:v>
                </c:pt>
                <c:pt idx="64">
                  <c:v>78</c:v>
                </c:pt>
                <c:pt idx="65">
                  <c:v>76</c:v>
                </c:pt>
                <c:pt idx="66">
                  <c:v>74</c:v>
                </c:pt>
                <c:pt idx="67">
                  <c:v>72</c:v>
                </c:pt>
                <c:pt idx="68">
                  <c:v>70.669999999999987</c:v>
                </c:pt>
                <c:pt idx="69">
                  <c:v>100</c:v>
                </c:pt>
                <c:pt idx="70">
                  <c:v>95.669999999999987</c:v>
                </c:pt>
                <c:pt idx="71">
                  <c:v>91.33</c:v>
                </c:pt>
                <c:pt idx="72">
                  <c:v>87</c:v>
                </c:pt>
                <c:pt idx="73">
                  <c:v>85.25</c:v>
                </c:pt>
                <c:pt idx="74">
                  <c:v>83.5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520512"/>
        <c:axId val="99522432"/>
      </c:lineChart>
      <c:catAx>
        <c:axId val="995205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25" b="0" i="0" u="none" strike="noStrike" baseline="0">
                    <a:solidFill>
                      <a:srgbClr val="008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dirty="0"/>
                  <a:t>Years</a:t>
                </a:r>
              </a:p>
            </c:rich>
          </c:tx>
          <c:layout>
            <c:manualLayout>
              <c:xMode val="edge"/>
              <c:yMode val="edge"/>
              <c:x val="0.50713090551181106"/>
              <c:y val="0.915868086300701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-2700000" vert="horz"/>
          <a:lstStyle/>
          <a:p>
            <a:pPr>
              <a:defRPr sz="1400" b="0" i="0" u="none" strike="noStrike" baseline="0">
                <a:solidFill>
                  <a:srgbClr val="008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522432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99522432"/>
        <c:scaling>
          <c:orientation val="minMax"/>
          <c:max val="100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800" b="1" i="0" u="none" strike="noStrike" baseline="0">
                    <a:solidFill>
                      <a:srgbClr val="993366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2800" b="1" dirty="0"/>
                  <a:t>PCI</a:t>
                </a:r>
              </a:p>
            </c:rich>
          </c:tx>
          <c:layout>
            <c:manualLayout>
              <c:xMode val="edge"/>
              <c:yMode val="edge"/>
              <c:x val="9.120953630796149E-3"/>
              <c:y val="0.4765027054348386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2400" b="0" i="0" u="none" strike="noStrike" baseline="0">
                <a:solidFill>
                  <a:srgbClr val="993366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52051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470" b="0" i="0" u="none" strike="noStrike" baseline="0">
                <a:solidFill>
                  <a:srgbClr val="FF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70" b="0" i="0" u="none" strike="noStrike" baseline="0">
                <a:solidFill>
                  <a:srgbClr val="0000FF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100" b="0" i="0" u="none" strike="noStrike" baseline="0">
                <a:solidFill>
                  <a:srgbClr val="0000FF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ayout>
        <c:manualLayout>
          <c:xMode val="edge"/>
          <c:yMode val="edge"/>
          <c:x val="0.13351957567804018"/>
          <c:y val="0.6250537112952681"/>
          <c:w val="0.22534383202099761"/>
          <c:h val="0.18030686928465137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24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30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0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525" b="0" i="0" u="none" strike="noStrike" baseline="0" dirty="0">
                <a:solidFill>
                  <a:srgbClr val="0000FF"/>
                </a:solidFill>
                <a:latin typeface="Arial"/>
                <a:cs typeface="Arial"/>
              </a:rPr>
              <a:t>chart 2 -  </a:t>
            </a:r>
            <a:r>
              <a:rPr lang="en-US" sz="27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PCI over </a:t>
            </a:r>
            <a:r>
              <a:rPr lang="en-US" sz="2700" b="1" i="0" u="none" strike="noStrike" baseline="0" dirty="0" smtClean="0">
                <a:solidFill>
                  <a:srgbClr val="000000"/>
                </a:solidFill>
                <a:latin typeface="Arial"/>
                <a:cs typeface="Arial"/>
              </a:rPr>
              <a:t>time</a:t>
            </a:r>
          </a:p>
          <a:p>
            <a:pPr>
              <a:defRPr sz="30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2700" b="1" i="0" u="none" strike="noStrike" baseline="0" dirty="0" smtClean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700" b="1" i="0" u="none" strike="noStrike" baseline="0" dirty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>- 75 years</a:t>
            </a:r>
          </a:p>
        </c:rich>
      </c:tx>
      <c:layout>
        <c:manualLayout>
          <c:xMode val="edge"/>
          <c:yMode val="edge"/>
          <c:x val="0.30010050306211777"/>
          <c:y val="3.543284473647942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928127734033246"/>
          <c:y val="0.19378740386299151"/>
          <c:w val="0.76219991251093833"/>
          <c:h val="0.61253196930946296"/>
        </c:manualLayout>
      </c:layout>
      <c:lineChart>
        <c:grouping val="standard"/>
        <c:varyColors val="0"/>
        <c:ser>
          <c:idx val="1"/>
          <c:order val="0"/>
          <c:tx>
            <c:strRef>
              <c:f>Orginal!$C$7</c:f>
              <c:strCache>
                <c:ptCount val="1"/>
                <c:pt idx="0">
                  <c:v>Non-maintained</c:v>
                </c:pt>
              </c:strCache>
            </c:strRef>
          </c:tx>
          <c:spPr>
            <a:ln w="889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Orginal!$B$9:$B$83</c:f>
              <c:numCache>
                <c:formatCode>General</c:formatCode>
                <c:ptCount val="7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</c:numCache>
            </c:numRef>
          </c:cat>
          <c:val>
            <c:numRef>
              <c:f>Orginal!$D$9:$D$83</c:f>
              <c:numCache>
                <c:formatCode>0.0</c:formatCode>
                <c:ptCount val="75"/>
                <c:pt idx="0" formatCode="General">
                  <c:v>100</c:v>
                </c:pt>
                <c:pt idx="1">
                  <c:v>95.669999999999987</c:v>
                </c:pt>
                <c:pt idx="2">
                  <c:v>91.33</c:v>
                </c:pt>
                <c:pt idx="3" formatCode="General">
                  <c:v>87</c:v>
                </c:pt>
                <c:pt idx="4">
                  <c:v>85.25</c:v>
                </c:pt>
                <c:pt idx="5">
                  <c:v>83.5</c:v>
                </c:pt>
                <c:pt idx="6">
                  <c:v>81.75</c:v>
                </c:pt>
                <c:pt idx="7" formatCode="General">
                  <c:v>80</c:v>
                </c:pt>
                <c:pt idx="8">
                  <c:v>78</c:v>
                </c:pt>
                <c:pt idx="9">
                  <c:v>76</c:v>
                </c:pt>
                <c:pt idx="10">
                  <c:v>74</c:v>
                </c:pt>
                <c:pt idx="11" formatCode="General">
                  <c:v>72</c:v>
                </c:pt>
                <c:pt idx="12">
                  <c:v>70.669999999999987</c:v>
                </c:pt>
                <c:pt idx="13">
                  <c:v>69.33</c:v>
                </c:pt>
                <c:pt idx="14" formatCode="General">
                  <c:v>68</c:v>
                </c:pt>
                <c:pt idx="15">
                  <c:v>65.33</c:v>
                </c:pt>
                <c:pt idx="16">
                  <c:v>62.67</c:v>
                </c:pt>
                <c:pt idx="17" formatCode="General">
                  <c:v>60</c:v>
                </c:pt>
                <c:pt idx="18">
                  <c:v>57.14</c:v>
                </c:pt>
                <c:pt idx="19">
                  <c:v>54.290000000000013</c:v>
                </c:pt>
                <c:pt idx="20">
                  <c:v>51.43</c:v>
                </c:pt>
                <c:pt idx="21">
                  <c:v>48.57</c:v>
                </c:pt>
                <c:pt idx="22">
                  <c:v>45.71</c:v>
                </c:pt>
                <c:pt idx="23">
                  <c:v>42.86</c:v>
                </c:pt>
                <c:pt idx="24" formatCode="General">
                  <c:v>40</c:v>
                </c:pt>
                <c:pt idx="25">
                  <c:v>36</c:v>
                </c:pt>
                <c:pt idx="26">
                  <c:v>32</c:v>
                </c:pt>
                <c:pt idx="27">
                  <c:v>28</c:v>
                </c:pt>
                <c:pt idx="28">
                  <c:v>24</c:v>
                </c:pt>
                <c:pt idx="29" formatCode="General">
                  <c:v>20</c:v>
                </c:pt>
                <c:pt idx="30">
                  <c:v>18</c:v>
                </c:pt>
                <c:pt idx="31">
                  <c:v>16</c:v>
                </c:pt>
                <c:pt idx="32">
                  <c:v>14</c:v>
                </c:pt>
                <c:pt idx="33">
                  <c:v>12</c:v>
                </c:pt>
                <c:pt idx="34" formatCode="General">
                  <c:v>10</c:v>
                </c:pt>
                <c:pt idx="35" formatCode="General">
                  <c:v>100</c:v>
                </c:pt>
                <c:pt idx="36">
                  <c:v>95.669999999999987</c:v>
                </c:pt>
                <c:pt idx="37">
                  <c:v>91.33</c:v>
                </c:pt>
                <c:pt idx="38">
                  <c:v>87</c:v>
                </c:pt>
                <c:pt idx="39">
                  <c:v>85.25</c:v>
                </c:pt>
                <c:pt idx="40">
                  <c:v>83.5</c:v>
                </c:pt>
                <c:pt idx="41">
                  <c:v>81.75</c:v>
                </c:pt>
                <c:pt idx="42">
                  <c:v>80</c:v>
                </c:pt>
                <c:pt idx="43">
                  <c:v>78</c:v>
                </c:pt>
                <c:pt idx="44">
                  <c:v>76</c:v>
                </c:pt>
                <c:pt idx="45">
                  <c:v>74</c:v>
                </c:pt>
                <c:pt idx="46">
                  <c:v>72</c:v>
                </c:pt>
                <c:pt idx="47">
                  <c:v>70.669999999999987</c:v>
                </c:pt>
                <c:pt idx="48">
                  <c:v>69.33</c:v>
                </c:pt>
                <c:pt idx="49">
                  <c:v>68</c:v>
                </c:pt>
                <c:pt idx="50">
                  <c:v>65.33</c:v>
                </c:pt>
                <c:pt idx="51">
                  <c:v>62.67</c:v>
                </c:pt>
                <c:pt idx="52">
                  <c:v>60</c:v>
                </c:pt>
                <c:pt idx="53">
                  <c:v>57.14</c:v>
                </c:pt>
                <c:pt idx="54">
                  <c:v>54.290000000000013</c:v>
                </c:pt>
                <c:pt idx="55">
                  <c:v>51.43</c:v>
                </c:pt>
                <c:pt idx="56">
                  <c:v>48.57</c:v>
                </c:pt>
                <c:pt idx="57">
                  <c:v>45.71</c:v>
                </c:pt>
                <c:pt idx="58">
                  <c:v>42.86</c:v>
                </c:pt>
                <c:pt idx="59">
                  <c:v>40</c:v>
                </c:pt>
                <c:pt idx="60">
                  <c:v>36</c:v>
                </c:pt>
                <c:pt idx="61">
                  <c:v>32</c:v>
                </c:pt>
                <c:pt idx="62">
                  <c:v>28</c:v>
                </c:pt>
                <c:pt idx="63">
                  <c:v>24</c:v>
                </c:pt>
                <c:pt idx="64">
                  <c:v>20</c:v>
                </c:pt>
                <c:pt idx="65">
                  <c:v>18</c:v>
                </c:pt>
                <c:pt idx="66">
                  <c:v>16</c:v>
                </c:pt>
                <c:pt idx="67">
                  <c:v>14</c:v>
                </c:pt>
                <c:pt idx="68">
                  <c:v>12</c:v>
                </c:pt>
                <c:pt idx="69" formatCode="General">
                  <c:v>10</c:v>
                </c:pt>
                <c:pt idx="70" formatCode="General">
                  <c:v>100</c:v>
                </c:pt>
                <c:pt idx="71">
                  <c:v>95.669999999999987</c:v>
                </c:pt>
                <c:pt idx="72">
                  <c:v>91.33</c:v>
                </c:pt>
                <c:pt idx="73">
                  <c:v>87</c:v>
                </c:pt>
                <c:pt idx="74">
                  <c:v>85.25</c:v>
                </c:pt>
              </c:numCache>
            </c:numRef>
          </c:val>
          <c:smooth val="1"/>
        </c:ser>
        <c:ser>
          <c:idx val="2"/>
          <c:order val="1"/>
          <c:tx>
            <c:strRef>
              <c:f>Orginal!$T$7</c:f>
              <c:strCache>
                <c:ptCount val="1"/>
                <c:pt idx="0">
                  <c:v>Maintained</c:v>
                </c:pt>
              </c:strCache>
            </c:strRef>
          </c:tx>
          <c:spPr>
            <a:ln w="88900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numRef>
              <c:f>Orginal!$B$9:$B$83</c:f>
              <c:numCache>
                <c:formatCode>General</c:formatCode>
                <c:ptCount val="7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</c:numCache>
            </c:numRef>
          </c:cat>
          <c:val>
            <c:numRef>
              <c:f>Orginal!$U$9:$U$83</c:f>
              <c:numCache>
                <c:formatCode>0.0</c:formatCode>
                <c:ptCount val="75"/>
                <c:pt idx="0" formatCode="General">
                  <c:v>100</c:v>
                </c:pt>
                <c:pt idx="1">
                  <c:v>95.669999999999987</c:v>
                </c:pt>
                <c:pt idx="2">
                  <c:v>91.33</c:v>
                </c:pt>
                <c:pt idx="3">
                  <c:v>87</c:v>
                </c:pt>
                <c:pt idx="4">
                  <c:v>85.25</c:v>
                </c:pt>
                <c:pt idx="5">
                  <c:v>83.5</c:v>
                </c:pt>
                <c:pt idx="6" formatCode="General">
                  <c:v>92</c:v>
                </c:pt>
                <c:pt idx="7">
                  <c:v>87</c:v>
                </c:pt>
                <c:pt idx="8">
                  <c:v>85.25</c:v>
                </c:pt>
                <c:pt idx="9">
                  <c:v>83.5</c:v>
                </c:pt>
                <c:pt idx="10">
                  <c:v>81.75</c:v>
                </c:pt>
                <c:pt idx="11">
                  <c:v>80</c:v>
                </c:pt>
                <c:pt idx="12" formatCode="General">
                  <c:v>90</c:v>
                </c:pt>
                <c:pt idx="13" formatCode="General">
                  <c:v>87</c:v>
                </c:pt>
                <c:pt idx="14">
                  <c:v>85.25</c:v>
                </c:pt>
                <c:pt idx="15">
                  <c:v>83.5</c:v>
                </c:pt>
                <c:pt idx="16">
                  <c:v>81.75</c:v>
                </c:pt>
                <c:pt idx="17">
                  <c:v>80</c:v>
                </c:pt>
                <c:pt idx="18">
                  <c:v>78</c:v>
                </c:pt>
                <c:pt idx="19">
                  <c:v>76</c:v>
                </c:pt>
                <c:pt idx="20">
                  <c:v>74</c:v>
                </c:pt>
                <c:pt idx="21">
                  <c:v>72</c:v>
                </c:pt>
                <c:pt idx="22">
                  <c:v>70.669999999999987</c:v>
                </c:pt>
                <c:pt idx="23">
                  <c:v>100</c:v>
                </c:pt>
                <c:pt idx="24">
                  <c:v>95.669999999999987</c:v>
                </c:pt>
                <c:pt idx="25">
                  <c:v>91.33</c:v>
                </c:pt>
                <c:pt idx="26">
                  <c:v>87</c:v>
                </c:pt>
                <c:pt idx="27">
                  <c:v>85.25</c:v>
                </c:pt>
                <c:pt idx="28">
                  <c:v>83.5</c:v>
                </c:pt>
                <c:pt idx="29">
                  <c:v>92</c:v>
                </c:pt>
                <c:pt idx="30">
                  <c:v>87</c:v>
                </c:pt>
                <c:pt idx="31">
                  <c:v>85.25</c:v>
                </c:pt>
                <c:pt idx="32">
                  <c:v>83.5</c:v>
                </c:pt>
                <c:pt idx="33">
                  <c:v>81.75</c:v>
                </c:pt>
                <c:pt idx="34">
                  <c:v>80</c:v>
                </c:pt>
                <c:pt idx="35">
                  <c:v>90</c:v>
                </c:pt>
                <c:pt idx="36">
                  <c:v>87</c:v>
                </c:pt>
                <c:pt idx="37">
                  <c:v>85.25</c:v>
                </c:pt>
                <c:pt idx="38">
                  <c:v>83.5</c:v>
                </c:pt>
                <c:pt idx="39">
                  <c:v>81.75</c:v>
                </c:pt>
                <c:pt idx="40">
                  <c:v>80</c:v>
                </c:pt>
                <c:pt idx="41">
                  <c:v>78</c:v>
                </c:pt>
                <c:pt idx="42">
                  <c:v>76</c:v>
                </c:pt>
                <c:pt idx="43">
                  <c:v>74</c:v>
                </c:pt>
                <c:pt idx="44">
                  <c:v>72</c:v>
                </c:pt>
                <c:pt idx="45">
                  <c:v>70.669999999999987</c:v>
                </c:pt>
                <c:pt idx="46">
                  <c:v>100</c:v>
                </c:pt>
                <c:pt idx="47">
                  <c:v>95.669999999999987</c:v>
                </c:pt>
                <c:pt idx="48">
                  <c:v>91.33</c:v>
                </c:pt>
                <c:pt idx="49">
                  <c:v>87</c:v>
                </c:pt>
                <c:pt idx="50">
                  <c:v>85.25</c:v>
                </c:pt>
                <c:pt idx="51">
                  <c:v>83.5</c:v>
                </c:pt>
                <c:pt idx="52">
                  <c:v>92</c:v>
                </c:pt>
                <c:pt idx="53">
                  <c:v>87</c:v>
                </c:pt>
                <c:pt idx="54">
                  <c:v>85.25</c:v>
                </c:pt>
                <c:pt idx="55">
                  <c:v>83.5</c:v>
                </c:pt>
                <c:pt idx="56">
                  <c:v>81.75</c:v>
                </c:pt>
                <c:pt idx="57">
                  <c:v>80</c:v>
                </c:pt>
                <c:pt idx="58">
                  <c:v>90</c:v>
                </c:pt>
                <c:pt idx="59">
                  <c:v>87</c:v>
                </c:pt>
                <c:pt idx="60">
                  <c:v>85.25</c:v>
                </c:pt>
                <c:pt idx="61">
                  <c:v>83.5</c:v>
                </c:pt>
                <c:pt idx="62">
                  <c:v>81.75</c:v>
                </c:pt>
                <c:pt idx="63">
                  <c:v>80</c:v>
                </c:pt>
                <c:pt idx="64">
                  <c:v>78</c:v>
                </c:pt>
                <c:pt idx="65">
                  <c:v>76</c:v>
                </c:pt>
                <c:pt idx="66">
                  <c:v>74</c:v>
                </c:pt>
                <c:pt idx="67">
                  <c:v>72</c:v>
                </c:pt>
                <c:pt idx="68">
                  <c:v>70.669999999999987</c:v>
                </c:pt>
                <c:pt idx="69">
                  <c:v>100</c:v>
                </c:pt>
                <c:pt idx="70">
                  <c:v>95.669999999999987</c:v>
                </c:pt>
                <c:pt idx="71">
                  <c:v>91.33</c:v>
                </c:pt>
                <c:pt idx="72">
                  <c:v>87</c:v>
                </c:pt>
                <c:pt idx="73">
                  <c:v>85.25</c:v>
                </c:pt>
                <c:pt idx="74">
                  <c:v>83.5</c:v>
                </c:pt>
              </c:numCache>
            </c:numRef>
          </c:val>
          <c:smooth val="1"/>
        </c:ser>
        <c:ser>
          <c:idx val="0"/>
          <c:order val="2"/>
          <c:tx>
            <c:strRef>
              <c:f>Orginal!$Q$8</c:f>
              <c:strCache>
                <c:ptCount val="1"/>
                <c:pt idx="0">
                  <c:v>Industry</c:v>
                </c:pt>
              </c:strCache>
            </c:strRef>
          </c:tx>
          <c:spPr>
            <a:ln w="38100">
              <a:solidFill>
                <a:srgbClr val="FFFF00"/>
              </a:solidFill>
              <a:prstDash val="solid"/>
            </a:ln>
          </c:spPr>
          <c:marker>
            <c:symbol val="none"/>
          </c:marker>
          <c:val>
            <c:numRef>
              <c:f>Orginal!$Q$9:$Q$83</c:f>
              <c:numCache>
                <c:formatCode>#,##0.0</c:formatCode>
                <c:ptCount val="75"/>
                <c:pt idx="0">
                  <c:v>85</c:v>
                </c:pt>
                <c:pt idx="1">
                  <c:v>85</c:v>
                </c:pt>
                <c:pt idx="2">
                  <c:v>85</c:v>
                </c:pt>
                <c:pt idx="3">
                  <c:v>85</c:v>
                </c:pt>
                <c:pt idx="4">
                  <c:v>85</c:v>
                </c:pt>
                <c:pt idx="5">
                  <c:v>85</c:v>
                </c:pt>
                <c:pt idx="6">
                  <c:v>85</c:v>
                </c:pt>
                <c:pt idx="7">
                  <c:v>85</c:v>
                </c:pt>
                <c:pt idx="8">
                  <c:v>85</c:v>
                </c:pt>
                <c:pt idx="9">
                  <c:v>85</c:v>
                </c:pt>
                <c:pt idx="10">
                  <c:v>85</c:v>
                </c:pt>
                <c:pt idx="11">
                  <c:v>85</c:v>
                </c:pt>
                <c:pt idx="12">
                  <c:v>85</c:v>
                </c:pt>
                <c:pt idx="13">
                  <c:v>85</c:v>
                </c:pt>
                <c:pt idx="14">
                  <c:v>85</c:v>
                </c:pt>
                <c:pt idx="15">
                  <c:v>85</c:v>
                </c:pt>
                <c:pt idx="16">
                  <c:v>85</c:v>
                </c:pt>
                <c:pt idx="17">
                  <c:v>85</c:v>
                </c:pt>
                <c:pt idx="18">
                  <c:v>85</c:v>
                </c:pt>
                <c:pt idx="19">
                  <c:v>85</c:v>
                </c:pt>
                <c:pt idx="20">
                  <c:v>85</c:v>
                </c:pt>
                <c:pt idx="21">
                  <c:v>85</c:v>
                </c:pt>
                <c:pt idx="22">
                  <c:v>85</c:v>
                </c:pt>
                <c:pt idx="23">
                  <c:v>85</c:v>
                </c:pt>
                <c:pt idx="24">
                  <c:v>85</c:v>
                </c:pt>
                <c:pt idx="25">
                  <c:v>85</c:v>
                </c:pt>
                <c:pt idx="26">
                  <c:v>85</c:v>
                </c:pt>
                <c:pt idx="27">
                  <c:v>85</c:v>
                </c:pt>
                <c:pt idx="28">
                  <c:v>85</c:v>
                </c:pt>
                <c:pt idx="29">
                  <c:v>85</c:v>
                </c:pt>
                <c:pt idx="30">
                  <c:v>85</c:v>
                </c:pt>
                <c:pt idx="31">
                  <c:v>85</c:v>
                </c:pt>
                <c:pt idx="32">
                  <c:v>85</c:v>
                </c:pt>
                <c:pt idx="33">
                  <c:v>85</c:v>
                </c:pt>
                <c:pt idx="34">
                  <c:v>85</c:v>
                </c:pt>
                <c:pt idx="35">
                  <c:v>85</c:v>
                </c:pt>
                <c:pt idx="36">
                  <c:v>85</c:v>
                </c:pt>
                <c:pt idx="37">
                  <c:v>85</c:v>
                </c:pt>
                <c:pt idx="38">
                  <c:v>85</c:v>
                </c:pt>
                <c:pt idx="39">
                  <c:v>85</c:v>
                </c:pt>
                <c:pt idx="40">
                  <c:v>85</c:v>
                </c:pt>
                <c:pt idx="41">
                  <c:v>85</c:v>
                </c:pt>
                <c:pt idx="42">
                  <c:v>85</c:v>
                </c:pt>
                <c:pt idx="43">
                  <c:v>85</c:v>
                </c:pt>
                <c:pt idx="44">
                  <c:v>85</c:v>
                </c:pt>
                <c:pt idx="45">
                  <c:v>85</c:v>
                </c:pt>
                <c:pt idx="46">
                  <c:v>85</c:v>
                </c:pt>
                <c:pt idx="47">
                  <c:v>85</c:v>
                </c:pt>
                <c:pt idx="48">
                  <c:v>85</c:v>
                </c:pt>
                <c:pt idx="49">
                  <c:v>85</c:v>
                </c:pt>
                <c:pt idx="50">
                  <c:v>85</c:v>
                </c:pt>
                <c:pt idx="51">
                  <c:v>85</c:v>
                </c:pt>
                <c:pt idx="52">
                  <c:v>85</c:v>
                </c:pt>
                <c:pt idx="53">
                  <c:v>85</c:v>
                </c:pt>
                <c:pt idx="54">
                  <c:v>85</c:v>
                </c:pt>
                <c:pt idx="55">
                  <c:v>85</c:v>
                </c:pt>
                <c:pt idx="56">
                  <c:v>85</c:v>
                </c:pt>
                <c:pt idx="57">
                  <c:v>85</c:v>
                </c:pt>
                <c:pt idx="58">
                  <c:v>85</c:v>
                </c:pt>
                <c:pt idx="59">
                  <c:v>85</c:v>
                </c:pt>
                <c:pt idx="60">
                  <c:v>85</c:v>
                </c:pt>
                <c:pt idx="61">
                  <c:v>85</c:v>
                </c:pt>
                <c:pt idx="62">
                  <c:v>85</c:v>
                </c:pt>
                <c:pt idx="63">
                  <c:v>85</c:v>
                </c:pt>
                <c:pt idx="64">
                  <c:v>85</c:v>
                </c:pt>
                <c:pt idx="65">
                  <c:v>85</c:v>
                </c:pt>
                <c:pt idx="66">
                  <c:v>85</c:v>
                </c:pt>
                <c:pt idx="67">
                  <c:v>85</c:v>
                </c:pt>
                <c:pt idx="68">
                  <c:v>85</c:v>
                </c:pt>
                <c:pt idx="69">
                  <c:v>85</c:v>
                </c:pt>
                <c:pt idx="70">
                  <c:v>85</c:v>
                </c:pt>
                <c:pt idx="71">
                  <c:v>85</c:v>
                </c:pt>
                <c:pt idx="72">
                  <c:v>85</c:v>
                </c:pt>
                <c:pt idx="73">
                  <c:v>85</c:v>
                </c:pt>
                <c:pt idx="74">
                  <c:v>85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Orginal!$R$8</c:f>
              <c:strCache>
                <c:ptCount val="1"/>
                <c:pt idx="0">
                  <c:v>Standard</c:v>
                </c:pt>
              </c:strCache>
            </c:strRef>
          </c:tx>
          <c:spPr>
            <a:ln w="38100">
              <a:pattFill prst="pct75">
                <a:fgClr>
                  <a:srgbClr val="FFFF00"/>
                </a:fgClr>
                <a:bgClr>
                  <a:srgbClr val="FFFFFF"/>
                </a:bgClr>
              </a:pattFill>
              <a:prstDash val="solid"/>
            </a:ln>
          </c:spPr>
          <c:marker>
            <c:symbol val="square"/>
            <c:size val="11"/>
            <c:spPr>
              <a:noFill/>
              <a:ln w="9525">
                <a:noFill/>
              </a:ln>
            </c:spPr>
          </c:marker>
          <c:val>
            <c:numRef>
              <c:f>Orginal!$R$9:$R$83</c:f>
              <c:numCache>
                <c:formatCode>#,##0.0</c:formatCode>
                <c:ptCount val="75"/>
                <c:pt idx="0">
                  <c:v>80</c:v>
                </c:pt>
                <c:pt idx="1">
                  <c:v>80</c:v>
                </c:pt>
                <c:pt idx="2">
                  <c:v>80</c:v>
                </c:pt>
                <c:pt idx="3">
                  <c:v>80</c:v>
                </c:pt>
                <c:pt idx="4">
                  <c:v>80</c:v>
                </c:pt>
                <c:pt idx="5">
                  <c:v>80</c:v>
                </c:pt>
                <c:pt idx="6">
                  <c:v>80</c:v>
                </c:pt>
                <c:pt idx="7">
                  <c:v>80</c:v>
                </c:pt>
                <c:pt idx="8">
                  <c:v>80</c:v>
                </c:pt>
                <c:pt idx="9">
                  <c:v>80</c:v>
                </c:pt>
                <c:pt idx="10">
                  <c:v>80</c:v>
                </c:pt>
                <c:pt idx="11">
                  <c:v>80</c:v>
                </c:pt>
                <c:pt idx="12">
                  <c:v>80</c:v>
                </c:pt>
                <c:pt idx="13">
                  <c:v>80</c:v>
                </c:pt>
                <c:pt idx="14">
                  <c:v>80</c:v>
                </c:pt>
                <c:pt idx="15">
                  <c:v>80</c:v>
                </c:pt>
                <c:pt idx="16">
                  <c:v>80</c:v>
                </c:pt>
                <c:pt idx="17">
                  <c:v>80</c:v>
                </c:pt>
                <c:pt idx="18">
                  <c:v>80</c:v>
                </c:pt>
                <c:pt idx="19">
                  <c:v>80</c:v>
                </c:pt>
                <c:pt idx="20">
                  <c:v>80</c:v>
                </c:pt>
                <c:pt idx="21">
                  <c:v>80</c:v>
                </c:pt>
                <c:pt idx="22">
                  <c:v>80</c:v>
                </c:pt>
                <c:pt idx="23">
                  <c:v>80</c:v>
                </c:pt>
                <c:pt idx="24">
                  <c:v>80</c:v>
                </c:pt>
                <c:pt idx="25">
                  <c:v>80</c:v>
                </c:pt>
                <c:pt idx="26">
                  <c:v>80</c:v>
                </c:pt>
                <c:pt idx="27">
                  <c:v>80</c:v>
                </c:pt>
                <c:pt idx="28">
                  <c:v>80</c:v>
                </c:pt>
                <c:pt idx="29">
                  <c:v>80</c:v>
                </c:pt>
                <c:pt idx="30">
                  <c:v>80</c:v>
                </c:pt>
                <c:pt idx="31">
                  <c:v>80</c:v>
                </c:pt>
                <c:pt idx="32">
                  <c:v>80</c:v>
                </c:pt>
                <c:pt idx="33">
                  <c:v>80</c:v>
                </c:pt>
                <c:pt idx="34">
                  <c:v>80</c:v>
                </c:pt>
                <c:pt idx="35">
                  <c:v>80</c:v>
                </c:pt>
                <c:pt idx="36">
                  <c:v>80</c:v>
                </c:pt>
                <c:pt idx="37">
                  <c:v>80</c:v>
                </c:pt>
                <c:pt idx="38">
                  <c:v>80</c:v>
                </c:pt>
                <c:pt idx="39">
                  <c:v>80</c:v>
                </c:pt>
                <c:pt idx="40">
                  <c:v>80</c:v>
                </c:pt>
                <c:pt idx="41">
                  <c:v>80</c:v>
                </c:pt>
                <c:pt idx="42">
                  <c:v>80</c:v>
                </c:pt>
                <c:pt idx="43">
                  <c:v>80</c:v>
                </c:pt>
                <c:pt idx="44">
                  <c:v>80</c:v>
                </c:pt>
                <c:pt idx="45">
                  <c:v>80</c:v>
                </c:pt>
                <c:pt idx="46">
                  <c:v>80</c:v>
                </c:pt>
                <c:pt idx="47">
                  <c:v>80</c:v>
                </c:pt>
                <c:pt idx="48">
                  <c:v>80</c:v>
                </c:pt>
                <c:pt idx="49">
                  <c:v>80</c:v>
                </c:pt>
                <c:pt idx="50">
                  <c:v>80</c:v>
                </c:pt>
                <c:pt idx="51">
                  <c:v>80</c:v>
                </c:pt>
                <c:pt idx="52">
                  <c:v>80</c:v>
                </c:pt>
                <c:pt idx="53">
                  <c:v>80</c:v>
                </c:pt>
                <c:pt idx="54">
                  <c:v>80</c:v>
                </c:pt>
                <c:pt idx="55">
                  <c:v>80</c:v>
                </c:pt>
                <c:pt idx="56">
                  <c:v>80</c:v>
                </c:pt>
                <c:pt idx="57">
                  <c:v>80</c:v>
                </c:pt>
                <c:pt idx="58">
                  <c:v>80</c:v>
                </c:pt>
                <c:pt idx="59">
                  <c:v>80</c:v>
                </c:pt>
                <c:pt idx="60">
                  <c:v>80</c:v>
                </c:pt>
                <c:pt idx="61">
                  <c:v>80</c:v>
                </c:pt>
                <c:pt idx="62">
                  <c:v>80</c:v>
                </c:pt>
                <c:pt idx="63">
                  <c:v>80</c:v>
                </c:pt>
                <c:pt idx="64">
                  <c:v>80</c:v>
                </c:pt>
                <c:pt idx="65">
                  <c:v>80</c:v>
                </c:pt>
                <c:pt idx="66">
                  <c:v>80</c:v>
                </c:pt>
                <c:pt idx="67">
                  <c:v>80</c:v>
                </c:pt>
                <c:pt idx="68">
                  <c:v>80</c:v>
                </c:pt>
                <c:pt idx="69">
                  <c:v>80</c:v>
                </c:pt>
                <c:pt idx="70">
                  <c:v>80</c:v>
                </c:pt>
                <c:pt idx="71">
                  <c:v>80</c:v>
                </c:pt>
                <c:pt idx="72">
                  <c:v>80</c:v>
                </c:pt>
                <c:pt idx="73">
                  <c:v>80</c:v>
                </c:pt>
                <c:pt idx="74">
                  <c:v>80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253376"/>
        <c:axId val="7260032"/>
      </c:lineChart>
      <c:catAx>
        <c:axId val="72533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25" b="0" i="0" u="none" strike="noStrike" baseline="0">
                    <a:solidFill>
                      <a:srgbClr val="008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dirty="0"/>
                  <a:t>Years</a:t>
                </a:r>
              </a:p>
            </c:rich>
          </c:tx>
          <c:layout>
            <c:manualLayout>
              <c:xMode val="edge"/>
              <c:yMode val="edge"/>
              <c:x val="0.50713090551181106"/>
              <c:y val="0.915868086300701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-2700000" vert="horz"/>
          <a:lstStyle/>
          <a:p>
            <a:pPr>
              <a:defRPr sz="1400" b="0" i="0" u="none" strike="noStrike" baseline="0">
                <a:solidFill>
                  <a:srgbClr val="008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60032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7260032"/>
        <c:scaling>
          <c:orientation val="minMax"/>
          <c:max val="100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800" b="1" i="0" u="none" strike="noStrike" baseline="0">
                    <a:solidFill>
                      <a:srgbClr val="993366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2800" b="1" dirty="0"/>
                  <a:t>PCI</a:t>
                </a:r>
              </a:p>
            </c:rich>
          </c:tx>
          <c:layout>
            <c:manualLayout>
              <c:xMode val="edge"/>
              <c:yMode val="edge"/>
              <c:x val="9.120953630796149E-3"/>
              <c:y val="0.4765027054348387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2400" b="0" i="0" u="none" strike="noStrike" baseline="0">
                <a:solidFill>
                  <a:srgbClr val="993366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5337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470" b="0" i="0" u="none" strike="noStrike" baseline="0">
                <a:solidFill>
                  <a:srgbClr val="FF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70" b="0" i="0" u="none" strike="noStrike" baseline="0">
                <a:solidFill>
                  <a:srgbClr val="0000FF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01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01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ayout>
        <c:manualLayout>
          <c:xMode val="edge"/>
          <c:yMode val="edge"/>
          <c:x val="0.13351957567804018"/>
          <c:y val="0.6250537112952681"/>
          <c:w val="0.22534383202099764"/>
          <c:h val="0.18030686928465137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24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30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200" b="0" i="0" u="none" strike="noStrike" baseline="0" dirty="0">
                <a:solidFill>
                  <a:srgbClr val="0000FF"/>
                </a:solidFill>
                <a:latin typeface="Arial"/>
                <a:cs typeface="Arial"/>
              </a:rPr>
              <a:t>chart 3 -  </a:t>
            </a:r>
            <a:r>
              <a:rPr lang="en-US" sz="2475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Average PCI over time</a:t>
            </a:r>
          </a:p>
        </c:rich>
      </c:tx>
      <c:layout>
        <c:manualLayout>
          <c:xMode val="edge"/>
          <c:yMode val="edge"/>
          <c:x val="0.30186854961713872"/>
          <c:y val="8.9285714285714211E-3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405451162262536"/>
          <c:y val="0.15816339921795491"/>
          <c:w val="0.74270813493446064"/>
          <c:h val="0.69260247217449156"/>
        </c:manualLayout>
      </c:layout>
      <c:lineChart>
        <c:grouping val="standard"/>
        <c:varyColors val="0"/>
        <c:ser>
          <c:idx val="1"/>
          <c:order val="0"/>
          <c:tx>
            <c:strRef>
              <c:f>Orginal!$C$7</c:f>
              <c:strCache>
                <c:ptCount val="1"/>
                <c:pt idx="0">
                  <c:v>Non-maintained</c:v>
                </c:pt>
              </c:strCache>
            </c:strRef>
          </c:tx>
          <c:spPr>
            <a:ln w="88900">
              <a:solidFill>
                <a:srgbClr val="FF0000"/>
              </a:solidFill>
              <a:prstDash val="solid"/>
            </a:ln>
          </c:spPr>
          <c:marker>
            <c:symbol val="none"/>
          </c:marker>
          <c:trendline>
            <c:spPr>
              <a:ln w="38100">
                <a:solidFill>
                  <a:srgbClr val="FF99CC"/>
                </a:solidFill>
                <a:prstDash val="solid"/>
              </a:ln>
            </c:spPr>
            <c:trendlineType val="poly"/>
            <c:order val="2"/>
            <c:dispRSqr val="0"/>
            <c:dispEq val="0"/>
          </c:trendline>
          <c:cat>
            <c:numRef>
              <c:f>Orginal!$B$9:$B$83</c:f>
              <c:numCache>
                <c:formatCode>General</c:formatCode>
                <c:ptCount val="7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</c:numCache>
            </c:numRef>
          </c:cat>
          <c:val>
            <c:numRef>
              <c:f>Orginal!$I$9:$I$83</c:f>
              <c:numCache>
                <c:formatCode>0.0</c:formatCode>
                <c:ptCount val="75"/>
                <c:pt idx="0">
                  <c:v>100</c:v>
                </c:pt>
                <c:pt idx="1">
                  <c:v>97.835000000000008</c:v>
                </c:pt>
                <c:pt idx="2">
                  <c:v>95.666666666666671</c:v>
                </c:pt>
                <c:pt idx="3">
                  <c:v>93.5</c:v>
                </c:pt>
                <c:pt idx="4">
                  <c:v>91.85</c:v>
                </c:pt>
                <c:pt idx="5">
                  <c:v>90.458333333333314</c:v>
                </c:pt>
                <c:pt idx="6">
                  <c:v>89.214285714285722</c:v>
                </c:pt>
                <c:pt idx="7">
                  <c:v>88.0625</c:v>
                </c:pt>
                <c:pt idx="8">
                  <c:v>86.944444444444457</c:v>
                </c:pt>
                <c:pt idx="9">
                  <c:v>85.85</c:v>
                </c:pt>
                <c:pt idx="10">
                  <c:v>84.772727272727238</c:v>
                </c:pt>
                <c:pt idx="11">
                  <c:v>83.708333333333314</c:v>
                </c:pt>
                <c:pt idx="12">
                  <c:v>82.705384615384602</c:v>
                </c:pt>
                <c:pt idx="13">
                  <c:v>81.75</c:v>
                </c:pt>
                <c:pt idx="14">
                  <c:v>80.833333333333314</c:v>
                </c:pt>
                <c:pt idx="15">
                  <c:v>79.864374999999981</c:v>
                </c:pt>
                <c:pt idx="16">
                  <c:v>78.852941176470551</c:v>
                </c:pt>
                <c:pt idx="17">
                  <c:v>77.805555555555543</c:v>
                </c:pt>
                <c:pt idx="18">
                  <c:v>76.717894736842126</c:v>
                </c:pt>
                <c:pt idx="19">
                  <c:v>75.596500000000006</c:v>
                </c:pt>
                <c:pt idx="20">
                  <c:v>74.445714285714317</c:v>
                </c:pt>
                <c:pt idx="21">
                  <c:v>73.269545454545465</c:v>
                </c:pt>
                <c:pt idx="22">
                  <c:v>72.071304347826072</c:v>
                </c:pt>
                <c:pt idx="23">
                  <c:v>70.854166666666671</c:v>
                </c:pt>
                <c:pt idx="24">
                  <c:v>69.61999999999999</c:v>
                </c:pt>
                <c:pt idx="25">
                  <c:v>68.32692307692308</c:v>
                </c:pt>
                <c:pt idx="26">
                  <c:v>66.981481481481481</c:v>
                </c:pt>
                <c:pt idx="27">
                  <c:v>65.589285714285708</c:v>
                </c:pt>
                <c:pt idx="28">
                  <c:v>64.155172413793082</c:v>
                </c:pt>
                <c:pt idx="29">
                  <c:v>62.68333333333333</c:v>
                </c:pt>
                <c:pt idx="30">
                  <c:v>61.241935483870968</c:v>
                </c:pt>
                <c:pt idx="31">
                  <c:v>59.828125000000007</c:v>
                </c:pt>
                <c:pt idx="32">
                  <c:v>58.439393939393938</c:v>
                </c:pt>
                <c:pt idx="33">
                  <c:v>57.073529411764696</c:v>
                </c:pt>
                <c:pt idx="34">
                  <c:v>55.728571428571442</c:v>
                </c:pt>
                <c:pt idx="35">
                  <c:v>56.958333333333336</c:v>
                </c:pt>
                <c:pt idx="36">
                  <c:v>58.004594594594586</c:v>
                </c:pt>
                <c:pt idx="37">
                  <c:v>58.881578947368411</c:v>
                </c:pt>
                <c:pt idx="38">
                  <c:v>59.602564102564102</c:v>
                </c:pt>
                <c:pt idx="39">
                  <c:v>60.243750000000006</c:v>
                </c:pt>
                <c:pt idx="40">
                  <c:v>60.810975609756092</c:v>
                </c:pt>
                <c:pt idx="41">
                  <c:v>61.30952380952381</c:v>
                </c:pt>
                <c:pt idx="42">
                  <c:v>61.744186046511629</c:v>
                </c:pt>
                <c:pt idx="43">
                  <c:v>62.113636363636353</c:v>
                </c:pt>
                <c:pt idx="44">
                  <c:v>62.422222222222231</c:v>
                </c:pt>
                <c:pt idx="45">
                  <c:v>62.673913043478265</c:v>
                </c:pt>
                <c:pt idx="46">
                  <c:v>62.872340425531917</c:v>
                </c:pt>
                <c:pt idx="47">
                  <c:v>63.034791666666656</c:v>
                </c:pt>
                <c:pt idx="48">
                  <c:v>63.163265306122454</c:v>
                </c:pt>
                <c:pt idx="49">
                  <c:v>63.260000000000005</c:v>
                </c:pt>
                <c:pt idx="50">
                  <c:v>63.300588235294107</c:v>
                </c:pt>
                <c:pt idx="51">
                  <c:v>63.28846153846154</c:v>
                </c:pt>
                <c:pt idx="52">
                  <c:v>63.226415094339629</c:v>
                </c:pt>
                <c:pt idx="53">
                  <c:v>63.113703703703692</c:v>
                </c:pt>
                <c:pt idx="54">
                  <c:v>62.953272727272726</c:v>
                </c:pt>
                <c:pt idx="55">
                  <c:v>62.747500000000002</c:v>
                </c:pt>
                <c:pt idx="56">
                  <c:v>62.498771929824564</c:v>
                </c:pt>
                <c:pt idx="57">
                  <c:v>62.2093103448276</c:v>
                </c:pt>
                <c:pt idx="58">
                  <c:v>61.881355932203391</c:v>
                </c:pt>
                <c:pt idx="59">
                  <c:v>61.516666666666644</c:v>
                </c:pt>
                <c:pt idx="60">
                  <c:v>61.098360655737707</c:v>
                </c:pt>
                <c:pt idx="61">
                  <c:v>60.629032258064527</c:v>
                </c:pt>
                <c:pt idx="62">
                  <c:v>60.111111111111114</c:v>
                </c:pt>
                <c:pt idx="63">
                  <c:v>59.546875</c:v>
                </c:pt>
                <c:pt idx="64">
                  <c:v>58.938461538461532</c:v>
                </c:pt>
                <c:pt idx="65">
                  <c:v>58.318181818181827</c:v>
                </c:pt>
                <c:pt idx="66">
                  <c:v>57.686567164179102</c:v>
                </c:pt>
                <c:pt idx="67">
                  <c:v>57.044117647058833</c:v>
                </c:pt>
                <c:pt idx="68">
                  <c:v>56.391304347826086</c:v>
                </c:pt>
                <c:pt idx="69">
                  <c:v>55.728571428571442</c:v>
                </c:pt>
                <c:pt idx="70">
                  <c:v>56.352112676056336</c:v>
                </c:pt>
                <c:pt idx="71">
                  <c:v>56.898194444444442</c:v>
                </c:pt>
                <c:pt idx="72">
                  <c:v>57.369863013698613</c:v>
                </c:pt>
                <c:pt idx="73">
                  <c:v>57.770270270270281</c:v>
                </c:pt>
                <c:pt idx="74">
                  <c:v>58.136666666666642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Orginal!$T$7</c:f>
              <c:strCache>
                <c:ptCount val="1"/>
                <c:pt idx="0">
                  <c:v>Maintained</c:v>
                </c:pt>
              </c:strCache>
            </c:strRef>
          </c:tx>
          <c:spPr>
            <a:ln w="88900">
              <a:solidFill>
                <a:srgbClr val="0000FF"/>
              </a:solidFill>
              <a:prstDash val="solid"/>
            </a:ln>
          </c:spPr>
          <c:marker>
            <c:symbol val="none"/>
          </c:marker>
          <c:trendline>
            <c:spPr>
              <a:ln w="38100">
                <a:solidFill>
                  <a:srgbClr val="00FFFF"/>
                </a:solidFill>
                <a:prstDash val="solid"/>
              </a:ln>
            </c:spPr>
            <c:trendlineType val="poly"/>
            <c:order val="2"/>
            <c:dispRSqr val="0"/>
            <c:dispEq val="0"/>
          </c:trendline>
          <c:cat>
            <c:numRef>
              <c:f>Orginal!$B$9:$B$83</c:f>
              <c:numCache>
                <c:formatCode>General</c:formatCode>
                <c:ptCount val="7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</c:numCache>
            </c:numRef>
          </c:cat>
          <c:val>
            <c:numRef>
              <c:f>Orginal!$V$9:$V$83</c:f>
              <c:numCache>
                <c:formatCode>0.0</c:formatCode>
                <c:ptCount val="75"/>
                <c:pt idx="0">
                  <c:v>100</c:v>
                </c:pt>
                <c:pt idx="1">
                  <c:v>97.835000000000008</c:v>
                </c:pt>
                <c:pt idx="2">
                  <c:v>95.666666666666671</c:v>
                </c:pt>
                <c:pt idx="3">
                  <c:v>93.5</c:v>
                </c:pt>
                <c:pt idx="4">
                  <c:v>91.85</c:v>
                </c:pt>
                <c:pt idx="5">
                  <c:v>90.458333333333314</c:v>
                </c:pt>
                <c:pt idx="6">
                  <c:v>90.678571428571402</c:v>
                </c:pt>
                <c:pt idx="7">
                  <c:v>90.21875</c:v>
                </c:pt>
                <c:pt idx="8">
                  <c:v>89.666666666666671</c:v>
                </c:pt>
                <c:pt idx="9">
                  <c:v>89.05</c:v>
                </c:pt>
                <c:pt idx="10">
                  <c:v>88.38636363636364</c:v>
                </c:pt>
                <c:pt idx="11">
                  <c:v>87.6875</c:v>
                </c:pt>
                <c:pt idx="12">
                  <c:v>87.865384615384599</c:v>
                </c:pt>
                <c:pt idx="13">
                  <c:v>87.803571428571416</c:v>
                </c:pt>
                <c:pt idx="14">
                  <c:v>87.633333333333326</c:v>
                </c:pt>
                <c:pt idx="15">
                  <c:v>87.374999999999986</c:v>
                </c:pt>
                <c:pt idx="16">
                  <c:v>87.044117647058826</c:v>
                </c:pt>
                <c:pt idx="17">
                  <c:v>86.652777777777743</c:v>
                </c:pt>
                <c:pt idx="18">
                  <c:v>86.19736842105263</c:v>
                </c:pt>
                <c:pt idx="19">
                  <c:v>85.6875</c:v>
                </c:pt>
                <c:pt idx="20">
                  <c:v>85.13095238095238</c:v>
                </c:pt>
                <c:pt idx="21">
                  <c:v>84.534090909090907</c:v>
                </c:pt>
                <c:pt idx="22">
                  <c:v>83.931304347826085</c:v>
                </c:pt>
                <c:pt idx="23">
                  <c:v>84.600833333333327</c:v>
                </c:pt>
                <c:pt idx="24">
                  <c:v>85.043600000000026</c:v>
                </c:pt>
                <c:pt idx="25">
                  <c:v>85.285384615384601</c:v>
                </c:pt>
                <c:pt idx="26">
                  <c:v>85.348888888888865</c:v>
                </c:pt>
                <c:pt idx="27">
                  <c:v>85.345357142857125</c:v>
                </c:pt>
                <c:pt idx="28">
                  <c:v>85.281724137931022</c:v>
                </c:pt>
                <c:pt idx="29">
                  <c:v>85.50566666666667</c:v>
                </c:pt>
                <c:pt idx="30">
                  <c:v>85.553870967741929</c:v>
                </c:pt>
                <c:pt idx="31">
                  <c:v>85.544375000000002</c:v>
                </c:pt>
                <c:pt idx="32">
                  <c:v>85.48242424242423</c:v>
                </c:pt>
                <c:pt idx="33">
                  <c:v>85.372647058823503</c:v>
                </c:pt>
                <c:pt idx="34">
                  <c:v>85.219142857142856</c:v>
                </c:pt>
                <c:pt idx="35">
                  <c:v>85.351944444444442</c:v>
                </c:pt>
                <c:pt idx="36">
                  <c:v>85.396486486486467</c:v>
                </c:pt>
                <c:pt idx="37">
                  <c:v>85.392631578947373</c:v>
                </c:pt>
                <c:pt idx="38">
                  <c:v>85.344102564102585</c:v>
                </c:pt>
                <c:pt idx="39">
                  <c:v>85.254250000000013</c:v>
                </c:pt>
                <c:pt idx="40">
                  <c:v>85.126097560975609</c:v>
                </c:pt>
                <c:pt idx="41">
                  <c:v>84.95642857142856</c:v>
                </c:pt>
                <c:pt idx="42">
                  <c:v>84.748139534883705</c:v>
                </c:pt>
                <c:pt idx="43">
                  <c:v>84.503863636363633</c:v>
                </c:pt>
                <c:pt idx="44">
                  <c:v>84.225999999999999</c:v>
                </c:pt>
                <c:pt idx="45">
                  <c:v>83.931304347826085</c:v>
                </c:pt>
                <c:pt idx="46">
                  <c:v>84.273191489361707</c:v>
                </c:pt>
                <c:pt idx="47">
                  <c:v>84.510625000000019</c:v>
                </c:pt>
                <c:pt idx="48">
                  <c:v>84.649795918367346</c:v>
                </c:pt>
                <c:pt idx="49">
                  <c:v>84.696799999999982</c:v>
                </c:pt>
                <c:pt idx="50">
                  <c:v>84.707647058823511</c:v>
                </c:pt>
                <c:pt idx="51">
                  <c:v>84.684423076923082</c:v>
                </c:pt>
                <c:pt idx="52">
                  <c:v>84.822452830188652</c:v>
                </c:pt>
                <c:pt idx="53">
                  <c:v>84.862777777777765</c:v>
                </c:pt>
                <c:pt idx="54">
                  <c:v>84.869818181818204</c:v>
                </c:pt>
                <c:pt idx="55">
                  <c:v>84.845357142857125</c:v>
                </c:pt>
                <c:pt idx="56">
                  <c:v>84.791052631578964</c:v>
                </c:pt>
                <c:pt idx="57">
                  <c:v>84.708448275862068</c:v>
                </c:pt>
                <c:pt idx="58">
                  <c:v>84.798135593220323</c:v>
                </c:pt>
                <c:pt idx="59">
                  <c:v>84.834833333333322</c:v>
                </c:pt>
                <c:pt idx="60">
                  <c:v>84.841639344262305</c:v>
                </c:pt>
                <c:pt idx="61">
                  <c:v>84.82</c:v>
                </c:pt>
                <c:pt idx="62">
                  <c:v>84.771269841269856</c:v>
                </c:pt>
                <c:pt idx="63">
                  <c:v>84.696718749999988</c:v>
                </c:pt>
                <c:pt idx="64">
                  <c:v>84.593692307692308</c:v>
                </c:pt>
                <c:pt idx="65">
                  <c:v>84.463484848484839</c:v>
                </c:pt>
                <c:pt idx="66">
                  <c:v>84.307313432835812</c:v>
                </c:pt>
                <c:pt idx="67">
                  <c:v>84.126323529411749</c:v>
                </c:pt>
                <c:pt idx="68">
                  <c:v>83.931304347826085</c:v>
                </c:pt>
                <c:pt idx="69">
                  <c:v>84.160857142857125</c:v>
                </c:pt>
                <c:pt idx="70">
                  <c:v>84.322957746478863</c:v>
                </c:pt>
                <c:pt idx="71">
                  <c:v>84.420277777777784</c:v>
                </c:pt>
                <c:pt idx="72">
                  <c:v>84.455616438356174</c:v>
                </c:pt>
                <c:pt idx="73">
                  <c:v>84.466351351351349</c:v>
                </c:pt>
                <c:pt idx="74">
                  <c:v>84.453466666666671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859520"/>
        <c:axId val="106873984"/>
      </c:lineChart>
      <c:catAx>
        <c:axId val="1068595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800" b="0" i="0" u="none" strike="noStrike" baseline="0">
                    <a:solidFill>
                      <a:srgbClr val="008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2800" dirty="0"/>
                  <a:t>Years</a:t>
                </a:r>
              </a:p>
            </c:rich>
          </c:tx>
          <c:layout>
            <c:manualLayout>
              <c:xMode val="edge"/>
              <c:yMode val="edge"/>
              <c:x val="0.506391863258981"/>
              <c:y val="0.9196433927901872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-5400000" vert="horz"/>
          <a:lstStyle/>
          <a:p>
            <a:pPr>
              <a:defRPr sz="2000" b="0" i="0" u="none" strike="noStrike" baseline="0">
                <a:solidFill>
                  <a:srgbClr val="008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873984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106873984"/>
        <c:scaling>
          <c:orientation val="minMax"/>
          <c:max val="100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3200" b="0" i="0" u="none" strike="noStrike" baseline="0">
                    <a:solidFill>
                      <a:srgbClr val="993366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3200" dirty="0"/>
                  <a:t>PCI</a:t>
                </a:r>
              </a:p>
            </c:rich>
          </c:tx>
          <c:layout>
            <c:manualLayout>
              <c:xMode val="edge"/>
              <c:yMode val="edge"/>
              <c:x val="1.9665683382497547E-3"/>
              <c:y val="0.50042543789169214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2400" b="0" i="0" u="none" strike="noStrike" baseline="0">
                <a:solidFill>
                  <a:srgbClr val="993366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85952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470" b="0" i="0" u="none" strike="noStrike" baseline="0">
                <a:solidFill>
                  <a:srgbClr val="FF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70" b="0" i="0" u="none" strike="noStrike" baseline="0">
                <a:solidFill>
                  <a:srgbClr val="0000FF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055" b="0" i="0" u="none" strike="noStrike" baseline="0">
                <a:solidFill>
                  <a:srgbClr val="FF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055" b="0" i="0" u="none" strike="noStrike" baseline="0">
                <a:solidFill>
                  <a:srgbClr val="0000FF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ayout>
        <c:manualLayout>
          <c:xMode val="edge"/>
          <c:yMode val="edge"/>
          <c:x val="0.21140630282571624"/>
          <c:y val="0.59949019765386469"/>
          <c:w val="0.22910541786996391"/>
          <c:h val="0.13392870534040391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05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2175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b="0" i="0" u="none" strike="noStrike" baseline="0" dirty="0">
                <a:solidFill>
                  <a:srgbClr val="0000FF"/>
                </a:solidFill>
                <a:latin typeface="Arial"/>
                <a:cs typeface="Arial"/>
              </a:rPr>
              <a:t>chart 4 -  </a:t>
            </a:r>
            <a:r>
              <a:rPr lang="en-US" sz="2175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$ Costs over </a:t>
            </a:r>
            <a:r>
              <a:rPr lang="en-US" sz="2175" b="1" i="0" u="none" strike="noStrike" baseline="0" dirty="0" smtClean="0">
                <a:solidFill>
                  <a:srgbClr val="000000"/>
                </a:solidFill>
                <a:latin typeface="Arial"/>
                <a:cs typeface="Arial"/>
              </a:rPr>
              <a:t>time   </a:t>
            </a:r>
            <a:r>
              <a:rPr lang="en-US" sz="2175" b="1" i="0" u="none" strike="noStrike" baseline="0" dirty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>- 75 </a:t>
            </a:r>
            <a:r>
              <a:rPr lang="en-US" sz="2175" b="1" i="0" u="none" strike="noStrike" baseline="0" dirty="0" smtClean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>years</a:t>
            </a:r>
          </a:p>
          <a:p>
            <a:pPr>
              <a:defRPr sz="16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2175" b="1" i="0" u="none" strike="noStrike" baseline="0" dirty="0" smtClean="0">
                <a:solidFill>
                  <a:srgbClr val="C00000"/>
                </a:solidFill>
                <a:latin typeface="Arial"/>
                <a:cs typeface="Arial"/>
              </a:rPr>
              <a:t>Inflation = 2.5% yearly</a:t>
            </a:r>
            <a:endParaRPr lang="en-US" sz="2175" b="1" i="0" u="none" strike="noStrike" baseline="0" dirty="0">
              <a:solidFill>
                <a:srgbClr val="C00000"/>
              </a:solidFill>
              <a:latin typeface="Arial"/>
              <a:cs typeface="Arial"/>
            </a:endParaRPr>
          </a:p>
        </c:rich>
      </c:tx>
      <c:layout>
        <c:manualLayout>
          <c:xMode val="edge"/>
          <c:yMode val="edge"/>
          <c:x val="0.17260590755776939"/>
          <c:y val="2.475247524752475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1098749627343348"/>
          <c:y val="0.16138613861386139"/>
          <c:w val="0.84075769546349766"/>
          <c:h val="0.72574257425742572"/>
        </c:manualLayout>
      </c:layout>
      <c:lineChart>
        <c:grouping val="standard"/>
        <c:varyColors val="0"/>
        <c:ser>
          <c:idx val="1"/>
          <c:order val="0"/>
          <c:tx>
            <c:strRef>
              <c:f>Orginal!$C$7</c:f>
              <c:strCache>
                <c:ptCount val="1"/>
                <c:pt idx="0">
                  <c:v>Non-maintained</c:v>
                </c:pt>
              </c:strCache>
            </c:strRef>
          </c:tx>
          <c:spPr>
            <a:ln w="889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Orginal!$B$9:$B$83</c:f>
              <c:numCache>
                <c:formatCode>General</c:formatCode>
                <c:ptCount val="7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</c:numCache>
            </c:numRef>
          </c:cat>
          <c:val>
            <c:numRef>
              <c:f>Orginal!$L$9:$L$83</c:f>
              <c:numCache>
                <c:formatCode>"$"#,##0</c:formatCode>
                <c:ptCount val="75"/>
                <c:pt idx="0">
                  <c:v>530000</c:v>
                </c:pt>
                <c:pt idx="1">
                  <c:v>530000</c:v>
                </c:pt>
                <c:pt idx="2">
                  <c:v>530000</c:v>
                </c:pt>
                <c:pt idx="3">
                  <c:v>530000</c:v>
                </c:pt>
                <c:pt idx="4">
                  <c:v>530000</c:v>
                </c:pt>
                <c:pt idx="5">
                  <c:v>530000</c:v>
                </c:pt>
                <c:pt idx="6">
                  <c:v>530000</c:v>
                </c:pt>
                <c:pt idx="7">
                  <c:v>530000</c:v>
                </c:pt>
                <c:pt idx="8">
                  <c:v>530000</c:v>
                </c:pt>
                <c:pt idx="9">
                  <c:v>530000</c:v>
                </c:pt>
                <c:pt idx="10">
                  <c:v>530000</c:v>
                </c:pt>
                <c:pt idx="11">
                  <c:v>530000</c:v>
                </c:pt>
                <c:pt idx="12">
                  <c:v>530000</c:v>
                </c:pt>
                <c:pt idx="13">
                  <c:v>530000</c:v>
                </c:pt>
                <c:pt idx="14">
                  <c:v>530000</c:v>
                </c:pt>
                <c:pt idx="15">
                  <c:v>530000</c:v>
                </c:pt>
                <c:pt idx="16">
                  <c:v>530000</c:v>
                </c:pt>
                <c:pt idx="17">
                  <c:v>530000</c:v>
                </c:pt>
                <c:pt idx="18">
                  <c:v>530000</c:v>
                </c:pt>
                <c:pt idx="19">
                  <c:v>530000</c:v>
                </c:pt>
                <c:pt idx="20">
                  <c:v>530000</c:v>
                </c:pt>
                <c:pt idx="21">
                  <c:v>530000</c:v>
                </c:pt>
                <c:pt idx="22">
                  <c:v>530000</c:v>
                </c:pt>
                <c:pt idx="23">
                  <c:v>530000</c:v>
                </c:pt>
                <c:pt idx="24">
                  <c:v>530000</c:v>
                </c:pt>
                <c:pt idx="25">
                  <c:v>530000</c:v>
                </c:pt>
                <c:pt idx="26">
                  <c:v>530000</c:v>
                </c:pt>
                <c:pt idx="27">
                  <c:v>530000</c:v>
                </c:pt>
                <c:pt idx="28">
                  <c:v>530000</c:v>
                </c:pt>
                <c:pt idx="29">
                  <c:v>530000</c:v>
                </c:pt>
                <c:pt idx="30">
                  <c:v>530000</c:v>
                </c:pt>
                <c:pt idx="31">
                  <c:v>530000</c:v>
                </c:pt>
                <c:pt idx="32">
                  <c:v>530000</c:v>
                </c:pt>
                <c:pt idx="33">
                  <c:v>530000</c:v>
                </c:pt>
                <c:pt idx="34">
                  <c:v>530000</c:v>
                </c:pt>
                <c:pt idx="35">
                  <c:v>1060000</c:v>
                </c:pt>
                <c:pt idx="36">
                  <c:v>1060000</c:v>
                </c:pt>
                <c:pt idx="37">
                  <c:v>1060000</c:v>
                </c:pt>
                <c:pt idx="38">
                  <c:v>1060000</c:v>
                </c:pt>
                <c:pt idx="39">
                  <c:v>1060000</c:v>
                </c:pt>
                <c:pt idx="40">
                  <c:v>1060000</c:v>
                </c:pt>
                <c:pt idx="41">
                  <c:v>1060000</c:v>
                </c:pt>
                <c:pt idx="42">
                  <c:v>1060000</c:v>
                </c:pt>
                <c:pt idx="43">
                  <c:v>1060000</c:v>
                </c:pt>
                <c:pt idx="44">
                  <c:v>1060000</c:v>
                </c:pt>
                <c:pt idx="45">
                  <c:v>1060000</c:v>
                </c:pt>
                <c:pt idx="46">
                  <c:v>1060000</c:v>
                </c:pt>
                <c:pt idx="47">
                  <c:v>1060000</c:v>
                </c:pt>
                <c:pt idx="48">
                  <c:v>1060000</c:v>
                </c:pt>
                <c:pt idx="49">
                  <c:v>1060000</c:v>
                </c:pt>
                <c:pt idx="50">
                  <c:v>1060000</c:v>
                </c:pt>
                <c:pt idx="51">
                  <c:v>1060000</c:v>
                </c:pt>
                <c:pt idx="52">
                  <c:v>1060000</c:v>
                </c:pt>
                <c:pt idx="53">
                  <c:v>1060000</c:v>
                </c:pt>
                <c:pt idx="54">
                  <c:v>1060000</c:v>
                </c:pt>
                <c:pt idx="55">
                  <c:v>1060000</c:v>
                </c:pt>
                <c:pt idx="56">
                  <c:v>1060000</c:v>
                </c:pt>
                <c:pt idx="57">
                  <c:v>1060000</c:v>
                </c:pt>
                <c:pt idx="58">
                  <c:v>1060000</c:v>
                </c:pt>
                <c:pt idx="59">
                  <c:v>1060000</c:v>
                </c:pt>
                <c:pt idx="60">
                  <c:v>1060000</c:v>
                </c:pt>
                <c:pt idx="61">
                  <c:v>1060000</c:v>
                </c:pt>
                <c:pt idx="62">
                  <c:v>1060000</c:v>
                </c:pt>
                <c:pt idx="63">
                  <c:v>1060000</c:v>
                </c:pt>
                <c:pt idx="64">
                  <c:v>1060000</c:v>
                </c:pt>
                <c:pt idx="65">
                  <c:v>1060000</c:v>
                </c:pt>
                <c:pt idx="66">
                  <c:v>1060000</c:v>
                </c:pt>
                <c:pt idx="67">
                  <c:v>1060000</c:v>
                </c:pt>
                <c:pt idx="68">
                  <c:v>1060000</c:v>
                </c:pt>
                <c:pt idx="69">
                  <c:v>1060000</c:v>
                </c:pt>
                <c:pt idx="70">
                  <c:v>1590000</c:v>
                </c:pt>
                <c:pt idx="71">
                  <c:v>1590000</c:v>
                </c:pt>
                <c:pt idx="72">
                  <c:v>1590000</c:v>
                </c:pt>
                <c:pt idx="73">
                  <c:v>1590000</c:v>
                </c:pt>
                <c:pt idx="74">
                  <c:v>1590000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Orginal!$T$7</c:f>
              <c:strCache>
                <c:ptCount val="1"/>
                <c:pt idx="0">
                  <c:v>Maintained</c:v>
                </c:pt>
              </c:strCache>
            </c:strRef>
          </c:tx>
          <c:spPr>
            <a:ln w="88900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numRef>
              <c:f>Orginal!$B$9:$B$83</c:f>
              <c:numCache>
                <c:formatCode>General</c:formatCode>
                <c:ptCount val="7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</c:numCache>
            </c:numRef>
          </c:cat>
          <c:val>
            <c:numRef>
              <c:f>Orginal!$Y$9:$Y$83</c:f>
              <c:numCache>
                <c:formatCode>"$"#,##0</c:formatCode>
                <c:ptCount val="75"/>
                <c:pt idx="0">
                  <c:v>530000</c:v>
                </c:pt>
                <c:pt idx="1">
                  <c:v>530000</c:v>
                </c:pt>
                <c:pt idx="2">
                  <c:v>530000</c:v>
                </c:pt>
                <c:pt idx="3">
                  <c:v>530000</c:v>
                </c:pt>
                <c:pt idx="4">
                  <c:v>530000</c:v>
                </c:pt>
                <c:pt idx="5">
                  <c:v>530000</c:v>
                </c:pt>
                <c:pt idx="6">
                  <c:v>560000</c:v>
                </c:pt>
                <c:pt idx="7">
                  <c:v>560000</c:v>
                </c:pt>
                <c:pt idx="8">
                  <c:v>560000</c:v>
                </c:pt>
                <c:pt idx="9">
                  <c:v>560000</c:v>
                </c:pt>
                <c:pt idx="10">
                  <c:v>560000</c:v>
                </c:pt>
                <c:pt idx="11">
                  <c:v>560000</c:v>
                </c:pt>
                <c:pt idx="12">
                  <c:v>590000</c:v>
                </c:pt>
                <c:pt idx="13">
                  <c:v>590000</c:v>
                </c:pt>
                <c:pt idx="14">
                  <c:v>590000</c:v>
                </c:pt>
                <c:pt idx="15">
                  <c:v>590000</c:v>
                </c:pt>
                <c:pt idx="16">
                  <c:v>590000</c:v>
                </c:pt>
                <c:pt idx="17">
                  <c:v>590000</c:v>
                </c:pt>
                <c:pt idx="18">
                  <c:v>590000</c:v>
                </c:pt>
                <c:pt idx="19">
                  <c:v>590000</c:v>
                </c:pt>
                <c:pt idx="20">
                  <c:v>590000</c:v>
                </c:pt>
                <c:pt idx="21">
                  <c:v>590000</c:v>
                </c:pt>
                <c:pt idx="22">
                  <c:v>590000</c:v>
                </c:pt>
                <c:pt idx="23">
                  <c:v>770000</c:v>
                </c:pt>
                <c:pt idx="24">
                  <c:v>770000</c:v>
                </c:pt>
                <c:pt idx="25">
                  <c:v>770000</c:v>
                </c:pt>
                <c:pt idx="26">
                  <c:v>770000</c:v>
                </c:pt>
                <c:pt idx="27">
                  <c:v>770000</c:v>
                </c:pt>
                <c:pt idx="28">
                  <c:v>770000</c:v>
                </c:pt>
                <c:pt idx="29">
                  <c:v>800000</c:v>
                </c:pt>
                <c:pt idx="30">
                  <c:v>800000</c:v>
                </c:pt>
                <c:pt idx="31">
                  <c:v>800000</c:v>
                </c:pt>
                <c:pt idx="32">
                  <c:v>800000</c:v>
                </c:pt>
                <c:pt idx="33">
                  <c:v>800000</c:v>
                </c:pt>
                <c:pt idx="34">
                  <c:v>800000</c:v>
                </c:pt>
                <c:pt idx="35">
                  <c:v>830000</c:v>
                </c:pt>
                <c:pt idx="36">
                  <c:v>830000</c:v>
                </c:pt>
                <c:pt idx="37">
                  <c:v>830000</c:v>
                </c:pt>
                <c:pt idx="38">
                  <c:v>830000</c:v>
                </c:pt>
                <c:pt idx="39">
                  <c:v>830000</c:v>
                </c:pt>
                <c:pt idx="40">
                  <c:v>830000</c:v>
                </c:pt>
                <c:pt idx="41">
                  <c:v>830000</c:v>
                </c:pt>
                <c:pt idx="42">
                  <c:v>830000</c:v>
                </c:pt>
                <c:pt idx="43">
                  <c:v>830000</c:v>
                </c:pt>
                <c:pt idx="44">
                  <c:v>830000</c:v>
                </c:pt>
                <c:pt idx="45">
                  <c:v>830000</c:v>
                </c:pt>
                <c:pt idx="46">
                  <c:v>1010000</c:v>
                </c:pt>
                <c:pt idx="47">
                  <c:v>1010000</c:v>
                </c:pt>
                <c:pt idx="48">
                  <c:v>1010000</c:v>
                </c:pt>
                <c:pt idx="49">
                  <c:v>1010000</c:v>
                </c:pt>
                <c:pt idx="50">
                  <c:v>1010000</c:v>
                </c:pt>
                <c:pt idx="51">
                  <c:v>1010000</c:v>
                </c:pt>
                <c:pt idx="52">
                  <c:v>1040000</c:v>
                </c:pt>
                <c:pt idx="53">
                  <c:v>1040000</c:v>
                </c:pt>
                <c:pt idx="54">
                  <c:v>1040000</c:v>
                </c:pt>
                <c:pt idx="55">
                  <c:v>1040000</c:v>
                </c:pt>
                <c:pt idx="56">
                  <c:v>1040000</c:v>
                </c:pt>
                <c:pt idx="57">
                  <c:v>1040000</c:v>
                </c:pt>
                <c:pt idx="58">
                  <c:v>1070000</c:v>
                </c:pt>
                <c:pt idx="59">
                  <c:v>1070000</c:v>
                </c:pt>
                <c:pt idx="60">
                  <c:v>1070000</c:v>
                </c:pt>
                <c:pt idx="61">
                  <c:v>1070000</c:v>
                </c:pt>
                <c:pt idx="62">
                  <c:v>1070000</c:v>
                </c:pt>
                <c:pt idx="63">
                  <c:v>1070000</c:v>
                </c:pt>
                <c:pt idx="64">
                  <c:v>1070000</c:v>
                </c:pt>
                <c:pt idx="65">
                  <c:v>1070000</c:v>
                </c:pt>
                <c:pt idx="66">
                  <c:v>1070000</c:v>
                </c:pt>
                <c:pt idx="67">
                  <c:v>1070000</c:v>
                </c:pt>
                <c:pt idx="68">
                  <c:v>1070000</c:v>
                </c:pt>
                <c:pt idx="69">
                  <c:v>1250000</c:v>
                </c:pt>
                <c:pt idx="70">
                  <c:v>1250000</c:v>
                </c:pt>
                <c:pt idx="71">
                  <c:v>1250000</c:v>
                </c:pt>
                <c:pt idx="72">
                  <c:v>1250000</c:v>
                </c:pt>
                <c:pt idx="73">
                  <c:v>1250000</c:v>
                </c:pt>
                <c:pt idx="74">
                  <c:v>1250000</c:v>
                </c:pt>
              </c:numCache>
            </c:numRef>
          </c:val>
          <c:smooth val="0"/>
        </c:ser>
        <c:ser>
          <c:idx val="0"/>
          <c:order val="2"/>
          <c:tx>
            <c:v>Non-maint w/ Inflation</c:v>
          </c:tx>
          <c:spPr>
            <a:ln w="50800">
              <a:solidFill>
                <a:srgbClr val="FF00FF"/>
              </a:solidFill>
              <a:prstDash val="solid"/>
            </a:ln>
          </c:spPr>
          <c:marker>
            <c:symbol val="none"/>
          </c:marker>
          <c:val>
            <c:numRef>
              <c:f>Orginal!$O$9:$O$83</c:f>
              <c:numCache>
                <c:formatCode>"$"#,##0</c:formatCode>
                <c:ptCount val="75"/>
                <c:pt idx="0">
                  <c:v>530000</c:v>
                </c:pt>
                <c:pt idx="1">
                  <c:v>530000</c:v>
                </c:pt>
                <c:pt idx="2">
                  <c:v>530000</c:v>
                </c:pt>
                <c:pt idx="3">
                  <c:v>530000</c:v>
                </c:pt>
                <c:pt idx="4">
                  <c:v>530000</c:v>
                </c:pt>
                <c:pt idx="5">
                  <c:v>530000</c:v>
                </c:pt>
                <c:pt idx="6">
                  <c:v>530000</c:v>
                </c:pt>
                <c:pt idx="7">
                  <c:v>530000</c:v>
                </c:pt>
                <c:pt idx="8">
                  <c:v>530000</c:v>
                </c:pt>
                <c:pt idx="9">
                  <c:v>530000</c:v>
                </c:pt>
                <c:pt idx="10">
                  <c:v>530000</c:v>
                </c:pt>
                <c:pt idx="11">
                  <c:v>530000</c:v>
                </c:pt>
                <c:pt idx="12">
                  <c:v>530000</c:v>
                </c:pt>
                <c:pt idx="13">
                  <c:v>530000</c:v>
                </c:pt>
                <c:pt idx="14">
                  <c:v>530000</c:v>
                </c:pt>
                <c:pt idx="15">
                  <c:v>530000</c:v>
                </c:pt>
                <c:pt idx="16">
                  <c:v>530000</c:v>
                </c:pt>
                <c:pt idx="17">
                  <c:v>530000</c:v>
                </c:pt>
                <c:pt idx="18">
                  <c:v>530000</c:v>
                </c:pt>
                <c:pt idx="19">
                  <c:v>530000</c:v>
                </c:pt>
                <c:pt idx="20">
                  <c:v>530000</c:v>
                </c:pt>
                <c:pt idx="21">
                  <c:v>530000</c:v>
                </c:pt>
                <c:pt idx="22">
                  <c:v>530000</c:v>
                </c:pt>
                <c:pt idx="23">
                  <c:v>530000</c:v>
                </c:pt>
                <c:pt idx="24">
                  <c:v>530000</c:v>
                </c:pt>
                <c:pt idx="25">
                  <c:v>530000</c:v>
                </c:pt>
                <c:pt idx="26">
                  <c:v>530000</c:v>
                </c:pt>
                <c:pt idx="27">
                  <c:v>530000</c:v>
                </c:pt>
                <c:pt idx="28">
                  <c:v>530000</c:v>
                </c:pt>
                <c:pt idx="29">
                  <c:v>530000</c:v>
                </c:pt>
                <c:pt idx="30">
                  <c:v>530000</c:v>
                </c:pt>
                <c:pt idx="31">
                  <c:v>530000</c:v>
                </c:pt>
                <c:pt idx="32">
                  <c:v>530000</c:v>
                </c:pt>
                <c:pt idx="33">
                  <c:v>530000</c:v>
                </c:pt>
                <c:pt idx="34">
                  <c:v>530000</c:v>
                </c:pt>
                <c:pt idx="35">
                  <c:v>1787798.7486151066</c:v>
                </c:pt>
                <c:pt idx="36">
                  <c:v>1787798.7486151066</c:v>
                </c:pt>
                <c:pt idx="37">
                  <c:v>1787798.7486151066</c:v>
                </c:pt>
                <c:pt idx="38">
                  <c:v>1787798.7486151066</c:v>
                </c:pt>
                <c:pt idx="39">
                  <c:v>1787798.7486151066</c:v>
                </c:pt>
                <c:pt idx="40">
                  <c:v>1787798.7486151066</c:v>
                </c:pt>
                <c:pt idx="41">
                  <c:v>1787798.7486151066</c:v>
                </c:pt>
                <c:pt idx="42">
                  <c:v>1787798.7486151066</c:v>
                </c:pt>
                <c:pt idx="43">
                  <c:v>1787798.7486151066</c:v>
                </c:pt>
                <c:pt idx="44">
                  <c:v>1787798.7486151066</c:v>
                </c:pt>
                <c:pt idx="45">
                  <c:v>1787798.7486151066</c:v>
                </c:pt>
                <c:pt idx="46">
                  <c:v>1787798.7486151066</c:v>
                </c:pt>
                <c:pt idx="47">
                  <c:v>1787798.7486151066</c:v>
                </c:pt>
                <c:pt idx="48">
                  <c:v>1787798.7486151066</c:v>
                </c:pt>
                <c:pt idx="49">
                  <c:v>1787798.7486151066</c:v>
                </c:pt>
                <c:pt idx="50">
                  <c:v>1787798.7486151066</c:v>
                </c:pt>
                <c:pt idx="51">
                  <c:v>1787798.7486151066</c:v>
                </c:pt>
                <c:pt idx="52">
                  <c:v>1787798.7486151066</c:v>
                </c:pt>
                <c:pt idx="53">
                  <c:v>1787798.7486151066</c:v>
                </c:pt>
                <c:pt idx="54">
                  <c:v>1787798.7486151066</c:v>
                </c:pt>
                <c:pt idx="55">
                  <c:v>1787798.7486151066</c:v>
                </c:pt>
                <c:pt idx="56">
                  <c:v>1787798.7486151066</c:v>
                </c:pt>
                <c:pt idx="57">
                  <c:v>1787798.7486151066</c:v>
                </c:pt>
                <c:pt idx="58">
                  <c:v>1787798.7486151066</c:v>
                </c:pt>
                <c:pt idx="59">
                  <c:v>1787798.7486151066</c:v>
                </c:pt>
                <c:pt idx="60">
                  <c:v>1787798.7486151066</c:v>
                </c:pt>
                <c:pt idx="61">
                  <c:v>1787798.7486151066</c:v>
                </c:pt>
                <c:pt idx="62">
                  <c:v>1787798.7486151066</c:v>
                </c:pt>
                <c:pt idx="63">
                  <c:v>1787798.7486151066</c:v>
                </c:pt>
                <c:pt idx="64">
                  <c:v>1787798.7486151066</c:v>
                </c:pt>
                <c:pt idx="65">
                  <c:v>1787798.7486151066</c:v>
                </c:pt>
                <c:pt idx="66">
                  <c:v>1787798.7486151066</c:v>
                </c:pt>
                <c:pt idx="67">
                  <c:v>1787798.7486151066</c:v>
                </c:pt>
                <c:pt idx="68">
                  <c:v>1787798.7486151066</c:v>
                </c:pt>
                <c:pt idx="69">
                  <c:v>1787798.7486151066</c:v>
                </c:pt>
                <c:pt idx="70">
                  <c:v>4772813.2618560996</c:v>
                </c:pt>
                <c:pt idx="71">
                  <c:v>4772813.2618560996</c:v>
                </c:pt>
                <c:pt idx="72">
                  <c:v>4772813.2618560996</c:v>
                </c:pt>
                <c:pt idx="73">
                  <c:v>4772813.2618560996</c:v>
                </c:pt>
                <c:pt idx="74">
                  <c:v>4772813.2618560996</c:v>
                </c:pt>
              </c:numCache>
            </c:numRef>
          </c:val>
          <c:smooth val="0"/>
        </c:ser>
        <c:ser>
          <c:idx val="3"/>
          <c:order val="3"/>
          <c:tx>
            <c:v>Maint. w/ inflation</c:v>
          </c:tx>
          <c:spPr>
            <a:ln w="50800">
              <a:solidFill>
                <a:srgbClr val="33CCCC"/>
              </a:solidFill>
              <a:prstDash val="solid"/>
            </a:ln>
          </c:spPr>
          <c:marker>
            <c:symbol val="none"/>
          </c:marker>
          <c:val>
            <c:numRef>
              <c:f>Orginal!$AB$9:$AB$83</c:f>
              <c:numCache>
                <c:formatCode>"$"#,##0</c:formatCode>
                <c:ptCount val="75"/>
                <c:pt idx="0">
                  <c:v>530000</c:v>
                </c:pt>
                <c:pt idx="1">
                  <c:v>530000</c:v>
                </c:pt>
                <c:pt idx="2">
                  <c:v>530000</c:v>
                </c:pt>
                <c:pt idx="3">
                  <c:v>530000</c:v>
                </c:pt>
                <c:pt idx="4">
                  <c:v>530000</c:v>
                </c:pt>
                <c:pt idx="5">
                  <c:v>530000</c:v>
                </c:pt>
                <c:pt idx="6">
                  <c:v>564790.80254638672</c:v>
                </c:pt>
                <c:pt idx="7">
                  <c:v>564790.80254638672</c:v>
                </c:pt>
                <c:pt idx="8">
                  <c:v>564790.80254638672</c:v>
                </c:pt>
                <c:pt idx="9">
                  <c:v>564790.80254638672</c:v>
                </c:pt>
                <c:pt idx="10">
                  <c:v>564790.80254638672</c:v>
                </c:pt>
                <c:pt idx="11">
                  <c:v>564790.80254638672</c:v>
                </c:pt>
                <c:pt idx="12">
                  <c:v>605137.4672737756</c:v>
                </c:pt>
                <c:pt idx="13">
                  <c:v>605137.4672737756</c:v>
                </c:pt>
                <c:pt idx="14">
                  <c:v>605137.4672737756</c:v>
                </c:pt>
                <c:pt idx="15">
                  <c:v>605137.4672737756</c:v>
                </c:pt>
                <c:pt idx="16">
                  <c:v>605137.4672737756</c:v>
                </c:pt>
                <c:pt idx="17">
                  <c:v>605137.4672737756</c:v>
                </c:pt>
                <c:pt idx="18">
                  <c:v>605137.4672737756</c:v>
                </c:pt>
                <c:pt idx="19">
                  <c:v>605137.4672737756</c:v>
                </c:pt>
                <c:pt idx="20">
                  <c:v>605137.4672737756</c:v>
                </c:pt>
                <c:pt idx="21">
                  <c:v>605137.4672737756</c:v>
                </c:pt>
                <c:pt idx="22">
                  <c:v>605137.4672737756</c:v>
                </c:pt>
                <c:pt idx="23">
                  <c:v>922767.39012730343</c:v>
                </c:pt>
                <c:pt idx="24">
                  <c:v>922767.39012730343</c:v>
                </c:pt>
                <c:pt idx="25">
                  <c:v>922767.39012730343</c:v>
                </c:pt>
                <c:pt idx="26">
                  <c:v>922767.39012730343</c:v>
                </c:pt>
                <c:pt idx="27">
                  <c:v>922767.39012730343</c:v>
                </c:pt>
                <c:pt idx="28">
                  <c:v>922767.39012730343</c:v>
                </c:pt>
                <c:pt idx="29">
                  <c:v>984159.61195408751</c:v>
                </c:pt>
                <c:pt idx="30">
                  <c:v>984159.61195408751</c:v>
                </c:pt>
                <c:pt idx="31">
                  <c:v>984159.61195408751</c:v>
                </c:pt>
                <c:pt idx="32">
                  <c:v>984159.61195408751</c:v>
                </c:pt>
                <c:pt idx="33">
                  <c:v>984159.61195408751</c:v>
                </c:pt>
                <c:pt idx="34">
                  <c:v>984159.61195408751</c:v>
                </c:pt>
                <c:pt idx="35">
                  <c:v>1055355.7675360751</c:v>
                </c:pt>
                <c:pt idx="36">
                  <c:v>1055355.7675360751</c:v>
                </c:pt>
                <c:pt idx="37">
                  <c:v>1055355.7675360751</c:v>
                </c:pt>
                <c:pt idx="38">
                  <c:v>1055355.7675360751</c:v>
                </c:pt>
                <c:pt idx="39">
                  <c:v>1055355.7675360751</c:v>
                </c:pt>
                <c:pt idx="40">
                  <c:v>1055355.7675360751</c:v>
                </c:pt>
                <c:pt idx="41">
                  <c:v>1055355.7675360751</c:v>
                </c:pt>
                <c:pt idx="42">
                  <c:v>1055355.7675360751</c:v>
                </c:pt>
                <c:pt idx="43">
                  <c:v>1055355.7675360751</c:v>
                </c:pt>
                <c:pt idx="44">
                  <c:v>1055355.7675360751</c:v>
                </c:pt>
                <c:pt idx="45">
                  <c:v>1055355.7675360751</c:v>
                </c:pt>
                <c:pt idx="46">
                  <c:v>1615848.9224912859</c:v>
                </c:pt>
                <c:pt idx="47">
                  <c:v>1615848.9224912859</c:v>
                </c:pt>
                <c:pt idx="48">
                  <c:v>1615848.9224912859</c:v>
                </c:pt>
                <c:pt idx="49">
                  <c:v>1615848.9224912859</c:v>
                </c:pt>
                <c:pt idx="50">
                  <c:v>1615848.9224912859</c:v>
                </c:pt>
                <c:pt idx="51">
                  <c:v>1615848.9224912859</c:v>
                </c:pt>
                <c:pt idx="52">
                  <c:v>1724182.2929504432</c:v>
                </c:pt>
                <c:pt idx="53">
                  <c:v>1724182.2929504432</c:v>
                </c:pt>
                <c:pt idx="54">
                  <c:v>1724182.2929504432</c:v>
                </c:pt>
                <c:pt idx="55">
                  <c:v>1724182.2929504432</c:v>
                </c:pt>
                <c:pt idx="56">
                  <c:v>1724182.2929504432</c:v>
                </c:pt>
                <c:pt idx="57">
                  <c:v>1724182.2929504432</c:v>
                </c:pt>
                <c:pt idx="58">
                  <c:v>1849815.789644744</c:v>
                </c:pt>
                <c:pt idx="59">
                  <c:v>1849815.789644744</c:v>
                </c:pt>
                <c:pt idx="60">
                  <c:v>1849815.789644744</c:v>
                </c:pt>
                <c:pt idx="61">
                  <c:v>1849815.789644744</c:v>
                </c:pt>
                <c:pt idx="62">
                  <c:v>1849815.789644744</c:v>
                </c:pt>
                <c:pt idx="63">
                  <c:v>1849815.789644744</c:v>
                </c:pt>
                <c:pt idx="64">
                  <c:v>1849815.789644744</c:v>
                </c:pt>
                <c:pt idx="65">
                  <c:v>1849815.789644744</c:v>
                </c:pt>
                <c:pt idx="66">
                  <c:v>1849815.789644744</c:v>
                </c:pt>
                <c:pt idx="67">
                  <c:v>1849815.789644744</c:v>
                </c:pt>
                <c:pt idx="68">
                  <c:v>1849815.789644744</c:v>
                </c:pt>
                <c:pt idx="69">
                  <c:v>2838867.9983578199</c:v>
                </c:pt>
                <c:pt idx="70">
                  <c:v>2838867.9983578199</c:v>
                </c:pt>
                <c:pt idx="71">
                  <c:v>2838867.9983578199</c:v>
                </c:pt>
                <c:pt idx="72">
                  <c:v>2838867.9983578199</c:v>
                </c:pt>
                <c:pt idx="73">
                  <c:v>2838867.9983578199</c:v>
                </c:pt>
                <c:pt idx="74">
                  <c:v>2838867.9983578199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666432"/>
        <c:axId val="107938944"/>
      </c:lineChart>
      <c:catAx>
        <c:axId val="1076664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 b="1" i="0" u="none" strike="noStrike" baseline="0">
                    <a:solidFill>
                      <a:srgbClr val="008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2000" b="1" dirty="0"/>
                  <a:t>Years</a:t>
                </a:r>
              </a:p>
            </c:rich>
          </c:tx>
          <c:layout>
            <c:manualLayout>
              <c:xMode val="edge"/>
              <c:yMode val="edge"/>
              <c:x val="0.51262087227960784"/>
              <c:y val="0.9442401585524927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-2700000" vert="horz"/>
          <a:lstStyle/>
          <a:p>
            <a:pPr>
              <a:defRPr sz="1600" b="0" i="0" u="none" strike="noStrike" baseline="0">
                <a:solidFill>
                  <a:srgbClr val="008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938944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107938944"/>
        <c:scaling>
          <c:orientation val="minMax"/>
          <c:max val="5000000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\$#,##0" sourceLinked="0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rgbClr val="993366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66643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470" b="0" i="0" u="none" strike="noStrike" baseline="0">
                <a:solidFill>
                  <a:srgbClr val="FF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70" b="0" i="0" u="none" strike="noStrike" baseline="0">
                <a:solidFill>
                  <a:srgbClr val="0000FF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100" b="0" i="0" u="none" strike="noStrike" baseline="0">
                <a:solidFill>
                  <a:srgbClr val="FF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100" b="0" i="0" u="none" strike="noStrike" baseline="0">
                <a:solidFill>
                  <a:srgbClr val="0000FF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ayout>
        <c:manualLayout>
          <c:xMode val="edge"/>
          <c:yMode val="edge"/>
          <c:x val="0.32553858384628503"/>
          <c:y val="0.29506246717997409"/>
          <c:w val="0.20935423717915028"/>
          <c:h val="0.17358455285930041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6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2525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25" b="0" i="0" u="none" strike="noStrike" baseline="0" dirty="0">
                <a:solidFill>
                  <a:srgbClr val="0000FF"/>
                </a:solidFill>
                <a:latin typeface="Arial"/>
                <a:cs typeface="Arial"/>
              </a:rPr>
              <a:t>chart 5 -  </a:t>
            </a:r>
            <a:r>
              <a:rPr lang="en-US" sz="2525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Buying Power Index </a:t>
            </a:r>
            <a:r>
              <a:rPr lang="en-US" sz="1725" b="0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(BPI) </a:t>
            </a:r>
            <a:r>
              <a:rPr lang="en-US" sz="1725" b="0" i="0" u="none" strike="noStrike" baseline="0" dirty="0">
                <a:solidFill>
                  <a:srgbClr val="008000"/>
                </a:solidFill>
                <a:latin typeface="Arial"/>
                <a:cs typeface="Arial"/>
              </a:rPr>
              <a:t>= PCI per $ spent</a:t>
            </a:r>
          </a:p>
          <a:p>
            <a:pPr>
              <a:defRPr sz="18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800" b="1" i="0" u="none" strike="noStrike" baseline="0" dirty="0" smtClean="0">
                <a:solidFill>
                  <a:srgbClr val="FF0000"/>
                </a:solidFill>
                <a:latin typeface="Arial"/>
                <a:cs typeface="Arial"/>
              </a:rPr>
              <a:t>( Accumulative </a:t>
            </a:r>
            <a:r>
              <a:rPr lang="en-US" sz="1800" b="1" i="0" u="none" strike="noStrike" baseline="0" dirty="0">
                <a:solidFill>
                  <a:srgbClr val="FF0000"/>
                </a:solidFill>
                <a:latin typeface="Arial"/>
                <a:cs typeface="Arial"/>
              </a:rPr>
              <a:t>PCI </a:t>
            </a:r>
            <a:r>
              <a:rPr lang="en-US" sz="1800" b="1" i="0" u="none" strike="noStrike" baseline="0" dirty="0" smtClean="0">
                <a:solidFill>
                  <a:srgbClr val="FF0000"/>
                </a:solidFill>
                <a:latin typeface="Arial"/>
                <a:cs typeface="Arial"/>
              </a:rPr>
              <a:t> /  </a:t>
            </a:r>
            <a:r>
              <a:rPr lang="en-US" sz="1875" b="1" i="0" u="none" strike="noStrike" baseline="0" dirty="0" smtClean="0">
                <a:solidFill>
                  <a:srgbClr val="FF0000"/>
                </a:solidFill>
              </a:rPr>
              <a:t>Accumulative</a:t>
            </a:r>
            <a:r>
              <a:rPr lang="en-US" sz="1800" b="1" i="0" u="none" strike="noStrike" baseline="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1800" b="1" i="0" u="none" strike="noStrike" baseline="0" dirty="0">
                <a:solidFill>
                  <a:srgbClr val="FF0000"/>
                </a:solidFill>
                <a:latin typeface="Arial"/>
                <a:cs typeface="Arial"/>
              </a:rPr>
              <a:t>$ spent </a:t>
            </a:r>
            <a:r>
              <a:rPr lang="en-US" sz="1800" b="1" i="0" u="none" strike="noStrike" baseline="0" dirty="0" smtClean="0">
                <a:solidFill>
                  <a:srgbClr val="FF0000"/>
                </a:solidFill>
                <a:latin typeface="Arial"/>
                <a:cs typeface="Arial"/>
              </a:rPr>
              <a:t>  /  $100,000 ) </a:t>
            </a:r>
            <a:r>
              <a:rPr lang="en-US" sz="1800" b="1" i="0" u="none" strike="noStrike" baseline="0" dirty="0">
                <a:solidFill>
                  <a:srgbClr val="FF0000"/>
                </a:solidFill>
                <a:latin typeface="Arial"/>
                <a:cs typeface="Arial"/>
              </a:rPr>
              <a:t>= BPI</a:t>
            </a:r>
          </a:p>
        </c:rich>
      </c:tx>
      <c:layout>
        <c:manualLayout>
          <c:xMode val="edge"/>
          <c:yMode val="edge"/>
          <c:x val="0.17375664641103467"/>
          <c:y val="1.872432684374024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606318675003822"/>
          <c:y val="0.19186237987950119"/>
          <c:w val="0.72611334949417194"/>
          <c:h val="0.65601023017902971"/>
        </c:manualLayout>
      </c:layout>
      <c:lineChart>
        <c:grouping val="standard"/>
        <c:varyColors val="0"/>
        <c:ser>
          <c:idx val="1"/>
          <c:order val="0"/>
          <c:tx>
            <c:strRef>
              <c:f>Orginal!$C$7</c:f>
              <c:strCache>
                <c:ptCount val="1"/>
                <c:pt idx="0">
                  <c:v>Non-maintained</c:v>
                </c:pt>
              </c:strCache>
            </c:strRef>
          </c:tx>
          <c:spPr>
            <a:ln w="88900">
              <a:solidFill>
                <a:srgbClr val="FF0000"/>
              </a:solidFill>
              <a:prstDash val="solid"/>
            </a:ln>
          </c:spPr>
          <c:marker>
            <c:symbol val="none"/>
          </c:marker>
          <c:trendline>
            <c:spPr>
              <a:ln w="38100">
                <a:solidFill>
                  <a:srgbClr val="FF99CC"/>
                </a:solidFill>
                <a:prstDash val="solid"/>
              </a:ln>
            </c:spPr>
            <c:trendlineType val="poly"/>
            <c:order val="2"/>
            <c:dispRSqr val="0"/>
            <c:dispEq val="0"/>
          </c:trendline>
          <c:cat>
            <c:numRef>
              <c:f>Orginal!$B$9:$B$83</c:f>
              <c:numCache>
                <c:formatCode>General</c:formatCode>
                <c:ptCount val="7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</c:numCache>
            </c:numRef>
          </c:cat>
          <c:val>
            <c:numRef>
              <c:f>Orginal!$M$9:$M$83</c:f>
              <c:numCache>
                <c:formatCode>#,##0.0</c:formatCode>
                <c:ptCount val="75"/>
                <c:pt idx="0">
                  <c:v>18.867924528301884</c:v>
                </c:pt>
                <c:pt idx="1">
                  <c:v>18.459433962264136</c:v>
                </c:pt>
                <c:pt idx="2">
                  <c:v>18.050314465408825</c:v>
                </c:pt>
                <c:pt idx="3">
                  <c:v>17.641509433962248</c:v>
                </c:pt>
                <c:pt idx="4">
                  <c:v>17.330188679245285</c:v>
                </c:pt>
                <c:pt idx="5">
                  <c:v>17.067610062893081</c:v>
                </c:pt>
                <c:pt idx="6">
                  <c:v>16.832884097035038</c:v>
                </c:pt>
                <c:pt idx="7">
                  <c:v>16.615566037735828</c:v>
                </c:pt>
                <c:pt idx="8">
                  <c:v>16.404612159329115</c:v>
                </c:pt>
                <c:pt idx="9">
                  <c:v>16.198113207547152</c:v>
                </c:pt>
                <c:pt idx="10">
                  <c:v>15.99485420240137</c:v>
                </c:pt>
                <c:pt idx="11">
                  <c:v>15.794025157232698</c:v>
                </c:pt>
                <c:pt idx="12">
                  <c:v>15.604789550072569</c:v>
                </c:pt>
                <c:pt idx="13">
                  <c:v>15.424528301886793</c:v>
                </c:pt>
                <c:pt idx="14">
                  <c:v>15.251572327044025</c:v>
                </c:pt>
                <c:pt idx="15">
                  <c:v>15.06875</c:v>
                </c:pt>
                <c:pt idx="16">
                  <c:v>14.877913429522753</c:v>
                </c:pt>
                <c:pt idx="17">
                  <c:v>14.680293501048222</c:v>
                </c:pt>
                <c:pt idx="18">
                  <c:v>14.475074478649464</c:v>
                </c:pt>
                <c:pt idx="19">
                  <c:v>14.263490566037744</c:v>
                </c:pt>
                <c:pt idx="20">
                  <c:v>14.046361185983812</c:v>
                </c:pt>
                <c:pt idx="21">
                  <c:v>13.824442538593491</c:v>
                </c:pt>
                <c:pt idx="22">
                  <c:v>13.598359310910569</c:v>
                </c:pt>
                <c:pt idx="23">
                  <c:v>13.368710691823908</c:v>
                </c:pt>
                <c:pt idx="24">
                  <c:v>13.135849056603776</c:v>
                </c:pt>
                <c:pt idx="25">
                  <c:v>12.89187227866474</c:v>
                </c:pt>
                <c:pt idx="26">
                  <c:v>12.638015373864423</c:v>
                </c:pt>
                <c:pt idx="27">
                  <c:v>12.375336927223735</c:v>
                </c:pt>
                <c:pt idx="28">
                  <c:v>12.104749512036436</c:v>
                </c:pt>
                <c:pt idx="29">
                  <c:v>11.827044025157241</c:v>
                </c:pt>
                <c:pt idx="30">
                  <c:v>11.555082166768122</c:v>
                </c:pt>
                <c:pt idx="31">
                  <c:v>11.288325471698096</c:v>
                </c:pt>
                <c:pt idx="32">
                  <c:v>11.026300743281864</c:v>
                </c:pt>
                <c:pt idx="33">
                  <c:v>10.768590455049955</c:v>
                </c:pt>
                <c:pt idx="34">
                  <c:v>10.514824797843666</c:v>
                </c:pt>
                <c:pt idx="35">
                  <c:v>5.3734276729559749</c:v>
                </c:pt>
                <c:pt idx="36">
                  <c:v>5.4721315655277873</c:v>
                </c:pt>
                <c:pt idx="37">
                  <c:v>5.554865938430976</c:v>
                </c:pt>
                <c:pt idx="38">
                  <c:v>5.6228834059022743</c:v>
                </c:pt>
                <c:pt idx="39">
                  <c:v>5.6833726415094343</c:v>
                </c:pt>
                <c:pt idx="40">
                  <c:v>5.7368844914864274</c:v>
                </c:pt>
                <c:pt idx="41">
                  <c:v>5.7839173405211142</c:v>
                </c:pt>
                <c:pt idx="42">
                  <c:v>5.82492321193505</c:v>
                </c:pt>
                <c:pt idx="43">
                  <c:v>5.8597770154373929</c:v>
                </c:pt>
                <c:pt idx="44">
                  <c:v>5.8888888888888875</c:v>
                </c:pt>
                <c:pt idx="45">
                  <c:v>5.9126333059885194</c:v>
                </c:pt>
                <c:pt idx="46">
                  <c:v>5.9313528703332024</c:v>
                </c:pt>
                <c:pt idx="47">
                  <c:v>5.9466784591194974</c:v>
                </c:pt>
                <c:pt idx="48">
                  <c:v>5.9587986137851408</c:v>
                </c:pt>
                <c:pt idx="49">
                  <c:v>5.9679245283018814</c:v>
                </c:pt>
                <c:pt idx="50">
                  <c:v>5.9717536071032233</c:v>
                </c:pt>
                <c:pt idx="51">
                  <c:v>5.9706095791001497</c:v>
                </c:pt>
                <c:pt idx="52">
                  <c:v>5.9647561409754317</c:v>
                </c:pt>
                <c:pt idx="53">
                  <c:v>5.9541229909154394</c:v>
                </c:pt>
                <c:pt idx="54">
                  <c:v>5.9389879931389364</c:v>
                </c:pt>
                <c:pt idx="55">
                  <c:v>5.9195754716981126</c:v>
                </c:pt>
                <c:pt idx="56">
                  <c:v>5.8961105594174006</c:v>
                </c:pt>
                <c:pt idx="57">
                  <c:v>5.8688028627195781</c:v>
                </c:pt>
                <c:pt idx="58">
                  <c:v>5.8378637671889955</c:v>
                </c:pt>
                <c:pt idx="59">
                  <c:v>5.8034591194968552</c:v>
                </c:pt>
                <c:pt idx="60">
                  <c:v>5.7639962882771405</c:v>
                </c:pt>
                <c:pt idx="61">
                  <c:v>5.7197200243457091</c:v>
                </c:pt>
                <c:pt idx="62">
                  <c:v>5.6708595387840672</c:v>
                </c:pt>
                <c:pt idx="63">
                  <c:v>5.6176297169811322</c:v>
                </c:pt>
                <c:pt idx="64">
                  <c:v>5.5602322206095787</c:v>
                </c:pt>
                <c:pt idx="65">
                  <c:v>5.5017152658662054</c:v>
                </c:pt>
                <c:pt idx="66">
                  <c:v>5.4421289777527457</c:v>
                </c:pt>
                <c:pt idx="67">
                  <c:v>5.3815205327413986</c:v>
                </c:pt>
                <c:pt idx="68">
                  <c:v>5.319934372436415</c:v>
                </c:pt>
                <c:pt idx="69">
                  <c:v>5.2574123989218329</c:v>
                </c:pt>
                <c:pt idx="70">
                  <c:v>3.5441580299406503</c:v>
                </c:pt>
                <c:pt idx="71">
                  <c:v>3.5785027952480779</c:v>
                </c:pt>
                <c:pt idx="72">
                  <c:v>3.6081674851382788</c:v>
                </c:pt>
                <c:pt idx="73">
                  <c:v>3.6333503314635389</c:v>
                </c:pt>
                <c:pt idx="74">
                  <c:v>3.6563941299790348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Orginal!$T$7</c:f>
              <c:strCache>
                <c:ptCount val="1"/>
                <c:pt idx="0">
                  <c:v>Maintained</c:v>
                </c:pt>
              </c:strCache>
            </c:strRef>
          </c:tx>
          <c:spPr>
            <a:ln w="88900">
              <a:solidFill>
                <a:srgbClr val="0000FF"/>
              </a:solidFill>
              <a:prstDash val="solid"/>
            </a:ln>
          </c:spPr>
          <c:marker>
            <c:symbol val="none"/>
          </c:marker>
          <c:trendline>
            <c:spPr>
              <a:ln w="38100">
                <a:solidFill>
                  <a:srgbClr val="00FFFF"/>
                </a:solidFill>
                <a:prstDash val="solid"/>
              </a:ln>
            </c:spPr>
            <c:trendlineType val="poly"/>
            <c:order val="2"/>
            <c:dispRSqr val="0"/>
            <c:dispEq val="0"/>
          </c:trendline>
          <c:cat>
            <c:numRef>
              <c:f>Orginal!$B$9:$B$83</c:f>
              <c:numCache>
                <c:formatCode>General</c:formatCode>
                <c:ptCount val="7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</c:numCache>
            </c:numRef>
          </c:cat>
          <c:val>
            <c:numRef>
              <c:f>Orginal!$Z$9:$Z$83</c:f>
              <c:numCache>
                <c:formatCode>#,##0.0</c:formatCode>
                <c:ptCount val="75"/>
                <c:pt idx="0">
                  <c:v>18.867924528301884</c:v>
                </c:pt>
                <c:pt idx="1">
                  <c:v>18.459433962264136</c:v>
                </c:pt>
                <c:pt idx="2">
                  <c:v>18.050314465408825</c:v>
                </c:pt>
                <c:pt idx="3">
                  <c:v>17.641509433962248</c:v>
                </c:pt>
                <c:pt idx="4">
                  <c:v>17.330188679245285</c:v>
                </c:pt>
                <c:pt idx="5">
                  <c:v>17.067610062893081</c:v>
                </c:pt>
                <c:pt idx="6">
                  <c:v>16.192602040816322</c:v>
                </c:pt>
                <c:pt idx="7">
                  <c:v>16.110491071428591</c:v>
                </c:pt>
                <c:pt idx="8">
                  <c:v>16.011904761904795</c:v>
                </c:pt>
                <c:pt idx="9">
                  <c:v>15.901785714285722</c:v>
                </c:pt>
                <c:pt idx="10">
                  <c:v>15.783279220779221</c:v>
                </c:pt>
                <c:pt idx="11">
                  <c:v>15.658482142857144</c:v>
                </c:pt>
                <c:pt idx="12">
                  <c:v>14.892438070404181</c:v>
                </c:pt>
                <c:pt idx="13">
                  <c:v>14.881961259079906</c:v>
                </c:pt>
                <c:pt idx="14">
                  <c:v>14.85310734463277</c:v>
                </c:pt>
                <c:pt idx="15">
                  <c:v>14.809322033898306</c:v>
                </c:pt>
                <c:pt idx="16">
                  <c:v>14.753240279162522</c:v>
                </c:pt>
                <c:pt idx="17">
                  <c:v>14.686911487758945</c:v>
                </c:pt>
                <c:pt idx="18">
                  <c:v>14.609723461195349</c:v>
                </c:pt>
                <c:pt idx="19">
                  <c:v>14.523305084745763</c:v>
                </c:pt>
                <c:pt idx="20">
                  <c:v>14.428974979822438</c:v>
                </c:pt>
                <c:pt idx="21">
                  <c:v>14.327812018489999</c:v>
                </c:pt>
                <c:pt idx="22">
                  <c:v>14.225644804716296</c:v>
                </c:pt>
                <c:pt idx="23">
                  <c:v>10.98712121212122</c:v>
                </c:pt>
                <c:pt idx="24">
                  <c:v>11.044623376623369</c:v>
                </c:pt>
                <c:pt idx="25">
                  <c:v>11.076023976023976</c:v>
                </c:pt>
                <c:pt idx="26">
                  <c:v>11.084271284271276</c:v>
                </c:pt>
                <c:pt idx="27">
                  <c:v>11.083812615955473</c:v>
                </c:pt>
                <c:pt idx="28">
                  <c:v>11.075548589341706</c:v>
                </c:pt>
                <c:pt idx="29">
                  <c:v>10.688208333333325</c:v>
                </c:pt>
                <c:pt idx="30">
                  <c:v>10.694233870967746</c:v>
                </c:pt>
                <c:pt idx="31">
                  <c:v>10.693046875000009</c:v>
                </c:pt>
                <c:pt idx="32">
                  <c:v>10.685303030303032</c:v>
                </c:pt>
                <c:pt idx="33">
                  <c:v>10.67158088235295</c:v>
                </c:pt>
                <c:pt idx="34">
                  <c:v>10.652392857142868</c:v>
                </c:pt>
                <c:pt idx="35">
                  <c:v>10.283366800535468</c:v>
                </c:pt>
                <c:pt idx="36">
                  <c:v>10.288733311624878</c:v>
                </c:pt>
                <c:pt idx="37">
                  <c:v>10.288268864933402</c:v>
                </c:pt>
                <c:pt idx="38">
                  <c:v>10.282421995675008</c:v>
                </c:pt>
                <c:pt idx="39">
                  <c:v>10.271596385542169</c:v>
                </c:pt>
                <c:pt idx="40">
                  <c:v>10.256156332647675</c:v>
                </c:pt>
                <c:pt idx="41">
                  <c:v>10.235714285714286</c:v>
                </c:pt>
                <c:pt idx="42">
                  <c:v>10.210619221070328</c:v>
                </c:pt>
                <c:pt idx="43">
                  <c:v>10.18118838992333</c:v>
                </c:pt>
                <c:pt idx="44">
                  <c:v>10.147710843373485</c:v>
                </c:pt>
                <c:pt idx="45">
                  <c:v>10.112205343111563</c:v>
                </c:pt>
                <c:pt idx="46">
                  <c:v>8.3438803454813577</c:v>
                </c:pt>
                <c:pt idx="47">
                  <c:v>8.3673886138613867</c:v>
                </c:pt>
                <c:pt idx="48">
                  <c:v>8.3811679127096479</c:v>
                </c:pt>
                <c:pt idx="49">
                  <c:v>8.3858217821782173</c:v>
                </c:pt>
                <c:pt idx="50">
                  <c:v>8.3868957483983717</c:v>
                </c:pt>
                <c:pt idx="51">
                  <c:v>8.3845963442498217</c:v>
                </c:pt>
                <c:pt idx="52">
                  <c:v>8.1560050798258441</c:v>
                </c:pt>
                <c:pt idx="53">
                  <c:v>8.1598824786324791</c:v>
                </c:pt>
                <c:pt idx="54">
                  <c:v>8.1605594405594406</c:v>
                </c:pt>
                <c:pt idx="55">
                  <c:v>8.1582074175824175</c:v>
                </c:pt>
                <c:pt idx="56">
                  <c:v>8.1529858299595208</c:v>
                </c:pt>
                <c:pt idx="57">
                  <c:v>8.1450431034482751</c:v>
                </c:pt>
                <c:pt idx="58">
                  <c:v>7.9250594012355462</c:v>
                </c:pt>
                <c:pt idx="59">
                  <c:v>7.9284890965732098</c:v>
                </c:pt>
                <c:pt idx="60">
                  <c:v>7.9291251723609619</c:v>
                </c:pt>
                <c:pt idx="61">
                  <c:v>7.9271028037383156</c:v>
                </c:pt>
                <c:pt idx="62">
                  <c:v>7.9225485832962468</c:v>
                </c:pt>
                <c:pt idx="63">
                  <c:v>7.9155811915887861</c:v>
                </c:pt>
                <c:pt idx="64">
                  <c:v>7.9059525521207767</c:v>
                </c:pt>
                <c:pt idx="65">
                  <c:v>7.8937836306995175</c:v>
                </c:pt>
                <c:pt idx="66">
                  <c:v>7.8791881712930714</c:v>
                </c:pt>
                <c:pt idx="67">
                  <c:v>7.8622732270478286</c:v>
                </c:pt>
                <c:pt idx="68">
                  <c:v>7.8440471353108494</c:v>
                </c:pt>
                <c:pt idx="69">
                  <c:v>6.7328685714285719</c:v>
                </c:pt>
                <c:pt idx="70">
                  <c:v>6.7458366197183075</c:v>
                </c:pt>
                <c:pt idx="71">
                  <c:v>6.7536222222222282</c:v>
                </c:pt>
                <c:pt idx="72">
                  <c:v>6.7564493150684939</c:v>
                </c:pt>
                <c:pt idx="73">
                  <c:v>6.7573081081081083</c:v>
                </c:pt>
                <c:pt idx="74">
                  <c:v>6.7562773333333421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341696"/>
        <c:axId val="109347968"/>
      </c:lineChart>
      <c:catAx>
        <c:axId val="1093416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575" b="0" i="0" u="none" strike="noStrike" baseline="0">
                    <a:solidFill>
                      <a:srgbClr val="008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dirty="0"/>
                  <a:t>Years</a:t>
                </a:r>
              </a:p>
            </c:rich>
          </c:tx>
          <c:layout>
            <c:manualLayout>
              <c:xMode val="edge"/>
              <c:yMode val="edge"/>
              <c:x val="0.5058027079303663"/>
              <c:y val="0.9143222506393873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-2700000" vert="horz"/>
          <a:lstStyle/>
          <a:p>
            <a:pPr>
              <a:defRPr sz="1575" b="0" i="0" u="none" strike="noStrike" baseline="0">
                <a:solidFill>
                  <a:srgbClr val="008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347968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109347968"/>
        <c:scaling>
          <c:orientation val="minMax"/>
          <c:max val="26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1" i="0" u="none" strike="noStrike" baseline="0">
                    <a:solidFill>
                      <a:srgbClr val="993366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2000" b="1" dirty="0"/>
                  <a:t>BPI</a:t>
                </a:r>
              </a:p>
            </c:rich>
          </c:tx>
          <c:layout>
            <c:manualLayout>
              <c:xMode val="edge"/>
              <c:yMode val="edge"/>
              <c:x val="1.8017497562550357E-2"/>
              <c:y val="0.49536537913262246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0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2400" b="0" i="0" u="none" strike="noStrike" baseline="0">
                <a:solidFill>
                  <a:srgbClr val="993366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341696"/>
        <c:crosses val="autoZero"/>
        <c:crossBetween val="between"/>
        <c:majorUnit val="2"/>
      </c:valAx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445" b="0" i="0" u="none" strike="noStrike" baseline="0">
                <a:solidFill>
                  <a:srgbClr val="FF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45" b="0" i="0" u="none" strike="noStrike" baseline="0">
                <a:solidFill>
                  <a:srgbClr val="0000FF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080" b="0" i="0" u="none" strike="noStrike" baseline="0">
                <a:solidFill>
                  <a:srgbClr val="FF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080" b="0" i="0" u="none" strike="noStrike" baseline="0">
                <a:solidFill>
                  <a:srgbClr val="0000FF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ayout>
        <c:manualLayout>
          <c:xMode val="edge"/>
          <c:yMode val="edge"/>
          <c:x val="0.20019342359767894"/>
          <c:y val="0.6355498721227637"/>
          <c:w val="0.19342359767891668"/>
          <c:h val="0.15473145780051192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44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8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25" b="0" i="0" u="none" strike="noStrike" kern="1200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2175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b="0" i="0" u="none" strike="noStrike" baseline="0" dirty="0">
                <a:solidFill>
                  <a:srgbClr val="0000FF"/>
                </a:solidFill>
                <a:latin typeface="Arial"/>
                <a:cs typeface="Arial"/>
              </a:rPr>
              <a:t>chart 5c -  </a:t>
            </a:r>
            <a:r>
              <a:rPr lang="en-US" sz="2175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Buying Power Index </a:t>
            </a:r>
            <a:r>
              <a:rPr lang="en-US" sz="1500" b="0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(BPI)  </a:t>
            </a:r>
            <a:r>
              <a:rPr lang="en-US" sz="1500" b="0" i="0" u="none" strike="noStrike" baseline="0" dirty="0">
                <a:solidFill>
                  <a:srgbClr val="008000"/>
                </a:solidFill>
                <a:latin typeface="Arial"/>
                <a:cs typeface="Arial"/>
              </a:rPr>
              <a:t>= PCI per $ spent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25" b="0" i="0" u="none" strike="noStrike" kern="1200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800" b="1" i="0" baseline="0" dirty="0" smtClean="0">
                <a:solidFill>
                  <a:srgbClr val="FF0000"/>
                </a:solidFill>
              </a:rPr>
              <a:t>(</a:t>
            </a:r>
            <a:r>
              <a:rPr lang="en-US" sz="1800" b="1" i="0" u="none" strike="noStrike" baseline="0" dirty="0" smtClean="0">
                <a:solidFill>
                  <a:srgbClr val="FF0000"/>
                </a:solidFill>
              </a:rPr>
              <a:t>Accumulative PCI  /  Accumulative </a:t>
            </a:r>
            <a:r>
              <a:rPr lang="en-US" sz="1800" b="1" i="0" baseline="0" dirty="0" smtClean="0">
                <a:solidFill>
                  <a:srgbClr val="FF0000"/>
                </a:solidFill>
              </a:rPr>
              <a:t> $ </a:t>
            </a:r>
            <a:r>
              <a:rPr lang="en-US" sz="1800" b="1" i="0" baseline="0" dirty="0">
                <a:solidFill>
                  <a:srgbClr val="FF0000"/>
                </a:solidFill>
              </a:rPr>
              <a:t>spent / $100,00) = BPI</a:t>
            </a:r>
            <a:endParaRPr lang="en-US" sz="1600" dirty="0">
              <a:solidFill>
                <a:srgbClr val="FF0000"/>
              </a:solidFill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25" b="0" i="0" u="none" strike="noStrike" kern="1200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 sz="1500" b="0" i="0" u="none" strike="noStrike" baseline="0" dirty="0">
              <a:solidFill>
                <a:srgbClr val="008000"/>
              </a:solidFill>
              <a:latin typeface="Arial"/>
              <a:cs typeface="Arial"/>
            </a:endParaRPr>
          </a:p>
        </c:rich>
      </c:tx>
      <c:layout>
        <c:manualLayout>
          <c:xMode val="edge"/>
          <c:yMode val="edge"/>
          <c:x val="0.17260590755776917"/>
          <c:y val="2.475251199660646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420572985169726"/>
          <c:y val="0.15077739138426458"/>
          <c:w val="0.76800343720954722"/>
          <c:h val="0.72574257425742572"/>
        </c:manualLayout>
      </c:layout>
      <c:lineChart>
        <c:grouping val="standard"/>
        <c:varyColors val="0"/>
        <c:ser>
          <c:idx val="1"/>
          <c:order val="0"/>
          <c:tx>
            <c:strRef>
              <c:f>Orginal!$C$7</c:f>
              <c:strCache>
                <c:ptCount val="1"/>
                <c:pt idx="0">
                  <c:v>Non-maintained</c:v>
                </c:pt>
              </c:strCache>
            </c:strRef>
          </c:tx>
          <c:spPr>
            <a:ln w="1016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Orginal!$B$9:$B$83</c:f>
              <c:numCache>
                <c:formatCode>General</c:formatCode>
                <c:ptCount val="7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</c:numCache>
            </c:numRef>
          </c:cat>
          <c:val>
            <c:numRef>
              <c:f>Orginal!$M$9:$M$83</c:f>
              <c:numCache>
                <c:formatCode>#,##0.0</c:formatCode>
                <c:ptCount val="75"/>
                <c:pt idx="0">
                  <c:v>18.867924528301884</c:v>
                </c:pt>
                <c:pt idx="1">
                  <c:v>18.45943396226415</c:v>
                </c:pt>
                <c:pt idx="2">
                  <c:v>18.05031446540881</c:v>
                </c:pt>
                <c:pt idx="3">
                  <c:v>17.641509433962263</c:v>
                </c:pt>
                <c:pt idx="4">
                  <c:v>17.330188679245285</c:v>
                </c:pt>
                <c:pt idx="5">
                  <c:v>17.067610062893081</c:v>
                </c:pt>
                <c:pt idx="6">
                  <c:v>16.832884097035038</c:v>
                </c:pt>
                <c:pt idx="7">
                  <c:v>16.615566037735846</c:v>
                </c:pt>
                <c:pt idx="8">
                  <c:v>16.404612159329133</c:v>
                </c:pt>
                <c:pt idx="9">
                  <c:v>16.198113207547166</c:v>
                </c:pt>
                <c:pt idx="10">
                  <c:v>15.99485420240137</c:v>
                </c:pt>
                <c:pt idx="11">
                  <c:v>15.794025157232703</c:v>
                </c:pt>
                <c:pt idx="12">
                  <c:v>15.604789550072569</c:v>
                </c:pt>
                <c:pt idx="13">
                  <c:v>15.424528301886793</c:v>
                </c:pt>
                <c:pt idx="14">
                  <c:v>15.251572327044025</c:v>
                </c:pt>
                <c:pt idx="15">
                  <c:v>15.06875</c:v>
                </c:pt>
                <c:pt idx="16">
                  <c:v>14.877913429522753</c:v>
                </c:pt>
                <c:pt idx="17">
                  <c:v>14.680293501048219</c:v>
                </c:pt>
                <c:pt idx="18">
                  <c:v>14.475074478649455</c:v>
                </c:pt>
                <c:pt idx="19">
                  <c:v>14.263490566037737</c:v>
                </c:pt>
                <c:pt idx="20">
                  <c:v>14.046361185983825</c:v>
                </c:pt>
                <c:pt idx="21">
                  <c:v>13.824442538593484</c:v>
                </c:pt>
                <c:pt idx="22">
                  <c:v>13.598359310910581</c:v>
                </c:pt>
                <c:pt idx="23">
                  <c:v>13.368710691823901</c:v>
                </c:pt>
                <c:pt idx="24">
                  <c:v>13.135849056603776</c:v>
                </c:pt>
                <c:pt idx="25">
                  <c:v>12.891872278664733</c:v>
                </c:pt>
                <c:pt idx="26">
                  <c:v>12.63801537386443</c:v>
                </c:pt>
                <c:pt idx="27">
                  <c:v>12.375336927223723</c:v>
                </c:pt>
                <c:pt idx="28">
                  <c:v>12.104749512036436</c:v>
                </c:pt>
                <c:pt idx="29">
                  <c:v>11.827044025157234</c:v>
                </c:pt>
                <c:pt idx="30">
                  <c:v>11.555082166768109</c:v>
                </c:pt>
                <c:pt idx="31">
                  <c:v>11.28832547169811</c:v>
                </c:pt>
                <c:pt idx="32">
                  <c:v>11.026300743281871</c:v>
                </c:pt>
                <c:pt idx="33">
                  <c:v>10.768590455049946</c:v>
                </c:pt>
                <c:pt idx="34">
                  <c:v>10.514824797843666</c:v>
                </c:pt>
                <c:pt idx="35">
                  <c:v>5.3734276729559749</c:v>
                </c:pt>
                <c:pt idx="36">
                  <c:v>5.4721315655277909</c:v>
                </c:pt>
                <c:pt idx="37">
                  <c:v>5.5548659384309804</c:v>
                </c:pt>
                <c:pt idx="38">
                  <c:v>5.6228834059022743</c:v>
                </c:pt>
                <c:pt idx="39">
                  <c:v>5.6833726415094343</c:v>
                </c:pt>
                <c:pt idx="40">
                  <c:v>5.7368844914864257</c:v>
                </c:pt>
                <c:pt idx="41">
                  <c:v>5.7839173405211142</c:v>
                </c:pt>
                <c:pt idx="42">
                  <c:v>5.8249232119350571</c:v>
                </c:pt>
                <c:pt idx="43">
                  <c:v>5.8597770154373929</c:v>
                </c:pt>
                <c:pt idx="44">
                  <c:v>5.8888888888888884</c:v>
                </c:pt>
                <c:pt idx="45">
                  <c:v>5.9126333059885159</c:v>
                </c:pt>
                <c:pt idx="46">
                  <c:v>5.9313528703332006</c:v>
                </c:pt>
                <c:pt idx="47">
                  <c:v>5.9466784591194974</c:v>
                </c:pt>
                <c:pt idx="48">
                  <c:v>5.9587986137851372</c:v>
                </c:pt>
                <c:pt idx="49">
                  <c:v>5.9679245283018858</c:v>
                </c:pt>
                <c:pt idx="50">
                  <c:v>5.9717536071032189</c:v>
                </c:pt>
                <c:pt idx="51">
                  <c:v>5.9706095791001461</c:v>
                </c:pt>
                <c:pt idx="52">
                  <c:v>5.9647561409754353</c:v>
                </c:pt>
                <c:pt idx="53">
                  <c:v>5.9541229909154429</c:v>
                </c:pt>
                <c:pt idx="54">
                  <c:v>5.9389879931389364</c:v>
                </c:pt>
                <c:pt idx="55">
                  <c:v>5.9195754716981126</c:v>
                </c:pt>
                <c:pt idx="56">
                  <c:v>5.8961105594174086</c:v>
                </c:pt>
                <c:pt idx="57">
                  <c:v>5.8688028627195816</c:v>
                </c:pt>
                <c:pt idx="58">
                  <c:v>5.8378637671889981</c:v>
                </c:pt>
                <c:pt idx="59">
                  <c:v>5.8034591194968552</c:v>
                </c:pt>
                <c:pt idx="60">
                  <c:v>5.7639962882771414</c:v>
                </c:pt>
                <c:pt idx="61">
                  <c:v>5.7197200243457091</c:v>
                </c:pt>
                <c:pt idx="62">
                  <c:v>5.6708595387840672</c:v>
                </c:pt>
                <c:pt idx="63">
                  <c:v>5.6176297169811322</c:v>
                </c:pt>
                <c:pt idx="64">
                  <c:v>5.5602322206095787</c:v>
                </c:pt>
                <c:pt idx="65">
                  <c:v>5.501715265866209</c:v>
                </c:pt>
                <c:pt idx="66">
                  <c:v>5.4421289777527457</c:v>
                </c:pt>
                <c:pt idx="67">
                  <c:v>5.3815205327413986</c:v>
                </c:pt>
                <c:pt idx="68">
                  <c:v>5.3199343724364221</c:v>
                </c:pt>
                <c:pt idx="69">
                  <c:v>5.2574123989218329</c:v>
                </c:pt>
                <c:pt idx="70">
                  <c:v>3.5441580299406503</c:v>
                </c:pt>
                <c:pt idx="71">
                  <c:v>3.5785027952480779</c:v>
                </c:pt>
                <c:pt idx="72">
                  <c:v>3.6081674851382788</c:v>
                </c:pt>
                <c:pt idx="73">
                  <c:v>3.6333503314635389</c:v>
                </c:pt>
                <c:pt idx="74">
                  <c:v>3.6563941299790348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Orginal!$T$7</c:f>
              <c:strCache>
                <c:ptCount val="1"/>
                <c:pt idx="0">
                  <c:v>Maintained</c:v>
                </c:pt>
              </c:strCache>
            </c:strRef>
          </c:tx>
          <c:spPr>
            <a:ln w="101600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numRef>
              <c:f>Orginal!$B$9:$B$83</c:f>
              <c:numCache>
                <c:formatCode>General</c:formatCode>
                <c:ptCount val="7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</c:numCache>
            </c:numRef>
          </c:cat>
          <c:val>
            <c:numRef>
              <c:f>Orginal!$Z$9:$Z$83</c:f>
              <c:numCache>
                <c:formatCode>#,##0.0</c:formatCode>
                <c:ptCount val="75"/>
                <c:pt idx="0">
                  <c:v>18.867924528301884</c:v>
                </c:pt>
                <c:pt idx="1">
                  <c:v>18.45943396226415</c:v>
                </c:pt>
                <c:pt idx="2">
                  <c:v>18.05031446540881</c:v>
                </c:pt>
                <c:pt idx="3">
                  <c:v>17.641509433962263</c:v>
                </c:pt>
                <c:pt idx="4">
                  <c:v>17.330188679245285</c:v>
                </c:pt>
                <c:pt idx="5">
                  <c:v>17.067610062893081</c:v>
                </c:pt>
                <c:pt idx="6">
                  <c:v>16.192602040816322</c:v>
                </c:pt>
                <c:pt idx="7">
                  <c:v>16.110491071428577</c:v>
                </c:pt>
                <c:pt idx="8">
                  <c:v>16.01190476190477</c:v>
                </c:pt>
                <c:pt idx="9">
                  <c:v>15.901785714285715</c:v>
                </c:pt>
                <c:pt idx="10">
                  <c:v>15.783279220779221</c:v>
                </c:pt>
                <c:pt idx="11">
                  <c:v>15.658482142857144</c:v>
                </c:pt>
                <c:pt idx="12">
                  <c:v>14.892438070404173</c:v>
                </c:pt>
                <c:pt idx="13">
                  <c:v>14.881961259079905</c:v>
                </c:pt>
                <c:pt idx="14">
                  <c:v>14.85310734463277</c:v>
                </c:pt>
                <c:pt idx="15">
                  <c:v>14.809322033898306</c:v>
                </c:pt>
                <c:pt idx="16">
                  <c:v>14.753240279162515</c:v>
                </c:pt>
                <c:pt idx="17">
                  <c:v>14.686911487758945</c:v>
                </c:pt>
                <c:pt idx="18">
                  <c:v>14.609723461195358</c:v>
                </c:pt>
                <c:pt idx="19">
                  <c:v>14.523305084745763</c:v>
                </c:pt>
                <c:pt idx="20">
                  <c:v>14.428974979822438</c:v>
                </c:pt>
                <c:pt idx="21">
                  <c:v>14.327812018489986</c:v>
                </c:pt>
                <c:pt idx="22">
                  <c:v>14.225644804716287</c:v>
                </c:pt>
                <c:pt idx="23">
                  <c:v>10.987121212121215</c:v>
                </c:pt>
                <c:pt idx="24">
                  <c:v>11.044623376623376</c:v>
                </c:pt>
                <c:pt idx="25">
                  <c:v>11.076023976023976</c:v>
                </c:pt>
                <c:pt idx="26">
                  <c:v>11.084271284271283</c:v>
                </c:pt>
                <c:pt idx="27">
                  <c:v>11.083812615955473</c:v>
                </c:pt>
                <c:pt idx="28">
                  <c:v>11.075548589341697</c:v>
                </c:pt>
                <c:pt idx="29">
                  <c:v>10.688208333333332</c:v>
                </c:pt>
                <c:pt idx="30">
                  <c:v>10.694233870967745</c:v>
                </c:pt>
                <c:pt idx="31">
                  <c:v>10.693046875000002</c:v>
                </c:pt>
                <c:pt idx="32">
                  <c:v>10.685303030303032</c:v>
                </c:pt>
                <c:pt idx="33">
                  <c:v>10.671580882352943</c:v>
                </c:pt>
                <c:pt idx="34">
                  <c:v>10.652392857142859</c:v>
                </c:pt>
                <c:pt idx="35">
                  <c:v>10.283366800535473</c:v>
                </c:pt>
                <c:pt idx="36">
                  <c:v>10.288733311624878</c:v>
                </c:pt>
                <c:pt idx="37">
                  <c:v>10.288268864933416</c:v>
                </c:pt>
                <c:pt idx="38">
                  <c:v>10.282421995675008</c:v>
                </c:pt>
                <c:pt idx="39">
                  <c:v>10.271596385542169</c:v>
                </c:pt>
                <c:pt idx="40">
                  <c:v>10.256156332647667</c:v>
                </c:pt>
                <c:pt idx="41">
                  <c:v>10.235714285714286</c:v>
                </c:pt>
                <c:pt idx="42">
                  <c:v>10.210619221070328</c:v>
                </c:pt>
                <c:pt idx="43">
                  <c:v>10.18118838992333</c:v>
                </c:pt>
                <c:pt idx="44">
                  <c:v>10.147710843373492</c:v>
                </c:pt>
                <c:pt idx="45">
                  <c:v>10.112205343111572</c:v>
                </c:pt>
                <c:pt idx="46">
                  <c:v>8.3438803454813577</c:v>
                </c:pt>
                <c:pt idx="47">
                  <c:v>8.3673886138613867</c:v>
                </c:pt>
                <c:pt idx="48">
                  <c:v>8.3811679127096408</c:v>
                </c:pt>
                <c:pt idx="49">
                  <c:v>8.3858217821782173</c:v>
                </c:pt>
                <c:pt idx="50">
                  <c:v>8.3868957483983717</c:v>
                </c:pt>
                <c:pt idx="51">
                  <c:v>8.384596344249811</c:v>
                </c:pt>
                <c:pt idx="52">
                  <c:v>8.156005079825837</c:v>
                </c:pt>
                <c:pt idx="53">
                  <c:v>8.1598824786324791</c:v>
                </c:pt>
                <c:pt idx="54">
                  <c:v>8.1605594405594406</c:v>
                </c:pt>
                <c:pt idx="55">
                  <c:v>8.1582074175824175</c:v>
                </c:pt>
                <c:pt idx="56">
                  <c:v>8.1529858299595155</c:v>
                </c:pt>
                <c:pt idx="57">
                  <c:v>8.1450431034482751</c:v>
                </c:pt>
                <c:pt idx="58">
                  <c:v>7.9250594012355462</c:v>
                </c:pt>
                <c:pt idx="59">
                  <c:v>7.9284890965732098</c:v>
                </c:pt>
                <c:pt idx="60">
                  <c:v>7.9291251723609619</c:v>
                </c:pt>
                <c:pt idx="61">
                  <c:v>7.9271028037383173</c:v>
                </c:pt>
                <c:pt idx="62">
                  <c:v>7.9225485832962468</c:v>
                </c:pt>
                <c:pt idx="63">
                  <c:v>7.9155811915887861</c:v>
                </c:pt>
                <c:pt idx="64">
                  <c:v>7.9059525521207767</c:v>
                </c:pt>
                <c:pt idx="65">
                  <c:v>7.8937836306995184</c:v>
                </c:pt>
                <c:pt idx="66">
                  <c:v>7.8791881712930687</c:v>
                </c:pt>
                <c:pt idx="67">
                  <c:v>7.8622732270478286</c:v>
                </c:pt>
                <c:pt idx="68">
                  <c:v>7.8440471353108494</c:v>
                </c:pt>
                <c:pt idx="69">
                  <c:v>6.7328685714285719</c:v>
                </c:pt>
                <c:pt idx="70">
                  <c:v>6.7458366197183102</c:v>
                </c:pt>
                <c:pt idx="71">
                  <c:v>6.7536222222222237</c:v>
                </c:pt>
                <c:pt idx="72">
                  <c:v>6.7564493150684939</c:v>
                </c:pt>
                <c:pt idx="73">
                  <c:v>6.7573081081081083</c:v>
                </c:pt>
                <c:pt idx="74">
                  <c:v>6.7562773333333359</c:v>
                </c:pt>
              </c:numCache>
            </c:numRef>
          </c:val>
          <c:smooth val="0"/>
        </c:ser>
        <c:ser>
          <c:idx val="0"/>
          <c:order val="2"/>
          <c:tx>
            <c:v>Non-Maint w/ Inflation</c:v>
          </c:tx>
          <c:spPr>
            <a:ln w="50800">
              <a:solidFill>
                <a:srgbClr val="FF00FF"/>
              </a:solidFill>
              <a:prstDash val="solid"/>
            </a:ln>
          </c:spPr>
          <c:marker>
            <c:symbol val="none"/>
          </c:marker>
          <c:val>
            <c:numRef>
              <c:f>Orginal!$P$9:$P$83</c:f>
              <c:numCache>
                <c:formatCode>#,##0.0</c:formatCode>
                <c:ptCount val="75"/>
                <c:pt idx="0">
                  <c:v>18.867924528301884</c:v>
                </c:pt>
                <c:pt idx="1">
                  <c:v>18.45943396226415</c:v>
                </c:pt>
                <c:pt idx="2">
                  <c:v>18.05031446540881</c:v>
                </c:pt>
                <c:pt idx="3">
                  <c:v>17.641509433962263</c:v>
                </c:pt>
                <c:pt idx="4">
                  <c:v>17.330188679245285</c:v>
                </c:pt>
                <c:pt idx="5">
                  <c:v>17.067610062893081</c:v>
                </c:pt>
                <c:pt idx="6">
                  <c:v>16.832884097035038</c:v>
                </c:pt>
                <c:pt idx="7">
                  <c:v>16.615566037735846</c:v>
                </c:pt>
                <c:pt idx="8">
                  <c:v>16.404612159329133</c:v>
                </c:pt>
                <c:pt idx="9">
                  <c:v>16.198113207547166</c:v>
                </c:pt>
                <c:pt idx="10">
                  <c:v>15.99485420240137</c:v>
                </c:pt>
                <c:pt idx="11">
                  <c:v>15.794025157232703</c:v>
                </c:pt>
                <c:pt idx="12">
                  <c:v>15.604789550072569</c:v>
                </c:pt>
                <c:pt idx="13">
                  <c:v>15.424528301886793</c:v>
                </c:pt>
                <c:pt idx="14">
                  <c:v>15.251572327044025</c:v>
                </c:pt>
                <c:pt idx="15">
                  <c:v>15.06875</c:v>
                </c:pt>
                <c:pt idx="16">
                  <c:v>14.877913429522753</c:v>
                </c:pt>
                <c:pt idx="17">
                  <c:v>14.680293501048219</c:v>
                </c:pt>
                <c:pt idx="18">
                  <c:v>14.475074478649455</c:v>
                </c:pt>
                <c:pt idx="19">
                  <c:v>14.263490566037737</c:v>
                </c:pt>
                <c:pt idx="20">
                  <c:v>14.046361185983825</c:v>
                </c:pt>
                <c:pt idx="21">
                  <c:v>13.824442538593484</c:v>
                </c:pt>
                <c:pt idx="22">
                  <c:v>13.598359310910581</c:v>
                </c:pt>
                <c:pt idx="23">
                  <c:v>13.368710691823901</c:v>
                </c:pt>
                <c:pt idx="24">
                  <c:v>13.135849056603776</c:v>
                </c:pt>
                <c:pt idx="25">
                  <c:v>12.891872278664733</c:v>
                </c:pt>
                <c:pt idx="26">
                  <c:v>12.63801537386443</c:v>
                </c:pt>
                <c:pt idx="27">
                  <c:v>12.375336927223723</c:v>
                </c:pt>
                <c:pt idx="28">
                  <c:v>12.104749512036436</c:v>
                </c:pt>
                <c:pt idx="29">
                  <c:v>11.827044025157234</c:v>
                </c:pt>
                <c:pt idx="30">
                  <c:v>11.555082166768109</c:v>
                </c:pt>
                <c:pt idx="31">
                  <c:v>11.28832547169811</c:v>
                </c:pt>
                <c:pt idx="32">
                  <c:v>11.026300743281871</c:v>
                </c:pt>
                <c:pt idx="33">
                  <c:v>10.768590455049946</c:v>
                </c:pt>
                <c:pt idx="34">
                  <c:v>10.514824797843666</c:v>
                </c:pt>
                <c:pt idx="35">
                  <c:v>3.1859477123728444</c:v>
                </c:pt>
                <c:pt idx="36">
                  <c:v>3.2444700299475562</c:v>
                </c:pt>
                <c:pt idx="37">
                  <c:v>3.2935238931663982</c:v>
                </c:pt>
                <c:pt idx="38">
                  <c:v>3.3338519869048104</c:v>
                </c:pt>
                <c:pt idx="39">
                  <c:v>3.3697165325049574</c:v>
                </c:pt>
                <c:pt idx="40">
                  <c:v>3.4014441310501224</c:v>
                </c:pt>
                <c:pt idx="41">
                  <c:v>3.4293302787585218</c:v>
                </c:pt>
                <c:pt idx="42">
                  <c:v>3.453642983828066</c:v>
                </c:pt>
                <c:pt idx="43">
                  <c:v>3.4743080792372072</c:v>
                </c:pt>
                <c:pt idx="44">
                  <c:v>3.4915687389633034</c:v>
                </c:pt>
                <c:pt idx="45">
                  <c:v>3.5056469914204667</c:v>
                </c:pt>
                <c:pt idx="46">
                  <c:v>3.5167459689875651</c:v>
                </c:pt>
                <c:pt idx="47">
                  <c:v>3.5258326316368476</c:v>
                </c:pt>
                <c:pt idx="48">
                  <c:v>3.5330187670760469</c:v>
                </c:pt>
                <c:pt idx="49">
                  <c:v>3.5384295938792576</c:v>
                </c:pt>
                <c:pt idx="50">
                  <c:v>3.5406998849467262</c:v>
                </c:pt>
                <c:pt idx="51">
                  <c:v>3.5400215817069487</c:v>
                </c:pt>
                <c:pt idx="52">
                  <c:v>3.5365510320060944</c:v>
                </c:pt>
                <c:pt idx="53">
                  <c:v>3.5302465533435363</c:v>
                </c:pt>
                <c:pt idx="54">
                  <c:v>3.5212728936094497</c:v>
                </c:pt>
                <c:pt idx="55">
                  <c:v>3.5097630563063356</c:v>
                </c:pt>
                <c:pt idx="56">
                  <c:v>3.4958505244641391</c:v>
                </c:pt>
                <c:pt idx="57">
                  <c:v>3.4796595753866106</c:v>
                </c:pt>
                <c:pt idx="58">
                  <c:v>3.4613155412564702</c:v>
                </c:pt>
                <c:pt idx="59">
                  <c:v>3.4409167538751033</c:v>
                </c:pt>
                <c:pt idx="60">
                  <c:v>3.4175189295252983</c:v>
                </c:pt>
                <c:pt idx="61">
                  <c:v>3.3912671828990777</c:v>
                </c:pt>
                <c:pt idx="62">
                  <c:v>3.3622974150572214</c:v>
                </c:pt>
                <c:pt idx="63">
                  <c:v>3.3307370332442128</c:v>
                </c:pt>
                <c:pt idx="64">
                  <c:v>3.2967056042587206</c:v>
                </c:pt>
                <c:pt idx="65">
                  <c:v>3.2620104395619003</c:v>
                </c:pt>
                <c:pt idx="66">
                  <c:v>3.2266812586632132</c:v>
                </c:pt>
                <c:pt idx="67">
                  <c:v>3.1907460328656807</c:v>
                </c:pt>
                <c:pt idx="68">
                  <c:v>3.1542311119475173</c:v>
                </c:pt>
                <c:pt idx="69">
                  <c:v>3.1171613399853184</c:v>
                </c:pt>
                <c:pt idx="70">
                  <c:v>1.1806896600463577</c:v>
                </c:pt>
                <c:pt idx="71">
                  <c:v>1.1921311671497747</c:v>
                </c:pt>
                <c:pt idx="72">
                  <c:v>1.2020135686470999</c:v>
                </c:pt>
                <c:pt idx="73">
                  <c:v>1.2104029028741823</c:v>
                </c:pt>
                <c:pt idx="74">
                  <c:v>1.2180796414410273</c:v>
                </c:pt>
              </c:numCache>
            </c:numRef>
          </c:val>
          <c:smooth val="0"/>
        </c:ser>
        <c:ser>
          <c:idx val="3"/>
          <c:order val="3"/>
          <c:tx>
            <c:v>Maint w/ Inflation</c:v>
          </c:tx>
          <c:spPr>
            <a:ln w="50800">
              <a:solidFill>
                <a:srgbClr val="33CCCC"/>
              </a:solidFill>
              <a:prstDash val="solid"/>
            </a:ln>
          </c:spPr>
          <c:marker>
            <c:symbol val="none"/>
          </c:marker>
          <c:val>
            <c:numRef>
              <c:f>Orginal!$AC$9:$AC$83</c:f>
              <c:numCache>
                <c:formatCode>#,##0.0</c:formatCode>
                <c:ptCount val="75"/>
                <c:pt idx="0">
                  <c:v>18.867924528301884</c:v>
                </c:pt>
                <c:pt idx="1">
                  <c:v>18.45943396226415</c:v>
                </c:pt>
                <c:pt idx="2">
                  <c:v>18.05031446540881</c:v>
                </c:pt>
                <c:pt idx="3">
                  <c:v>17.641509433962263</c:v>
                </c:pt>
                <c:pt idx="4">
                  <c:v>17.330188679245285</c:v>
                </c:pt>
                <c:pt idx="5">
                  <c:v>17.067610062893081</c:v>
                </c:pt>
                <c:pt idx="6">
                  <c:v>16.055249309964449</c:v>
                </c:pt>
                <c:pt idx="7">
                  <c:v>15.973834841722706</c:v>
                </c:pt>
                <c:pt idx="8">
                  <c:v>15.876084784383911</c:v>
                </c:pt>
                <c:pt idx="9">
                  <c:v>15.766899814677179</c:v>
                </c:pt>
                <c:pt idx="10">
                  <c:v>15.649398545066498</c:v>
                </c:pt>
                <c:pt idx="11">
                  <c:v>15.525660050527852</c:v>
                </c:pt>
                <c:pt idx="12">
                  <c:v>14.519904875702014</c:v>
                </c:pt>
                <c:pt idx="13">
                  <c:v>14.509690141008479</c:v>
                </c:pt>
                <c:pt idx="14">
                  <c:v>14.481558005015472</c:v>
                </c:pt>
                <c:pt idx="15">
                  <c:v>14.438867980466643</c:v>
                </c:pt>
                <c:pt idx="16">
                  <c:v>14.384189106518907</c:v>
                </c:pt>
                <c:pt idx="17">
                  <c:v>14.319519524738737</c:v>
                </c:pt>
                <c:pt idx="18">
                  <c:v>14.244262350732166</c:v>
                </c:pt>
                <c:pt idx="19">
                  <c:v>14.160005723333168</c:v>
                </c:pt>
                <c:pt idx="20">
                  <c:v>14.068035278740648</c:v>
                </c:pt>
                <c:pt idx="21">
                  <c:v>13.969402901117357</c:v>
                </c:pt>
                <c:pt idx="22">
                  <c:v>13.869791392350523</c:v>
                </c:pt>
                <c:pt idx="23">
                  <c:v>9.1681646142330582</c:v>
                </c:pt>
                <c:pt idx="24">
                  <c:v>9.2161470929599645</c:v>
                </c:pt>
                <c:pt idx="25">
                  <c:v>9.242349212580951</c:v>
                </c:pt>
                <c:pt idx="26">
                  <c:v>9.2492311499124682</c:v>
                </c:pt>
                <c:pt idx="27">
                  <c:v>9.2488484157511248</c:v>
                </c:pt>
                <c:pt idx="28">
                  <c:v>9.2419525278375634</c:v>
                </c:pt>
                <c:pt idx="29">
                  <c:v>8.6881909832584761</c:v>
                </c:pt>
                <c:pt idx="30">
                  <c:v>8.6930889998494649</c:v>
                </c:pt>
                <c:pt idx="31">
                  <c:v>8.6921241189880067</c:v>
                </c:pt>
                <c:pt idx="32">
                  <c:v>8.6858293313516022</c:v>
                </c:pt>
                <c:pt idx="33">
                  <c:v>8.6746749228321587</c:v>
                </c:pt>
                <c:pt idx="34">
                  <c:v>8.6590774323625137</c:v>
                </c:pt>
                <c:pt idx="35">
                  <c:v>8.0875044293086624</c:v>
                </c:pt>
                <c:pt idx="36">
                  <c:v>8.0917250005522359</c:v>
                </c:pt>
                <c:pt idx="37">
                  <c:v>8.0913597296495023</c:v>
                </c:pt>
                <c:pt idx="38">
                  <c:v>8.0867613736886419</c:v>
                </c:pt>
                <c:pt idx="39">
                  <c:v>8.0782474140490077</c:v>
                </c:pt>
                <c:pt idx="40">
                  <c:v>8.0661043583168546</c:v>
                </c:pt>
                <c:pt idx="41">
                  <c:v>8.0500274111141916</c:v>
                </c:pt>
                <c:pt idx="42">
                  <c:v>8.0302910299854684</c:v>
                </c:pt>
                <c:pt idx="43">
                  <c:v>8.0071447217892899</c:v>
                </c:pt>
                <c:pt idx="44">
                  <c:v>7.9808158149968085</c:v>
                </c:pt>
                <c:pt idx="45">
                  <c:v>7.952891994306281</c:v>
                </c:pt>
                <c:pt idx="46">
                  <c:v>5.2154127973443751</c:v>
                </c:pt>
                <c:pt idx="47">
                  <c:v>5.2301068388066305</c:v>
                </c:pt>
                <c:pt idx="48">
                  <c:v>5.238719705791298</c:v>
                </c:pt>
                <c:pt idx="49">
                  <c:v>5.2416286461617982</c:v>
                </c:pt>
                <c:pt idx="50">
                  <c:v>5.2422999378074806</c:v>
                </c:pt>
                <c:pt idx="51">
                  <c:v>5.2408626758470849</c:v>
                </c:pt>
                <c:pt idx="52">
                  <c:v>4.9195756839051787</c:v>
                </c:pt>
                <c:pt idx="53">
                  <c:v>4.9219144706885674</c:v>
                </c:pt>
                <c:pt idx="54">
                  <c:v>4.9223228036165425</c:v>
                </c:pt>
                <c:pt idx="55">
                  <c:v>4.9209040998599223</c:v>
                </c:pt>
                <c:pt idx="56">
                  <c:v>4.9177545192442178</c:v>
                </c:pt>
                <c:pt idx="57">
                  <c:v>4.9129635898828274</c:v>
                </c:pt>
                <c:pt idx="58">
                  <c:v>4.5841394623140159</c:v>
                </c:pt>
                <c:pt idx="59">
                  <c:v>4.5861233214808825</c:v>
                </c:pt>
                <c:pt idx="60">
                  <c:v>4.5864912505993951</c:v>
                </c:pt>
                <c:pt idx="61">
                  <c:v>4.5853214398331881</c:v>
                </c:pt>
                <c:pt idx="62">
                  <c:v>4.5826871148910513</c:v>
                </c:pt>
                <c:pt idx="63">
                  <c:v>4.5786569248749887</c:v>
                </c:pt>
                <c:pt idx="64">
                  <c:v>4.5730873734156239</c:v>
                </c:pt>
                <c:pt idx="65">
                  <c:v>4.5660484314876584</c:v>
                </c:pt>
                <c:pt idx="66">
                  <c:v>4.5576058926941583</c:v>
                </c:pt>
                <c:pt idx="67">
                  <c:v>4.5478216804262521</c:v>
                </c:pt>
                <c:pt idx="68">
                  <c:v>4.537279053280491</c:v>
                </c:pt>
                <c:pt idx="69">
                  <c:v>2.9645921258593568</c:v>
                </c:pt>
                <c:pt idx="70">
                  <c:v>2.9703021695709877</c:v>
                </c:pt>
                <c:pt idx="71">
                  <c:v>2.9737302976613118</c:v>
                </c:pt>
                <c:pt idx="72">
                  <c:v>2.9749751128693038</c:v>
                </c:pt>
                <c:pt idx="73">
                  <c:v>2.9753532534873739</c:v>
                </c:pt>
                <c:pt idx="74">
                  <c:v>2.9748993864991178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746816"/>
        <c:axId val="109769472"/>
      </c:lineChart>
      <c:catAx>
        <c:axId val="1097468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400" b="0" i="0" u="none" strike="noStrike" baseline="0">
                    <a:solidFill>
                      <a:srgbClr val="008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2400" dirty="0"/>
                  <a:t>Years</a:t>
                </a:r>
              </a:p>
            </c:rich>
          </c:tx>
          <c:layout>
            <c:manualLayout>
              <c:xMode val="edge"/>
              <c:yMode val="edge"/>
              <c:x val="0.50668174830039348"/>
              <c:y val="0.9677220134087347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-2700000" vert="horz"/>
          <a:lstStyle/>
          <a:p>
            <a:pPr>
              <a:defRPr sz="1800" b="0" i="0" u="none" strike="noStrike" baseline="0">
                <a:solidFill>
                  <a:srgbClr val="008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769472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109769472"/>
        <c:scaling>
          <c:orientation val="minMax"/>
          <c:max val="26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3200" b="0" i="0" u="none" strike="noStrike" baseline="0">
                    <a:solidFill>
                      <a:srgbClr val="993366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3200" dirty="0"/>
                  <a:t>BPI</a:t>
                </a:r>
              </a:p>
            </c:rich>
          </c:tx>
          <c:layout>
            <c:manualLayout>
              <c:xMode val="edge"/>
              <c:yMode val="edge"/>
              <c:x val="0"/>
              <c:y val="0.50130709043988142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0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2400" b="0" i="0" u="none" strike="noStrike" baseline="0">
                <a:solidFill>
                  <a:srgbClr val="993366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746816"/>
        <c:crosses val="autoZero"/>
        <c:crossBetween val="between"/>
        <c:majorUnit val="2"/>
      </c:valAx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470" b="0" i="0" u="none" strike="noStrike" baseline="0">
                <a:solidFill>
                  <a:srgbClr val="FF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70" b="0" i="0" u="none" strike="noStrike" baseline="0">
                <a:solidFill>
                  <a:srgbClr val="0000FF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100" b="0" i="0" u="none" strike="noStrike" baseline="0">
                <a:solidFill>
                  <a:srgbClr val="FF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100" b="0" i="0" u="none" strike="noStrike" baseline="0">
                <a:solidFill>
                  <a:srgbClr val="0000FF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ayout>
        <c:manualLayout>
          <c:xMode val="edge"/>
          <c:yMode val="edge"/>
          <c:x val="0.68485558458867513"/>
          <c:y val="0.22079211479036509"/>
          <c:w val="0.20935423717914994"/>
          <c:h val="0.11980192711601291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6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0.09688</cdr:x>
      <cdr:y>0.41401</cdr:y>
    </cdr:from>
    <cdr:to>
      <cdr:x>0.19375</cdr:x>
      <cdr:y>0.49523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85825" y="2667000"/>
          <a:ext cx="885825" cy="523220"/>
        </a:xfrm>
        <a:prstGeom xmlns:a="http://schemas.openxmlformats.org/drawingml/2006/main" prst="rect">
          <a:avLst/>
        </a:prstGeom>
        <a:solidFill xmlns:a="http://schemas.openxmlformats.org/drawingml/2006/main">
          <a:srgbClr val="17EF2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orbel"/>
            </a:defRPr>
          </a:lvl1pPr>
          <a:lvl2pPr marL="457200" indent="0">
            <a:defRPr sz="1100">
              <a:latin typeface="Corbel"/>
            </a:defRPr>
          </a:lvl2pPr>
          <a:lvl3pPr marL="914400" indent="0">
            <a:defRPr sz="1100">
              <a:latin typeface="Corbel"/>
            </a:defRPr>
          </a:lvl3pPr>
          <a:lvl4pPr marL="1371600" indent="0">
            <a:defRPr sz="1100">
              <a:latin typeface="Corbel"/>
            </a:defRPr>
          </a:lvl4pPr>
          <a:lvl5pPr marL="1828800" indent="0">
            <a:defRPr sz="1100">
              <a:latin typeface="Corbel"/>
            </a:defRPr>
          </a:lvl5pPr>
          <a:lvl6pPr marL="2286000" indent="0">
            <a:defRPr sz="1100">
              <a:latin typeface="Corbel"/>
            </a:defRPr>
          </a:lvl6pPr>
          <a:lvl7pPr marL="2743200" indent="0">
            <a:defRPr sz="1100">
              <a:latin typeface="Corbel"/>
            </a:defRPr>
          </a:lvl7pPr>
          <a:lvl8pPr marL="3200400" indent="0">
            <a:defRPr sz="1100">
              <a:latin typeface="Corbel"/>
            </a:defRPr>
          </a:lvl8pPr>
          <a:lvl9pPr marL="3657600" indent="0">
            <a:defRPr sz="1100">
              <a:latin typeface="Corbel"/>
            </a:defRPr>
          </a:lvl9pPr>
        </a:lstStyle>
        <a:p xmlns:a="http://schemas.openxmlformats.org/drawingml/2006/main">
          <a:pPr algn="ctr"/>
          <a:r>
            <a:rPr lang="en-US" sz="1400" b="1" dirty="0" smtClean="0">
              <a:solidFill>
                <a:sysClr val="windowText" lastClr="000000">
                  <a:lumMod val="95000"/>
                  <a:lumOff val="5000"/>
                </a:sysClr>
              </a:solidFill>
              <a:latin typeface="Arial" pitchFamily="34" charset="0"/>
              <a:cs typeface="Arial" pitchFamily="34" charset="0"/>
            </a:rPr>
            <a:t>Rebuild $530K</a:t>
          </a:r>
          <a:endParaRPr lang="en-US" sz="1400" b="1" dirty="0">
            <a:solidFill>
              <a:sysClr val="windowText" lastClr="000000">
                <a:lumMod val="95000"/>
                <a:lumOff val="5000"/>
              </a:sysClr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0.40501</cdr:x>
      <cdr:y>0.53424</cdr:y>
    </cdr:from>
    <cdr:to>
      <cdr:x>0.98313</cdr:x>
      <cdr:y>0.64891</cdr:y>
    </cdr:to>
    <cdr:grpSp>
      <cdr:nvGrpSpPr>
        <cdr:cNvPr id="17" name="Group 16"/>
        <cdr:cNvGrpSpPr/>
      </cdr:nvGrpSpPr>
      <cdr:grpSpPr>
        <a:xfrm xmlns:a="http://schemas.openxmlformats.org/drawingml/2006/main">
          <a:off x="3703411" y="3441493"/>
          <a:ext cx="5286330" cy="738687"/>
          <a:chOff x="3857625" y="3419475"/>
          <a:chExt cx="5286375" cy="738664"/>
        </a:xfrm>
      </cdr:grpSpPr>
      <cdr:sp macro="" textlink="">
        <cdr:nvSpPr>
          <cdr:cNvPr id="2" name="TextBox 4"/>
          <cdr:cNvSpPr txBox="1"/>
        </cdr:nvSpPr>
        <cdr:spPr>
          <a:xfrm xmlns:a="http://schemas.openxmlformats.org/drawingml/2006/main">
            <a:off x="3857625" y="3634919"/>
            <a:ext cx="1333500" cy="523204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E66C7D">
              <a:lumMod val="60000"/>
              <a:lumOff val="40000"/>
            </a:srgbClr>
          </a:solidFill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defPPr>
              <a:defRPr lang="en-US"/>
            </a:defPPr>
            <a:lvl1pPr algn="ctr" rtl="0" fontAlgn="base">
              <a:spcBef>
                <a:spcPct val="20000"/>
              </a:spcBef>
              <a:spcAft>
                <a:spcPct val="0"/>
              </a:spcAft>
              <a:defRPr sz="2800" kern="1200">
                <a:solidFill>
                  <a:sysClr val="windowText" lastClr="000000"/>
                </a:solidFill>
                <a:latin typeface="Arial" charset="0"/>
              </a:defRPr>
            </a:lvl1pPr>
            <a:lvl2pPr marL="457200" algn="ctr" rtl="0" fontAlgn="base">
              <a:spcBef>
                <a:spcPct val="20000"/>
              </a:spcBef>
              <a:spcAft>
                <a:spcPct val="0"/>
              </a:spcAft>
              <a:defRPr sz="2800" kern="1200">
                <a:solidFill>
                  <a:sysClr val="windowText" lastClr="000000"/>
                </a:solidFill>
                <a:latin typeface="Arial" charset="0"/>
              </a:defRPr>
            </a:lvl2pPr>
            <a:lvl3pPr marL="914400" algn="ctr" rtl="0" fontAlgn="base">
              <a:spcBef>
                <a:spcPct val="20000"/>
              </a:spcBef>
              <a:spcAft>
                <a:spcPct val="0"/>
              </a:spcAft>
              <a:defRPr sz="2800" kern="1200">
                <a:solidFill>
                  <a:sysClr val="windowText" lastClr="000000"/>
                </a:solidFill>
                <a:latin typeface="Arial" charset="0"/>
              </a:defRPr>
            </a:lvl3pPr>
            <a:lvl4pPr marL="1371600" algn="ctr" rtl="0" fontAlgn="base">
              <a:spcBef>
                <a:spcPct val="20000"/>
              </a:spcBef>
              <a:spcAft>
                <a:spcPct val="0"/>
              </a:spcAft>
              <a:defRPr sz="2800" kern="1200">
                <a:solidFill>
                  <a:sysClr val="windowText" lastClr="000000"/>
                </a:solidFill>
                <a:latin typeface="Arial" charset="0"/>
              </a:defRPr>
            </a:lvl4pPr>
            <a:lvl5pPr marL="1828800" algn="ctr" rtl="0" fontAlgn="base">
              <a:spcBef>
                <a:spcPct val="20000"/>
              </a:spcBef>
              <a:spcAft>
                <a:spcPct val="0"/>
              </a:spcAft>
              <a:defRPr sz="2800" kern="1200">
                <a:solidFill>
                  <a:sysClr val="windowText" lastClr="000000"/>
                </a:solidFill>
                <a:latin typeface="Arial" charset="0"/>
              </a:defRPr>
            </a:lvl5pPr>
            <a:lvl6pPr marL="2286000" algn="l" defTabSz="914400" rtl="0" eaLnBrk="1" latinLnBrk="0" hangingPunct="1">
              <a:defRPr sz="2800" kern="1200">
                <a:solidFill>
                  <a:sysClr val="windowText" lastClr="000000"/>
                </a:solidFill>
                <a:latin typeface="Arial" charset="0"/>
              </a:defRPr>
            </a:lvl6pPr>
            <a:lvl7pPr marL="2743200" algn="l" defTabSz="914400" rtl="0" eaLnBrk="1" latinLnBrk="0" hangingPunct="1">
              <a:defRPr sz="2800" kern="1200">
                <a:solidFill>
                  <a:sysClr val="windowText" lastClr="000000"/>
                </a:solidFill>
                <a:latin typeface="Arial" charset="0"/>
              </a:defRPr>
            </a:lvl7pPr>
            <a:lvl8pPr marL="3200400" algn="l" defTabSz="914400" rtl="0" eaLnBrk="1" latinLnBrk="0" hangingPunct="1">
              <a:defRPr sz="2800" kern="1200">
                <a:solidFill>
                  <a:sysClr val="windowText" lastClr="000000"/>
                </a:solidFill>
                <a:latin typeface="Arial" charset="0"/>
              </a:defRPr>
            </a:lvl8pPr>
            <a:lvl9pPr marL="3657600" algn="l" defTabSz="914400" rtl="0" eaLnBrk="1" latinLnBrk="0" hangingPunct="1">
              <a:defRPr sz="2800" kern="1200">
                <a:solidFill>
                  <a:sysClr val="windowText" lastClr="000000"/>
                </a:solidFill>
                <a:latin typeface="Arial" charset="0"/>
              </a:defRPr>
            </a:lvl9pPr>
          </a:lstStyle>
          <a:p xmlns:a="http://schemas.openxmlformats.org/drawingml/2006/main">
            <a:r>
              <a:rPr lang="en-US" sz="1400" b="1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</a:rPr>
              <a:t>Rebuild $530K</a:t>
            </a:r>
            <a:endParaRPr lang="en-US" sz="1400" b="1" dirty="0">
              <a:solidFill>
                <a:sysClr val="windowText" lastClr="000000">
                  <a:lumMod val="95000"/>
                  <a:lumOff val="5000"/>
                </a:sysClr>
              </a:solidFill>
            </a:endParaRPr>
          </a:p>
        </cdr:txBody>
      </cdr:sp>
      <cdr:sp macro="" textlink="">
        <cdr:nvSpPr>
          <cdr:cNvPr id="4" name="TextBox 4"/>
          <cdr:cNvSpPr txBox="1"/>
        </cdr:nvSpPr>
        <cdr:spPr>
          <a:xfrm xmlns:a="http://schemas.openxmlformats.org/drawingml/2006/main">
            <a:off x="6838950" y="3634919"/>
            <a:ext cx="1333500" cy="523204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E66C7D">
              <a:lumMod val="60000"/>
              <a:lumOff val="40000"/>
            </a:srgbClr>
          </a:solidFill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lvl1pPr marL="0" indent="0">
              <a:defRPr sz="1100">
                <a:latin typeface="Corbel"/>
              </a:defRPr>
            </a:lvl1pPr>
            <a:lvl2pPr marL="457200" indent="0">
              <a:defRPr sz="1100">
                <a:latin typeface="Corbel"/>
              </a:defRPr>
            </a:lvl2pPr>
            <a:lvl3pPr marL="914400" indent="0">
              <a:defRPr sz="1100">
                <a:latin typeface="Corbel"/>
              </a:defRPr>
            </a:lvl3pPr>
            <a:lvl4pPr marL="1371600" indent="0">
              <a:defRPr sz="1100">
                <a:latin typeface="Corbel"/>
              </a:defRPr>
            </a:lvl4pPr>
            <a:lvl5pPr marL="1828800" indent="0">
              <a:defRPr sz="1100">
                <a:latin typeface="Corbel"/>
              </a:defRPr>
            </a:lvl5pPr>
            <a:lvl6pPr marL="2286000" indent="0">
              <a:defRPr sz="1100">
                <a:latin typeface="Corbel"/>
              </a:defRPr>
            </a:lvl6pPr>
            <a:lvl7pPr marL="2743200" indent="0">
              <a:defRPr sz="1100">
                <a:latin typeface="Corbel"/>
              </a:defRPr>
            </a:lvl7pPr>
            <a:lvl8pPr marL="3200400" indent="0">
              <a:defRPr sz="1100">
                <a:latin typeface="Corbel"/>
              </a:defRPr>
            </a:lvl8pPr>
            <a:lvl9pPr marL="3657600" indent="0">
              <a:defRPr sz="1100">
                <a:latin typeface="Corbel"/>
              </a:defRPr>
            </a:lvl9pPr>
          </a:lstStyle>
          <a:p xmlns:a="http://schemas.openxmlformats.org/drawingml/2006/main">
            <a:r>
              <a:rPr lang="en-US" sz="1400" b="1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itchFamily="34" charset="0"/>
                <a:cs typeface="Arial" pitchFamily="34" charset="0"/>
              </a:rPr>
              <a:t>Rebuild $530K</a:t>
            </a:r>
            <a:endParaRPr lang="en-US" sz="1400" b="1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 pitchFamily="34" charset="0"/>
              <a:cs typeface="Arial" pitchFamily="34" charset="0"/>
            </a:endParaRPr>
          </a:p>
        </cdr:txBody>
      </cdr:sp>
      <cdr:sp macro="" textlink="">
        <cdr:nvSpPr>
          <cdr:cNvPr id="6" name="TextBox 1"/>
          <cdr:cNvSpPr txBox="1"/>
        </cdr:nvSpPr>
        <cdr:spPr>
          <a:xfrm xmlns:a="http://schemas.openxmlformats.org/drawingml/2006/main">
            <a:off x="8229600" y="3419475"/>
            <a:ext cx="914400" cy="738664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E66C7D">
              <a:lumMod val="60000"/>
              <a:lumOff val="40000"/>
            </a:srgbClr>
          </a:solidFill>
          <a:ln xmlns:a="http://schemas.openxmlformats.org/drawingml/2006/main" w="25400" cmpd="dbl">
            <a:solidFill>
              <a:schemeClr val="accent6">
                <a:lumMod val="50000"/>
              </a:schemeClr>
            </a:solidFill>
          </a:ln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lvl1pPr marL="0" indent="0">
              <a:defRPr sz="1100">
                <a:latin typeface="Corbel"/>
              </a:defRPr>
            </a:lvl1pPr>
            <a:lvl2pPr marL="457200" indent="0">
              <a:defRPr sz="1100">
                <a:latin typeface="Corbel"/>
              </a:defRPr>
            </a:lvl2pPr>
            <a:lvl3pPr marL="914400" indent="0">
              <a:defRPr sz="1100">
                <a:latin typeface="Corbel"/>
              </a:defRPr>
            </a:lvl3pPr>
            <a:lvl4pPr marL="1371600" indent="0">
              <a:defRPr sz="1100">
                <a:latin typeface="Corbel"/>
              </a:defRPr>
            </a:lvl4pPr>
            <a:lvl5pPr marL="1828800" indent="0">
              <a:defRPr sz="1100">
                <a:latin typeface="Corbel"/>
              </a:defRPr>
            </a:lvl5pPr>
            <a:lvl6pPr marL="2286000" indent="0">
              <a:defRPr sz="1100">
                <a:latin typeface="Corbel"/>
              </a:defRPr>
            </a:lvl6pPr>
            <a:lvl7pPr marL="2743200" indent="0">
              <a:defRPr sz="1100">
                <a:latin typeface="Corbel"/>
              </a:defRPr>
            </a:lvl7pPr>
            <a:lvl8pPr marL="3200400" indent="0">
              <a:defRPr sz="1100">
                <a:latin typeface="Corbel"/>
              </a:defRPr>
            </a:lvl8pPr>
            <a:lvl9pPr marL="3657600" indent="0">
              <a:defRPr sz="1100">
                <a:latin typeface="Corbel"/>
              </a:defRPr>
            </a:lvl9pPr>
          </a:lstStyle>
          <a:p xmlns:a="http://schemas.openxmlformats.org/drawingml/2006/main">
            <a:pPr algn="ctr"/>
            <a:r>
              <a:rPr lang="en-US" sz="1400" b="1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itchFamily="34" charset="0"/>
                <a:cs typeface="Arial" pitchFamily="34" charset="0"/>
              </a:rPr>
              <a:t>Non- maintain $1.59 M</a:t>
            </a:r>
            <a:endParaRPr lang="en-US" sz="1400" b="1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 pitchFamily="34" charset="0"/>
              <a:cs typeface="Arial" pitchFamily="34" charset="0"/>
            </a:endParaRPr>
          </a:p>
        </cdr:txBody>
      </cdr:sp>
    </cdr:grp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0.09688</cdr:x>
      <cdr:y>0.41401</cdr:y>
    </cdr:from>
    <cdr:to>
      <cdr:x>0.19375</cdr:x>
      <cdr:y>0.49523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85825" y="2667000"/>
          <a:ext cx="885825" cy="523220"/>
        </a:xfrm>
        <a:prstGeom xmlns:a="http://schemas.openxmlformats.org/drawingml/2006/main" prst="rect">
          <a:avLst/>
        </a:prstGeom>
        <a:solidFill xmlns:a="http://schemas.openxmlformats.org/drawingml/2006/main">
          <a:srgbClr val="17EF2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orbel"/>
            </a:defRPr>
          </a:lvl1pPr>
          <a:lvl2pPr marL="457200" indent="0">
            <a:defRPr sz="1100">
              <a:latin typeface="Corbel"/>
            </a:defRPr>
          </a:lvl2pPr>
          <a:lvl3pPr marL="914400" indent="0">
            <a:defRPr sz="1100">
              <a:latin typeface="Corbel"/>
            </a:defRPr>
          </a:lvl3pPr>
          <a:lvl4pPr marL="1371600" indent="0">
            <a:defRPr sz="1100">
              <a:latin typeface="Corbel"/>
            </a:defRPr>
          </a:lvl4pPr>
          <a:lvl5pPr marL="1828800" indent="0">
            <a:defRPr sz="1100">
              <a:latin typeface="Corbel"/>
            </a:defRPr>
          </a:lvl5pPr>
          <a:lvl6pPr marL="2286000" indent="0">
            <a:defRPr sz="1100">
              <a:latin typeface="Corbel"/>
            </a:defRPr>
          </a:lvl6pPr>
          <a:lvl7pPr marL="2743200" indent="0">
            <a:defRPr sz="1100">
              <a:latin typeface="Corbel"/>
            </a:defRPr>
          </a:lvl7pPr>
          <a:lvl8pPr marL="3200400" indent="0">
            <a:defRPr sz="1100">
              <a:latin typeface="Corbel"/>
            </a:defRPr>
          </a:lvl8pPr>
          <a:lvl9pPr marL="3657600" indent="0">
            <a:defRPr sz="1100">
              <a:latin typeface="Corbel"/>
            </a:defRPr>
          </a:lvl9pPr>
        </a:lstStyle>
        <a:p xmlns:a="http://schemas.openxmlformats.org/drawingml/2006/main">
          <a:pPr algn="ctr"/>
          <a:r>
            <a:rPr lang="en-US" sz="1400" b="1" dirty="0" smtClean="0">
              <a:solidFill>
                <a:sysClr val="windowText" lastClr="000000">
                  <a:lumMod val="95000"/>
                  <a:lumOff val="5000"/>
                </a:sysClr>
              </a:solidFill>
              <a:latin typeface="Arial" pitchFamily="34" charset="0"/>
              <a:cs typeface="Arial" pitchFamily="34" charset="0"/>
            </a:rPr>
            <a:t>Rebuild $530K</a:t>
          </a:r>
          <a:endParaRPr lang="en-US" sz="1400" b="1" dirty="0">
            <a:solidFill>
              <a:sysClr val="windowText" lastClr="000000">
                <a:lumMod val="95000"/>
                <a:lumOff val="5000"/>
              </a:sysClr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0.42188</cdr:x>
      <cdr:y>0.53082</cdr:y>
    </cdr:from>
    <cdr:to>
      <cdr:x>1</cdr:x>
      <cdr:y>0.64549</cdr:y>
    </cdr:to>
    <cdr:grpSp>
      <cdr:nvGrpSpPr>
        <cdr:cNvPr id="17" name="Group 16"/>
        <cdr:cNvGrpSpPr/>
      </cdr:nvGrpSpPr>
      <cdr:grpSpPr>
        <a:xfrm xmlns:a="http://schemas.openxmlformats.org/drawingml/2006/main">
          <a:off x="3857671" y="3419462"/>
          <a:ext cx="5286329" cy="738686"/>
          <a:chOff x="3857625" y="3419475"/>
          <a:chExt cx="5286375" cy="738664"/>
        </a:xfrm>
      </cdr:grpSpPr>
      <cdr:sp macro="" textlink="">
        <cdr:nvSpPr>
          <cdr:cNvPr id="2" name="TextBox 4"/>
          <cdr:cNvSpPr txBox="1"/>
        </cdr:nvSpPr>
        <cdr:spPr>
          <a:xfrm xmlns:a="http://schemas.openxmlformats.org/drawingml/2006/main">
            <a:off x="3857625" y="3634919"/>
            <a:ext cx="1333500" cy="523204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E66C7D">
              <a:lumMod val="60000"/>
              <a:lumOff val="40000"/>
            </a:srgbClr>
          </a:solidFill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defPPr>
              <a:defRPr lang="en-US"/>
            </a:defPPr>
            <a:lvl1pPr algn="ctr" rtl="0" fontAlgn="base">
              <a:spcBef>
                <a:spcPct val="20000"/>
              </a:spcBef>
              <a:spcAft>
                <a:spcPct val="0"/>
              </a:spcAft>
              <a:defRPr sz="2800" kern="1200">
                <a:solidFill>
                  <a:sysClr val="windowText" lastClr="000000"/>
                </a:solidFill>
                <a:latin typeface="Arial" charset="0"/>
              </a:defRPr>
            </a:lvl1pPr>
            <a:lvl2pPr marL="457200" algn="ctr" rtl="0" fontAlgn="base">
              <a:spcBef>
                <a:spcPct val="20000"/>
              </a:spcBef>
              <a:spcAft>
                <a:spcPct val="0"/>
              </a:spcAft>
              <a:defRPr sz="2800" kern="1200">
                <a:solidFill>
                  <a:sysClr val="windowText" lastClr="000000"/>
                </a:solidFill>
                <a:latin typeface="Arial" charset="0"/>
              </a:defRPr>
            </a:lvl2pPr>
            <a:lvl3pPr marL="914400" algn="ctr" rtl="0" fontAlgn="base">
              <a:spcBef>
                <a:spcPct val="20000"/>
              </a:spcBef>
              <a:spcAft>
                <a:spcPct val="0"/>
              </a:spcAft>
              <a:defRPr sz="2800" kern="1200">
                <a:solidFill>
                  <a:sysClr val="windowText" lastClr="000000"/>
                </a:solidFill>
                <a:latin typeface="Arial" charset="0"/>
              </a:defRPr>
            </a:lvl3pPr>
            <a:lvl4pPr marL="1371600" algn="ctr" rtl="0" fontAlgn="base">
              <a:spcBef>
                <a:spcPct val="20000"/>
              </a:spcBef>
              <a:spcAft>
                <a:spcPct val="0"/>
              </a:spcAft>
              <a:defRPr sz="2800" kern="1200">
                <a:solidFill>
                  <a:sysClr val="windowText" lastClr="000000"/>
                </a:solidFill>
                <a:latin typeface="Arial" charset="0"/>
              </a:defRPr>
            </a:lvl4pPr>
            <a:lvl5pPr marL="1828800" algn="ctr" rtl="0" fontAlgn="base">
              <a:spcBef>
                <a:spcPct val="20000"/>
              </a:spcBef>
              <a:spcAft>
                <a:spcPct val="0"/>
              </a:spcAft>
              <a:defRPr sz="2800" kern="1200">
                <a:solidFill>
                  <a:sysClr val="windowText" lastClr="000000"/>
                </a:solidFill>
                <a:latin typeface="Arial" charset="0"/>
              </a:defRPr>
            </a:lvl5pPr>
            <a:lvl6pPr marL="2286000" algn="l" defTabSz="914400" rtl="0" eaLnBrk="1" latinLnBrk="0" hangingPunct="1">
              <a:defRPr sz="2800" kern="1200">
                <a:solidFill>
                  <a:sysClr val="windowText" lastClr="000000"/>
                </a:solidFill>
                <a:latin typeface="Arial" charset="0"/>
              </a:defRPr>
            </a:lvl6pPr>
            <a:lvl7pPr marL="2743200" algn="l" defTabSz="914400" rtl="0" eaLnBrk="1" latinLnBrk="0" hangingPunct="1">
              <a:defRPr sz="2800" kern="1200">
                <a:solidFill>
                  <a:sysClr val="windowText" lastClr="000000"/>
                </a:solidFill>
                <a:latin typeface="Arial" charset="0"/>
              </a:defRPr>
            </a:lvl7pPr>
            <a:lvl8pPr marL="3200400" algn="l" defTabSz="914400" rtl="0" eaLnBrk="1" latinLnBrk="0" hangingPunct="1">
              <a:defRPr sz="2800" kern="1200">
                <a:solidFill>
                  <a:sysClr val="windowText" lastClr="000000"/>
                </a:solidFill>
                <a:latin typeface="Arial" charset="0"/>
              </a:defRPr>
            </a:lvl8pPr>
            <a:lvl9pPr marL="3657600" algn="l" defTabSz="914400" rtl="0" eaLnBrk="1" latinLnBrk="0" hangingPunct="1">
              <a:defRPr sz="2800" kern="1200">
                <a:solidFill>
                  <a:sysClr val="windowText" lastClr="000000"/>
                </a:solidFill>
                <a:latin typeface="Arial" charset="0"/>
              </a:defRPr>
            </a:lvl9pPr>
          </a:lstStyle>
          <a:p xmlns:a="http://schemas.openxmlformats.org/drawingml/2006/main">
            <a:r>
              <a:rPr lang="en-US" sz="1400" b="1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</a:rPr>
              <a:t>Rebuild $530K</a:t>
            </a:r>
            <a:endParaRPr lang="en-US" sz="1400" b="1" dirty="0">
              <a:solidFill>
                <a:sysClr val="windowText" lastClr="000000">
                  <a:lumMod val="95000"/>
                  <a:lumOff val="5000"/>
                </a:sysClr>
              </a:solidFill>
            </a:endParaRPr>
          </a:p>
        </cdr:txBody>
      </cdr:sp>
      <cdr:sp macro="" textlink="">
        <cdr:nvSpPr>
          <cdr:cNvPr id="4" name="TextBox 4"/>
          <cdr:cNvSpPr txBox="1"/>
        </cdr:nvSpPr>
        <cdr:spPr>
          <a:xfrm xmlns:a="http://schemas.openxmlformats.org/drawingml/2006/main">
            <a:off x="6838950" y="3634919"/>
            <a:ext cx="1333500" cy="523204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E66C7D">
              <a:lumMod val="60000"/>
              <a:lumOff val="40000"/>
            </a:srgbClr>
          </a:solidFill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lvl1pPr marL="0" indent="0">
              <a:defRPr sz="1100">
                <a:latin typeface="Corbel"/>
              </a:defRPr>
            </a:lvl1pPr>
            <a:lvl2pPr marL="457200" indent="0">
              <a:defRPr sz="1100">
                <a:latin typeface="Corbel"/>
              </a:defRPr>
            </a:lvl2pPr>
            <a:lvl3pPr marL="914400" indent="0">
              <a:defRPr sz="1100">
                <a:latin typeface="Corbel"/>
              </a:defRPr>
            </a:lvl3pPr>
            <a:lvl4pPr marL="1371600" indent="0">
              <a:defRPr sz="1100">
                <a:latin typeface="Corbel"/>
              </a:defRPr>
            </a:lvl4pPr>
            <a:lvl5pPr marL="1828800" indent="0">
              <a:defRPr sz="1100">
                <a:latin typeface="Corbel"/>
              </a:defRPr>
            </a:lvl5pPr>
            <a:lvl6pPr marL="2286000" indent="0">
              <a:defRPr sz="1100">
                <a:latin typeface="Corbel"/>
              </a:defRPr>
            </a:lvl6pPr>
            <a:lvl7pPr marL="2743200" indent="0">
              <a:defRPr sz="1100">
                <a:latin typeface="Corbel"/>
              </a:defRPr>
            </a:lvl7pPr>
            <a:lvl8pPr marL="3200400" indent="0">
              <a:defRPr sz="1100">
                <a:latin typeface="Corbel"/>
              </a:defRPr>
            </a:lvl8pPr>
            <a:lvl9pPr marL="3657600" indent="0">
              <a:defRPr sz="1100">
                <a:latin typeface="Corbel"/>
              </a:defRPr>
            </a:lvl9pPr>
          </a:lstStyle>
          <a:p xmlns:a="http://schemas.openxmlformats.org/drawingml/2006/main">
            <a:r>
              <a:rPr lang="en-US" sz="1400" b="1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itchFamily="34" charset="0"/>
                <a:cs typeface="Arial" pitchFamily="34" charset="0"/>
              </a:rPr>
              <a:t>Rebuild $530K</a:t>
            </a:r>
            <a:endParaRPr lang="en-US" sz="1400" b="1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 pitchFamily="34" charset="0"/>
              <a:cs typeface="Arial" pitchFamily="34" charset="0"/>
            </a:endParaRPr>
          </a:p>
        </cdr:txBody>
      </cdr:sp>
      <cdr:sp macro="" textlink="">
        <cdr:nvSpPr>
          <cdr:cNvPr id="6" name="TextBox 1"/>
          <cdr:cNvSpPr txBox="1"/>
        </cdr:nvSpPr>
        <cdr:spPr>
          <a:xfrm xmlns:a="http://schemas.openxmlformats.org/drawingml/2006/main">
            <a:off x="8229600" y="3419475"/>
            <a:ext cx="914400" cy="738664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E66C7D">
              <a:lumMod val="60000"/>
              <a:lumOff val="40000"/>
            </a:srgbClr>
          </a:solidFill>
          <a:ln xmlns:a="http://schemas.openxmlformats.org/drawingml/2006/main" w="25400" cmpd="dbl">
            <a:solidFill>
              <a:schemeClr val="accent6">
                <a:lumMod val="50000"/>
              </a:schemeClr>
            </a:solidFill>
          </a:ln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lvl1pPr marL="0" indent="0">
              <a:defRPr sz="1100">
                <a:latin typeface="Corbel"/>
              </a:defRPr>
            </a:lvl1pPr>
            <a:lvl2pPr marL="457200" indent="0">
              <a:defRPr sz="1100">
                <a:latin typeface="Corbel"/>
              </a:defRPr>
            </a:lvl2pPr>
            <a:lvl3pPr marL="914400" indent="0">
              <a:defRPr sz="1100">
                <a:latin typeface="Corbel"/>
              </a:defRPr>
            </a:lvl3pPr>
            <a:lvl4pPr marL="1371600" indent="0">
              <a:defRPr sz="1100">
                <a:latin typeface="Corbel"/>
              </a:defRPr>
            </a:lvl4pPr>
            <a:lvl5pPr marL="1828800" indent="0">
              <a:defRPr sz="1100">
                <a:latin typeface="Corbel"/>
              </a:defRPr>
            </a:lvl5pPr>
            <a:lvl6pPr marL="2286000" indent="0">
              <a:defRPr sz="1100">
                <a:latin typeface="Corbel"/>
              </a:defRPr>
            </a:lvl6pPr>
            <a:lvl7pPr marL="2743200" indent="0">
              <a:defRPr sz="1100">
                <a:latin typeface="Corbel"/>
              </a:defRPr>
            </a:lvl7pPr>
            <a:lvl8pPr marL="3200400" indent="0">
              <a:defRPr sz="1100">
                <a:latin typeface="Corbel"/>
              </a:defRPr>
            </a:lvl8pPr>
            <a:lvl9pPr marL="3657600" indent="0">
              <a:defRPr sz="1100">
                <a:latin typeface="Corbel"/>
              </a:defRPr>
            </a:lvl9pPr>
          </a:lstStyle>
          <a:p xmlns:a="http://schemas.openxmlformats.org/drawingml/2006/main">
            <a:pPr algn="ctr"/>
            <a:r>
              <a:rPr lang="en-US" sz="1400" b="1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itchFamily="34" charset="0"/>
                <a:cs typeface="Arial" pitchFamily="34" charset="0"/>
              </a:rPr>
              <a:t>Non- maintain $1.59 M</a:t>
            </a:r>
            <a:endParaRPr lang="en-US" sz="1400" b="1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 pitchFamily="34" charset="0"/>
              <a:cs typeface="Arial" pitchFamily="34" charset="0"/>
            </a:endParaRPr>
          </a:p>
        </cdr:txBody>
      </cdr:sp>
    </cdr:grpSp>
  </cdr:relSizeAnchor>
  <cdr:relSizeAnchor xmlns:cdr="http://schemas.openxmlformats.org/drawingml/2006/chartDrawing">
    <cdr:from>
      <cdr:x>0.16042</cdr:x>
      <cdr:y>0.15327</cdr:y>
    </cdr:from>
    <cdr:to>
      <cdr:x>1</cdr:x>
      <cdr:y>0.46077</cdr:y>
    </cdr:to>
    <cdr:grpSp>
      <cdr:nvGrpSpPr>
        <cdr:cNvPr id="18" name="Group 17"/>
        <cdr:cNvGrpSpPr/>
      </cdr:nvGrpSpPr>
      <cdr:grpSpPr>
        <a:xfrm xmlns:a="http://schemas.openxmlformats.org/drawingml/2006/main">
          <a:off x="1466880" y="987342"/>
          <a:ext cx="7677120" cy="1980868"/>
          <a:chOff x="1466850" y="976313"/>
          <a:chExt cx="7677150" cy="1980902"/>
        </a:xfrm>
      </cdr:grpSpPr>
      <cdr:sp macro="" textlink="">
        <cdr:nvSpPr>
          <cdr:cNvPr id="7" name="TextBox 1"/>
          <cdr:cNvSpPr txBox="1"/>
        </cdr:nvSpPr>
        <cdr:spPr>
          <a:xfrm xmlns:a="http://schemas.openxmlformats.org/drawingml/2006/main">
            <a:off x="8229600" y="1800225"/>
            <a:ext cx="914400" cy="523220"/>
          </a:xfrm>
          <a:prstGeom xmlns:a="http://schemas.openxmlformats.org/drawingml/2006/main" prst="rect">
            <a:avLst/>
          </a:prstGeom>
          <a:solidFill xmlns:a="http://schemas.openxmlformats.org/drawingml/2006/main">
            <a:schemeClr val="tx2">
              <a:lumMod val="20000"/>
              <a:lumOff val="80000"/>
            </a:schemeClr>
          </a:solidFill>
          <a:ln xmlns:a="http://schemas.openxmlformats.org/drawingml/2006/main" w="25400" cmpd="dbl">
            <a:solidFill>
              <a:srgbClr val="002060"/>
            </a:solidFill>
          </a:ln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lvl1pPr marL="0" indent="0">
              <a:defRPr sz="1100">
                <a:latin typeface="Corbel"/>
              </a:defRPr>
            </a:lvl1pPr>
            <a:lvl2pPr marL="457200" indent="0">
              <a:defRPr sz="1100">
                <a:latin typeface="Corbel"/>
              </a:defRPr>
            </a:lvl2pPr>
            <a:lvl3pPr marL="914400" indent="0">
              <a:defRPr sz="1100">
                <a:latin typeface="Corbel"/>
              </a:defRPr>
            </a:lvl3pPr>
            <a:lvl4pPr marL="1371600" indent="0">
              <a:defRPr sz="1100">
                <a:latin typeface="Corbel"/>
              </a:defRPr>
            </a:lvl4pPr>
            <a:lvl5pPr marL="1828800" indent="0">
              <a:defRPr sz="1100">
                <a:latin typeface="Corbel"/>
              </a:defRPr>
            </a:lvl5pPr>
            <a:lvl6pPr marL="2286000" indent="0">
              <a:defRPr sz="1100">
                <a:latin typeface="Corbel"/>
              </a:defRPr>
            </a:lvl6pPr>
            <a:lvl7pPr marL="2743200" indent="0">
              <a:defRPr sz="1100">
                <a:latin typeface="Corbel"/>
              </a:defRPr>
            </a:lvl7pPr>
            <a:lvl8pPr marL="3200400" indent="0">
              <a:defRPr sz="1100">
                <a:latin typeface="Corbel"/>
              </a:defRPr>
            </a:lvl8pPr>
            <a:lvl9pPr marL="3657600" indent="0">
              <a:defRPr sz="1100">
                <a:latin typeface="Corbel"/>
              </a:defRPr>
            </a:lvl9pPr>
          </a:lstStyle>
          <a:p xmlns:a="http://schemas.openxmlformats.org/drawingml/2006/main">
            <a:pPr algn="ctr"/>
            <a:r>
              <a:rPr lang="en-US" sz="1400" b="1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itchFamily="34" charset="0"/>
                <a:cs typeface="Arial" pitchFamily="34" charset="0"/>
              </a:rPr>
              <a:t>Maintain $1.25 M</a:t>
            </a:r>
            <a:endParaRPr lang="en-US" sz="1400" b="1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 pitchFamily="34" charset="0"/>
              <a:cs typeface="Arial" pitchFamily="34" charset="0"/>
            </a:endParaRPr>
          </a:p>
        </cdr:txBody>
      </cdr:sp>
      <cdr:sp macro="" textlink="">
        <cdr:nvSpPr>
          <cdr:cNvPr id="8" name="TextBox 1"/>
          <cdr:cNvSpPr txBox="1"/>
        </cdr:nvSpPr>
        <cdr:spPr>
          <a:xfrm xmlns:a="http://schemas.openxmlformats.org/drawingml/2006/main">
            <a:off x="1466850" y="976313"/>
            <a:ext cx="619125" cy="461665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60B5CC">
              <a:lumMod val="60000"/>
              <a:lumOff val="40000"/>
            </a:srgbClr>
          </a:solidFill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lvl1pPr marL="0" indent="0">
              <a:defRPr sz="1100">
                <a:latin typeface="Corbel"/>
              </a:defRPr>
            </a:lvl1pPr>
            <a:lvl2pPr marL="457200" indent="0">
              <a:defRPr sz="1100">
                <a:latin typeface="Corbel"/>
              </a:defRPr>
            </a:lvl2pPr>
            <a:lvl3pPr marL="914400" indent="0">
              <a:defRPr sz="1100">
                <a:latin typeface="Corbel"/>
              </a:defRPr>
            </a:lvl3pPr>
            <a:lvl4pPr marL="1371600" indent="0">
              <a:defRPr sz="1100">
                <a:latin typeface="Corbel"/>
              </a:defRPr>
            </a:lvl4pPr>
            <a:lvl5pPr marL="1828800" indent="0">
              <a:defRPr sz="1100">
                <a:latin typeface="Corbel"/>
              </a:defRPr>
            </a:lvl5pPr>
            <a:lvl6pPr marL="2286000" indent="0">
              <a:defRPr sz="1100">
                <a:latin typeface="Corbel"/>
              </a:defRPr>
            </a:lvl6pPr>
            <a:lvl7pPr marL="2743200" indent="0">
              <a:defRPr sz="1100">
                <a:latin typeface="Corbel"/>
              </a:defRPr>
            </a:lvl7pPr>
            <a:lvl8pPr marL="3200400" indent="0">
              <a:defRPr sz="1100">
                <a:latin typeface="Corbel"/>
              </a:defRPr>
            </a:lvl8pPr>
            <a:lvl9pPr marL="3657600" indent="0">
              <a:defRPr sz="1100">
                <a:latin typeface="Corbel"/>
              </a:defRPr>
            </a:lvl9pPr>
          </a:lstStyle>
          <a:p xmlns:a="http://schemas.openxmlformats.org/drawingml/2006/main">
            <a:pPr algn="ctr"/>
            <a:r>
              <a:rPr lang="en-US" sz="1200" b="1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itchFamily="34" charset="0"/>
                <a:cs typeface="Arial" pitchFamily="34" charset="0"/>
              </a:rPr>
              <a:t>Seal $30K</a:t>
            </a:r>
            <a:endParaRPr lang="en-US" sz="1200" b="1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 pitchFamily="34" charset="0"/>
              <a:cs typeface="Arial" pitchFamily="34" charset="0"/>
            </a:endParaRPr>
          </a:p>
        </cdr:txBody>
      </cdr:sp>
      <cdr:sp macro="" textlink="">
        <cdr:nvSpPr>
          <cdr:cNvPr id="9" name="TextBox 1"/>
          <cdr:cNvSpPr txBox="1"/>
        </cdr:nvSpPr>
        <cdr:spPr>
          <a:xfrm xmlns:a="http://schemas.openxmlformats.org/drawingml/2006/main">
            <a:off x="5848350" y="976313"/>
            <a:ext cx="619125" cy="461665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60B5CC">
              <a:lumMod val="60000"/>
              <a:lumOff val="40000"/>
            </a:srgbClr>
          </a:solidFill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lvl1pPr marL="0" indent="0">
              <a:defRPr sz="1100">
                <a:latin typeface="Corbel"/>
              </a:defRPr>
            </a:lvl1pPr>
            <a:lvl2pPr marL="457200" indent="0">
              <a:defRPr sz="1100">
                <a:latin typeface="Corbel"/>
              </a:defRPr>
            </a:lvl2pPr>
            <a:lvl3pPr marL="914400" indent="0">
              <a:defRPr sz="1100">
                <a:latin typeface="Corbel"/>
              </a:defRPr>
            </a:lvl3pPr>
            <a:lvl4pPr marL="1371600" indent="0">
              <a:defRPr sz="1100">
                <a:latin typeface="Corbel"/>
              </a:defRPr>
            </a:lvl4pPr>
            <a:lvl5pPr marL="1828800" indent="0">
              <a:defRPr sz="1100">
                <a:latin typeface="Corbel"/>
              </a:defRPr>
            </a:lvl5pPr>
            <a:lvl6pPr marL="2286000" indent="0">
              <a:defRPr sz="1100">
                <a:latin typeface="Corbel"/>
              </a:defRPr>
            </a:lvl6pPr>
            <a:lvl7pPr marL="2743200" indent="0">
              <a:defRPr sz="1100">
                <a:latin typeface="Corbel"/>
              </a:defRPr>
            </a:lvl7pPr>
            <a:lvl8pPr marL="3200400" indent="0">
              <a:defRPr sz="1100">
                <a:latin typeface="Corbel"/>
              </a:defRPr>
            </a:lvl8pPr>
            <a:lvl9pPr marL="3657600" indent="0">
              <a:defRPr sz="1100">
                <a:latin typeface="Corbel"/>
              </a:defRPr>
            </a:lvl9pPr>
          </a:lstStyle>
          <a:p xmlns:a="http://schemas.openxmlformats.org/drawingml/2006/main">
            <a:pPr algn="ctr"/>
            <a:r>
              <a:rPr lang="en-US" sz="1200" b="1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itchFamily="34" charset="0"/>
                <a:cs typeface="Arial" pitchFamily="34" charset="0"/>
              </a:rPr>
              <a:t>Seal $30K</a:t>
            </a:r>
            <a:endParaRPr lang="en-US" sz="1200" b="1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 pitchFamily="34" charset="0"/>
              <a:cs typeface="Arial" pitchFamily="34" charset="0"/>
            </a:endParaRPr>
          </a:p>
        </cdr:txBody>
      </cdr:sp>
      <cdr:sp macro="" textlink="">
        <cdr:nvSpPr>
          <cdr:cNvPr id="10" name="TextBox 1"/>
          <cdr:cNvSpPr txBox="1"/>
        </cdr:nvSpPr>
        <cdr:spPr>
          <a:xfrm xmlns:a="http://schemas.openxmlformats.org/drawingml/2006/main">
            <a:off x="4543425" y="976313"/>
            <a:ext cx="619125" cy="461665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60B5CC">
              <a:lumMod val="60000"/>
              <a:lumOff val="40000"/>
            </a:srgbClr>
          </a:solidFill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lvl1pPr marL="0" indent="0">
              <a:defRPr sz="1100">
                <a:latin typeface="Corbel"/>
              </a:defRPr>
            </a:lvl1pPr>
            <a:lvl2pPr marL="457200" indent="0">
              <a:defRPr sz="1100">
                <a:latin typeface="Corbel"/>
              </a:defRPr>
            </a:lvl2pPr>
            <a:lvl3pPr marL="914400" indent="0">
              <a:defRPr sz="1100">
                <a:latin typeface="Corbel"/>
              </a:defRPr>
            </a:lvl3pPr>
            <a:lvl4pPr marL="1371600" indent="0">
              <a:defRPr sz="1100">
                <a:latin typeface="Corbel"/>
              </a:defRPr>
            </a:lvl4pPr>
            <a:lvl5pPr marL="1828800" indent="0">
              <a:defRPr sz="1100">
                <a:latin typeface="Corbel"/>
              </a:defRPr>
            </a:lvl5pPr>
            <a:lvl6pPr marL="2286000" indent="0">
              <a:defRPr sz="1100">
                <a:latin typeface="Corbel"/>
              </a:defRPr>
            </a:lvl6pPr>
            <a:lvl7pPr marL="2743200" indent="0">
              <a:defRPr sz="1100">
                <a:latin typeface="Corbel"/>
              </a:defRPr>
            </a:lvl7pPr>
            <a:lvl8pPr marL="3200400" indent="0">
              <a:defRPr sz="1100">
                <a:latin typeface="Corbel"/>
              </a:defRPr>
            </a:lvl8pPr>
            <a:lvl9pPr marL="3657600" indent="0">
              <a:defRPr sz="1100">
                <a:latin typeface="Corbel"/>
              </a:defRPr>
            </a:lvl9pPr>
          </a:lstStyle>
          <a:p xmlns:a="http://schemas.openxmlformats.org/drawingml/2006/main">
            <a:pPr algn="ctr"/>
            <a:r>
              <a:rPr lang="en-US" sz="1200" b="1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itchFamily="34" charset="0"/>
                <a:cs typeface="Arial" pitchFamily="34" charset="0"/>
              </a:rPr>
              <a:t>Seal $30K</a:t>
            </a:r>
            <a:endParaRPr lang="en-US" sz="1200" b="1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 pitchFamily="34" charset="0"/>
              <a:cs typeface="Arial" pitchFamily="34" charset="0"/>
            </a:endParaRPr>
          </a:p>
        </cdr:txBody>
      </cdr:sp>
      <cdr:sp macro="" textlink="">
        <cdr:nvSpPr>
          <cdr:cNvPr id="11" name="TextBox 1"/>
          <cdr:cNvSpPr txBox="1"/>
        </cdr:nvSpPr>
        <cdr:spPr>
          <a:xfrm xmlns:a="http://schemas.openxmlformats.org/drawingml/2006/main">
            <a:off x="3609975" y="976313"/>
            <a:ext cx="619125" cy="461665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60B5CC">
              <a:lumMod val="60000"/>
              <a:lumOff val="40000"/>
            </a:srgbClr>
          </a:solidFill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lvl1pPr marL="0" indent="0">
              <a:defRPr sz="1100">
                <a:latin typeface="Corbel"/>
              </a:defRPr>
            </a:lvl1pPr>
            <a:lvl2pPr marL="457200" indent="0">
              <a:defRPr sz="1100">
                <a:latin typeface="Corbel"/>
              </a:defRPr>
            </a:lvl2pPr>
            <a:lvl3pPr marL="914400" indent="0">
              <a:defRPr sz="1100">
                <a:latin typeface="Corbel"/>
              </a:defRPr>
            </a:lvl3pPr>
            <a:lvl4pPr marL="1371600" indent="0">
              <a:defRPr sz="1100">
                <a:latin typeface="Corbel"/>
              </a:defRPr>
            </a:lvl4pPr>
            <a:lvl5pPr marL="1828800" indent="0">
              <a:defRPr sz="1100">
                <a:latin typeface="Corbel"/>
              </a:defRPr>
            </a:lvl5pPr>
            <a:lvl6pPr marL="2286000" indent="0">
              <a:defRPr sz="1100">
                <a:latin typeface="Corbel"/>
              </a:defRPr>
            </a:lvl6pPr>
            <a:lvl7pPr marL="2743200" indent="0">
              <a:defRPr sz="1100">
                <a:latin typeface="Corbel"/>
              </a:defRPr>
            </a:lvl7pPr>
            <a:lvl8pPr marL="3200400" indent="0">
              <a:defRPr sz="1100">
                <a:latin typeface="Corbel"/>
              </a:defRPr>
            </a:lvl8pPr>
            <a:lvl9pPr marL="3657600" indent="0">
              <a:defRPr sz="1100">
                <a:latin typeface="Corbel"/>
              </a:defRPr>
            </a:lvl9pPr>
          </a:lstStyle>
          <a:p xmlns:a="http://schemas.openxmlformats.org/drawingml/2006/main">
            <a:pPr algn="ctr"/>
            <a:r>
              <a:rPr lang="en-US" sz="1200" b="1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itchFamily="34" charset="0"/>
                <a:cs typeface="Arial" pitchFamily="34" charset="0"/>
              </a:rPr>
              <a:t>Seal $30K</a:t>
            </a:r>
            <a:endParaRPr lang="en-US" sz="1200" b="1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 pitchFamily="34" charset="0"/>
              <a:cs typeface="Arial" pitchFamily="34" charset="0"/>
            </a:endParaRPr>
          </a:p>
        </cdr:txBody>
      </cdr:sp>
      <cdr:sp macro="" textlink="">
        <cdr:nvSpPr>
          <cdr:cNvPr id="12" name="TextBox 1"/>
          <cdr:cNvSpPr txBox="1"/>
        </cdr:nvSpPr>
        <cdr:spPr>
          <a:xfrm xmlns:a="http://schemas.openxmlformats.org/drawingml/2006/main">
            <a:off x="2124075" y="976313"/>
            <a:ext cx="619125" cy="461665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60B5CC">
              <a:lumMod val="60000"/>
              <a:lumOff val="40000"/>
            </a:srgbClr>
          </a:solidFill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lvl1pPr marL="0" indent="0">
              <a:defRPr sz="1100">
                <a:latin typeface="Corbel"/>
              </a:defRPr>
            </a:lvl1pPr>
            <a:lvl2pPr marL="457200" indent="0">
              <a:defRPr sz="1100">
                <a:latin typeface="Corbel"/>
              </a:defRPr>
            </a:lvl2pPr>
            <a:lvl3pPr marL="914400" indent="0">
              <a:defRPr sz="1100">
                <a:latin typeface="Corbel"/>
              </a:defRPr>
            </a:lvl3pPr>
            <a:lvl4pPr marL="1371600" indent="0">
              <a:defRPr sz="1100">
                <a:latin typeface="Corbel"/>
              </a:defRPr>
            </a:lvl4pPr>
            <a:lvl5pPr marL="1828800" indent="0">
              <a:defRPr sz="1100">
                <a:latin typeface="Corbel"/>
              </a:defRPr>
            </a:lvl5pPr>
            <a:lvl6pPr marL="2286000" indent="0">
              <a:defRPr sz="1100">
                <a:latin typeface="Corbel"/>
              </a:defRPr>
            </a:lvl6pPr>
            <a:lvl7pPr marL="2743200" indent="0">
              <a:defRPr sz="1100">
                <a:latin typeface="Corbel"/>
              </a:defRPr>
            </a:lvl7pPr>
            <a:lvl8pPr marL="3200400" indent="0">
              <a:defRPr sz="1100">
                <a:latin typeface="Corbel"/>
              </a:defRPr>
            </a:lvl8pPr>
            <a:lvl9pPr marL="3657600" indent="0">
              <a:defRPr sz="1100">
                <a:latin typeface="Corbel"/>
              </a:defRPr>
            </a:lvl9pPr>
          </a:lstStyle>
          <a:p xmlns:a="http://schemas.openxmlformats.org/drawingml/2006/main">
            <a:pPr algn="ctr"/>
            <a:r>
              <a:rPr lang="en-US" sz="1200" b="1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itchFamily="34" charset="0"/>
                <a:cs typeface="Arial" pitchFamily="34" charset="0"/>
              </a:rPr>
              <a:t>Seal $30K</a:t>
            </a:r>
            <a:endParaRPr lang="en-US" sz="1200" b="1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 pitchFamily="34" charset="0"/>
              <a:cs typeface="Arial" pitchFamily="34" charset="0"/>
            </a:endParaRPr>
          </a:p>
        </cdr:txBody>
      </cdr:sp>
      <cdr:sp macro="" textlink="">
        <cdr:nvSpPr>
          <cdr:cNvPr id="13" name="TextBox 1"/>
          <cdr:cNvSpPr txBox="1"/>
        </cdr:nvSpPr>
        <cdr:spPr>
          <a:xfrm xmlns:a="http://schemas.openxmlformats.org/drawingml/2006/main">
            <a:off x="2867025" y="2495550"/>
            <a:ext cx="838200" cy="461665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60B5CC">
              <a:lumMod val="60000"/>
              <a:lumOff val="40000"/>
            </a:srgbClr>
          </a:solidFill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lvl1pPr marL="0" indent="0">
              <a:defRPr sz="1100">
                <a:latin typeface="Corbel"/>
              </a:defRPr>
            </a:lvl1pPr>
            <a:lvl2pPr marL="457200" indent="0">
              <a:defRPr sz="1100">
                <a:latin typeface="Corbel"/>
              </a:defRPr>
            </a:lvl2pPr>
            <a:lvl3pPr marL="914400" indent="0">
              <a:defRPr sz="1100">
                <a:latin typeface="Corbel"/>
              </a:defRPr>
            </a:lvl3pPr>
            <a:lvl4pPr marL="1371600" indent="0">
              <a:defRPr sz="1100">
                <a:latin typeface="Corbel"/>
              </a:defRPr>
            </a:lvl4pPr>
            <a:lvl5pPr marL="1828800" indent="0">
              <a:defRPr sz="1100">
                <a:latin typeface="Corbel"/>
              </a:defRPr>
            </a:lvl5pPr>
            <a:lvl6pPr marL="2286000" indent="0">
              <a:defRPr sz="1100">
                <a:latin typeface="Corbel"/>
              </a:defRPr>
            </a:lvl6pPr>
            <a:lvl7pPr marL="2743200" indent="0">
              <a:defRPr sz="1100">
                <a:latin typeface="Corbel"/>
              </a:defRPr>
            </a:lvl7pPr>
            <a:lvl8pPr marL="3200400" indent="0">
              <a:defRPr sz="1100">
                <a:latin typeface="Corbel"/>
              </a:defRPr>
            </a:lvl8pPr>
            <a:lvl9pPr marL="3657600" indent="0">
              <a:defRPr sz="1100">
                <a:latin typeface="Corbel"/>
              </a:defRPr>
            </a:lvl9pPr>
          </a:lstStyle>
          <a:p xmlns:a="http://schemas.openxmlformats.org/drawingml/2006/main">
            <a:pPr algn="ctr"/>
            <a:r>
              <a:rPr lang="en-US" sz="1200" b="1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itchFamily="34" charset="0"/>
                <a:cs typeface="Arial" pitchFamily="34" charset="0"/>
              </a:rPr>
              <a:t>AC </a:t>
            </a:r>
            <a:r>
              <a:rPr lang="en-US" sz="1200" b="1" dirty="0" err="1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itchFamily="34" charset="0"/>
                <a:cs typeface="Arial" pitchFamily="34" charset="0"/>
              </a:rPr>
              <a:t>Ov’ly</a:t>
            </a:r>
            <a:r>
              <a:rPr lang="en-US" sz="1200" b="1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itchFamily="34" charset="0"/>
                <a:cs typeface="Arial" pitchFamily="34" charset="0"/>
              </a:rPr>
              <a:t> $180K</a:t>
            </a:r>
            <a:endParaRPr lang="en-US" sz="1200" b="1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 pitchFamily="34" charset="0"/>
              <a:cs typeface="Arial" pitchFamily="34" charset="0"/>
            </a:endParaRPr>
          </a:p>
        </cdr:txBody>
      </cdr:sp>
      <cdr:sp macro="" textlink="">
        <cdr:nvSpPr>
          <cdr:cNvPr id="14" name="TextBox 1"/>
          <cdr:cNvSpPr txBox="1"/>
        </cdr:nvSpPr>
        <cdr:spPr>
          <a:xfrm xmlns:a="http://schemas.openxmlformats.org/drawingml/2006/main">
            <a:off x="6515100" y="976313"/>
            <a:ext cx="619125" cy="461665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60B5CC">
              <a:lumMod val="60000"/>
              <a:lumOff val="40000"/>
            </a:srgbClr>
          </a:solidFill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lvl1pPr marL="0" indent="0">
              <a:defRPr sz="1100">
                <a:latin typeface="Corbel"/>
              </a:defRPr>
            </a:lvl1pPr>
            <a:lvl2pPr marL="457200" indent="0">
              <a:defRPr sz="1100">
                <a:latin typeface="Corbel"/>
              </a:defRPr>
            </a:lvl2pPr>
            <a:lvl3pPr marL="914400" indent="0">
              <a:defRPr sz="1100">
                <a:latin typeface="Corbel"/>
              </a:defRPr>
            </a:lvl3pPr>
            <a:lvl4pPr marL="1371600" indent="0">
              <a:defRPr sz="1100">
                <a:latin typeface="Corbel"/>
              </a:defRPr>
            </a:lvl4pPr>
            <a:lvl5pPr marL="1828800" indent="0">
              <a:defRPr sz="1100">
                <a:latin typeface="Corbel"/>
              </a:defRPr>
            </a:lvl5pPr>
            <a:lvl6pPr marL="2286000" indent="0">
              <a:defRPr sz="1100">
                <a:latin typeface="Corbel"/>
              </a:defRPr>
            </a:lvl6pPr>
            <a:lvl7pPr marL="2743200" indent="0">
              <a:defRPr sz="1100">
                <a:latin typeface="Corbel"/>
              </a:defRPr>
            </a:lvl7pPr>
            <a:lvl8pPr marL="3200400" indent="0">
              <a:defRPr sz="1100">
                <a:latin typeface="Corbel"/>
              </a:defRPr>
            </a:lvl8pPr>
            <a:lvl9pPr marL="3657600" indent="0">
              <a:defRPr sz="1100">
                <a:latin typeface="Corbel"/>
              </a:defRPr>
            </a:lvl9pPr>
          </a:lstStyle>
          <a:p xmlns:a="http://schemas.openxmlformats.org/drawingml/2006/main">
            <a:pPr algn="ctr"/>
            <a:r>
              <a:rPr lang="en-US" sz="1200" b="1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itchFamily="34" charset="0"/>
                <a:cs typeface="Arial" pitchFamily="34" charset="0"/>
              </a:rPr>
              <a:t>Seal $30K</a:t>
            </a:r>
            <a:endParaRPr lang="en-US" sz="1200" b="1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 pitchFamily="34" charset="0"/>
              <a:cs typeface="Arial" pitchFamily="34" charset="0"/>
            </a:endParaRPr>
          </a:p>
        </cdr:txBody>
      </cdr:sp>
      <cdr:sp macro="" textlink="">
        <cdr:nvSpPr>
          <cdr:cNvPr id="15" name="TextBox 1"/>
          <cdr:cNvSpPr txBox="1"/>
        </cdr:nvSpPr>
        <cdr:spPr>
          <a:xfrm xmlns:a="http://schemas.openxmlformats.org/drawingml/2006/main">
            <a:off x="4943475" y="2495550"/>
            <a:ext cx="838200" cy="461665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60B5CC">
              <a:lumMod val="60000"/>
              <a:lumOff val="40000"/>
            </a:srgbClr>
          </a:solidFill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lvl1pPr marL="0" indent="0">
              <a:defRPr sz="1100">
                <a:latin typeface="Corbel"/>
              </a:defRPr>
            </a:lvl1pPr>
            <a:lvl2pPr marL="457200" indent="0">
              <a:defRPr sz="1100">
                <a:latin typeface="Corbel"/>
              </a:defRPr>
            </a:lvl2pPr>
            <a:lvl3pPr marL="914400" indent="0">
              <a:defRPr sz="1100">
                <a:latin typeface="Corbel"/>
              </a:defRPr>
            </a:lvl3pPr>
            <a:lvl4pPr marL="1371600" indent="0">
              <a:defRPr sz="1100">
                <a:latin typeface="Corbel"/>
              </a:defRPr>
            </a:lvl4pPr>
            <a:lvl5pPr marL="1828800" indent="0">
              <a:defRPr sz="1100">
                <a:latin typeface="Corbel"/>
              </a:defRPr>
            </a:lvl5pPr>
            <a:lvl6pPr marL="2286000" indent="0">
              <a:defRPr sz="1100">
                <a:latin typeface="Corbel"/>
              </a:defRPr>
            </a:lvl6pPr>
            <a:lvl7pPr marL="2743200" indent="0">
              <a:defRPr sz="1100">
                <a:latin typeface="Corbel"/>
              </a:defRPr>
            </a:lvl7pPr>
            <a:lvl8pPr marL="3200400" indent="0">
              <a:defRPr sz="1100">
                <a:latin typeface="Corbel"/>
              </a:defRPr>
            </a:lvl8pPr>
            <a:lvl9pPr marL="3657600" indent="0">
              <a:defRPr sz="1100">
                <a:latin typeface="Corbel"/>
              </a:defRPr>
            </a:lvl9pPr>
          </a:lstStyle>
          <a:p xmlns:a="http://schemas.openxmlformats.org/drawingml/2006/main">
            <a:pPr algn="ctr"/>
            <a:r>
              <a:rPr lang="en-US" sz="1200" b="1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itchFamily="34" charset="0"/>
                <a:cs typeface="Arial" pitchFamily="34" charset="0"/>
              </a:rPr>
              <a:t>AC </a:t>
            </a:r>
            <a:r>
              <a:rPr lang="en-US" sz="1200" b="1" dirty="0" err="1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itchFamily="34" charset="0"/>
                <a:cs typeface="Arial" pitchFamily="34" charset="0"/>
              </a:rPr>
              <a:t>Ov’ly</a:t>
            </a:r>
            <a:r>
              <a:rPr lang="en-US" sz="1200" b="1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itchFamily="34" charset="0"/>
                <a:cs typeface="Arial" pitchFamily="34" charset="0"/>
              </a:rPr>
              <a:t> $180K</a:t>
            </a:r>
            <a:endParaRPr lang="en-US" sz="1200" b="1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 pitchFamily="34" charset="0"/>
              <a:cs typeface="Arial" pitchFamily="34" charset="0"/>
            </a:endParaRPr>
          </a:p>
        </cdr:txBody>
      </cdr:sp>
      <cdr:sp macro="" textlink="">
        <cdr:nvSpPr>
          <cdr:cNvPr id="16" name="TextBox 1"/>
          <cdr:cNvSpPr txBox="1"/>
        </cdr:nvSpPr>
        <cdr:spPr>
          <a:xfrm xmlns:a="http://schemas.openxmlformats.org/drawingml/2006/main">
            <a:off x="7134225" y="2495550"/>
            <a:ext cx="838200" cy="461665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60B5CC">
              <a:lumMod val="60000"/>
              <a:lumOff val="40000"/>
            </a:srgbClr>
          </a:solidFill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lvl1pPr marL="0" indent="0">
              <a:defRPr sz="1100">
                <a:latin typeface="Corbel"/>
              </a:defRPr>
            </a:lvl1pPr>
            <a:lvl2pPr marL="457200" indent="0">
              <a:defRPr sz="1100">
                <a:latin typeface="Corbel"/>
              </a:defRPr>
            </a:lvl2pPr>
            <a:lvl3pPr marL="914400" indent="0">
              <a:defRPr sz="1100">
                <a:latin typeface="Corbel"/>
              </a:defRPr>
            </a:lvl3pPr>
            <a:lvl4pPr marL="1371600" indent="0">
              <a:defRPr sz="1100">
                <a:latin typeface="Corbel"/>
              </a:defRPr>
            </a:lvl4pPr>
            <a:lvl5pPr marL="1828800" indent="0">
              <a:defRPr sz="1100">
                <a:latin typeface="Corbel"/>
              </a:defRPr>
            </a:lvl5pPr>
            <a:lvl6pPr marL="2286000" indent="0">
              <a:defRPr sz="1100">
                <a:latin typeface="Corbel"/>
              </a:defRPr>
            </a:lvl6pPr>
            <a:lvl7pPr marL="2743200" indent="0">
              <a:defRPr sz="1100">
                <a:latin typeface="Corbel"/>
              </a:defRPr>
            </a:lvl7pPr>
            <a:lvl8pPr marL="3200400" indent="0">
              <a:defRPr sz="1100">
                <a:latin typeface="Corbel"/>
              </a:defRPr>
            </a:lvl8pPr>
            <a:lvl9pPr marL="3657600" indent="0">
              <a:defRPr sz="1100">
                <a:latin typeface="Corbel"/>
              </a:defRPr>
            </a:lvl9pPr>
          </a:lstStyle>
          <a:p xmlns:a="http://schemas.openxmlformats.org/drawingml/2006/main">
            <a:pPr algn="ctr"/>
            <a:r>
              <a:rPr lang="en-US" sz="1200" b="1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itchFamily="34" charset="0"/>
                <a:cs typeface="Arial" pitchFamily="34" charset="0"/>
              </a:rPr>
              <a:t>AC </a:t>
            </a:r>
            <a:r>
              <a:rPr lang="en-US" sz="1200" b="1" dirty="0" err="1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itchFamily="34" charset="0"/>
                <a:cs typeface="Arial" pitchFamily="34" charset="0"/>
              </a:rPr>
              <a:t>Ov’ly</a:t>
            </a:r>
            <a:r>
              <a:rPr lang="en-US" sz="1200" b="1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itchFamily="34" charset="0"/>
                <a:cs typeface="Arial" pitchFamily="34" charset="0"/>
              </a:rPr>
              <a:t> $180K</a:t>
            </a:r>
            <a:endParaRPr lang="en-US" sz="1200" b="1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 pitchFamily="34" charset="0"/>
              <a:cs typeface="Arial" pitchFamily="34" charset="0"/>
            </a:endParaRPr>
          </a:p>
        </cdr:txBody>
      </cdr:sp>
    </cdr:grp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0.86831</cdr:x>
      <cdr:y>0.24953</cdr:y>
    </cdr:from>
    <cdr:to>
      <cdr:x>1</cdr:x>
      <cdr:y>0.3642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317185" y="1607447"/>
          <a:ext cx="1204186" cy="738664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orbel"/>
            </a:defRPr>
          </a:lvl1pPr>
          <a:lvl2pPr marL="457200" indent="0">
            <a:defRPr sz="1100">
              <a:latin typeface="Corbel"/>
            </a:defRPr>
          </a:lvl2pPr>
          <a:lvl3pPr marL="914400" indent="0">
            <a:defRPr sz="1100">
              <a:latin typeface="Corbel"/>
            </a:defRPr>
          </a:lvl3pPr>
          <a:lvl4pPr marL="1371600" indent="0">
            <a:defRPr sz="1100">
              <a:latin typeface="Corbel"/>
            </a:defRPr>
          </a:lvl4pPr>
          <a:lvl5pPr marL="1828800" indent="0">
            <a:defRPr sz="1100">
              <a:latin typeface="Corbel"/>
            </a:defRPr>
          </a:lvl5pPr>
          <a:lvl6pPr marL="2286000" indent="0">
            <a:defRPr sz="1100">
              <a:latin typeface="Corbel"/>
            </a:defRPr>
          </a:lvl6pPr>
          <a:lvl7pPr marL="2743200" indent="0">
            <a:defRPr sz="1100">
              <a:latin typeface="Corbel"/>
            </a:defRPr>
          </a:lvl7pPr>
          <a:lvl8pPr marL="3200400" indent="0">
            <a:defRPr sz="1100">
              <a:latin typeface="Corbel"/>
            </a:defRPr>
          </a:lvl8pPr>
          <a:lvl9pPr marL="3657600" indent="0">
            <a:defRPr sz="1100">
              <a:latin typeface="Corbel"/>
            </a:defRPr>
          </a:lvl9pPr>
        </a:lstStyle>
        <a:p xmlns:a="http://schemas.openxmlformats.org/drawingml/2006/main">
          <a:pPr algn="ctr"/>
          <a:r>
            <a:rPr lang="en-US" sz="1400" b="1" dirty="0" smtClean="0">
              <a:solidFill>
                <a:sysClr val="windowText" lastClr="000000">
                  <a:lumMod val="95000"/>
                  <a:lumOff val="5000"/>
                </a:sysClr>
              </a:solidFill>
              <a:latin typeface="Arial" pitchFamily="34" charset="0"/>
              <a:cs typeface="Arial" pitchFamily="34" charset="0"/>
            </a:rPr>
            <a:t>Preferred Standard</a:t>
          </a:r>
        </a:p>
        <a:p xmlns:a="http://schemas.openxmlformats.org/drawingml/2006/main">
          <a:pPr algn="ctr"/>
          <a:r>
            <a:rPr lang="en-US" sz="1400" b="1" dirty="0" smtClean="0">
              <a:solidFill>
                <a:sysClr val="windowText" lastClr="000000">
                  <a:lumMod val="95000"/>
                  <a:lumOff val="5000"/>
                </a:sysClr>
              </a:solidFill>
              <a:latin typeface="Arial" pitchFamily="34" charset="0"/>
              <a:cs typeface="Arial" pitchFamily="34" charset="0"/>
            </a:rPr>
            <a:t>80 to 85 PCI</a:t>
          </a:r>
          <a:endParaRPr lang="en-US" sz="1400" b="1" dirty="0">
            <a:solidFill>
              <a:sysClr val="windowText" lastClr="000000">
                <a:lumMod val="95000"/>
                <a:lumOff val="5000"/>
              </a:sys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0.89278</cdr:x>
      <cdr:y>0.38948</cdr:y>
    </cdr:from>
    <cdr:to>
      <cdr:x>0.98717</cdr:x>
      <cdr:y>0.53254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163535" y="2597540"/>
          <a:ext cx="863143" cy="954107"/>
        </a:xfrm>
        <a:prstGeom xmlns:a="http://schemas.openxmlformats.org/drawingml/2006/main" prst="rect">
          <a:avLst/>
        </a:prstGeom>
        <a:solidFill xmlns:a="http://schemas.openxmlformats.org/drawingml/2006/main">
          <a:srgbClr val="E66C7D">
            <a:lumMod val="60000"/>
            <a:lumOff val="40000"/>
          </a:srgbClr>
        </a:solidFill>
        <a:ln xmlns:a="http://schemas.openxmlformats.org/drawingml/2006/main" w="25400" cmpd="dbl">
          <a:solidFill>
            <a:srgbClr val="F79646">
              <a:lumMod val="50000"/>
            </a:srgbClr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US" sz="1400" b="1" dirty="0" smtClean="0">
              <a:solidFill>
                <a:sysClr val="windowText" lastClr="000000">
                  <a:lumMod val="95000"/>
                  <a:lumOff val="5000"/>
                </a:sysClr>
              </a:solidFill>
              <a:latin typeface="Arial" pitchFamily="34" charset="0"/>
              <a:cs typeface="Arial" pitchFamily="34" charset="0"/>
            </a:rPr>
            <a:t>Non- maintain PCI = 58.1</a:t>
          </a:r>
          <a:endParaRPr lang="en-US" sz="1400" b="1" dirty="0">
            <a:solidFill>
              <a:sysClr val="windowText" lastClr="000000">
                <a:lumMod val="95000"/>
                <a:lumOff val="5000"/>
              </a:sysClr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0.89237</cdr:x>
      <cdr:y>0.21328</cdr:y>
    </cdr:from>
    <cdr:to>
      <cdr:x>0.98676</cdr:x>
      <cdr:y>0.32403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8159797" y="1422401"/>
          <a:ext cx="863147" cy="738664"/>
        </a:xfrm>
        <a:prstGeom xmlns:a="http://schemas.openxmlformats.org/drawingml/2006/main" prst="rect">
          <a:avLst/>
        </a:prstGeom>
        <a:solidFill xmlns:a="http://schemas.openxmlformats.org/drawingml/2006/main">
          <a:srgbClr val="1F497D">
            <a:lumMod val="40000"/>
            <a:lumOff val="60000"/>
          </a:srgbClr>
        </a:solidFill>
        <a:ln xmlns:a="http://schemas.openxmlformats.org/drawingml/2006/main" w="25400" cmpd="dbl">
          <a:solidFill>
            <a:srgbClr val="002060"/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US" sz="1400" b="1" dirty="0" smtClean="0">
              <a:solidFill>
                <a:sysClr val="windowText" lastClr="000000">
                  <a:lumMod val="95000"/>
                  <a:lumOff val="5000"/>
                </a:sysClr>
              </a:solidFill>
              <a:latin typeface="Arial" pitchFamily="34" charset="0"/>
              <a:cs typeface="Arial" pitchFamily="34" charset="0"/>
            </a:rPr>
            <a:t>Maintain PCI = 84.5</a:t>
          </a:r>
          <a:endParaRPr lang="en-US" sz="1400" b="1" dirty="0">
            <a:solidFill>
              <a:sysClr val="windowText" lastClr="000000">
                <a:lumMod val="95000"/>
                <a:lumOff val="5000"/>
              </a:sys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0.87201</cdr:x>
      <cdr:y>0.71447</cdr:y>
    </cdr:from>
    <cdr:to>
      <cdr:x>0.96501</cdr:x>
      <cdr:y>0.81409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573607" y="5297714"/>
          <a:ext cx="914392" cy="738664"/>
        </a:xfrm>
        <a:prstGeom xmlns:a="http://schemas.openxmlformats.org/drawingml/2006/main" prst="rect">
          <a:avLst/>
        </a:prstGeom>
        <a:solidFill xmlns:a="http://schemas.openxmlformats.org/drawingml/2006/main">
          <a:srgbClr val="E66C7D">
            <a:lumMod val="60000"/>
            <a:lumOff val="40000"/>
          </a:srgbClr>
        </a:solidFill>
        <a:ln xmlns:a="http://schemas.openxmlformats.org/drawingml/2006/main" w="25400" cmpd="dbl">
          <a:solidFill>
            <a:srgbClr val="C64847">
              <a:lumMod val="50000"/>
            </a:srgbClr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ctr" rtl="0" fontAlgn="base">
            <a:spcBef>
              <a:spcPct val="20000"/>
            </a:spcBef>
            <a:spcAft>
              <a:spcPct val="0"/>
            </a:spcAft>
            <a:defRPr sz="2800" kern="1200">
              <a:solidFill>
                <a:sysClr val="windowText" lastClr="000000"/>
              </a:solidFill>
              <a:latin typeface="Arial" charset="0"/>
            </a:defRPr>
          </a:lvl1pPr>
          <a:lvl2pPr marL="457200" algn="ctr" rtl="0" fontAlgn="base">
            <a:spcBef>
              <a:spcPct val="20000"/>
            </a:spcBef>
            <a:spcAft>
              <a:spcPct val="0"/>
            </a:spcAft>
            <a:defRPr sz="2800" kern="1200">
              <a:solidFill>
                <a:sysClr val="windowText" lastClr="000000"/>
              </a:solidFill>
              <a:latin typeface="Arial" charset="0"/>
            </a:defRPr>
          </a:lvl2pPr>
          <a:lvl3pPr marL="914400" algn="ctr" rtl="0" fontAlgn="base">
            <a:spcBef>
              <a:spcPct val="20000"/>
            </a:spcBef>
            <a:spcAft>
              <a:spcPct val="0"/>
            </a:spcAft>
            <a:defRPr sz="2800" kern="1200">
              <a:solidFill>
                <a:sysClr val="windowText" lastClr="000000"/>
              </a:solidFill>
              <a:latin typeface="Arial" charset="0"/>
            </a:defRPr>
          </a:lvl3pPr>
          <a:lvl4pPr marL="1371600" algn="ctr" rtl="0" fontAlgn="base">
            <a:spcBef>
              <a:spcPct val="20000"/>
            </a:spcBef>
            <a:spcAft>
              <a:spcPct val="0"/>
            </a:spcAft>
            <a:defRPr sz="2800" kern="1200">
              <a:solidFill>
                <a:sysClr val="windowText" lastClr="000000"/>
              </a:solidFill>
              <a:latin typeface="Arial" charset="0"/>
            </a:defRPr>
          </a:lvl4pPr>
          <a:lvl5pPr marL="1828800" algn="ctr" rtl="0" fontAlgn="base">
            <a:spcBef>
              <a:spcPct val="20000"/>
            </a:spcBef>
            <a:spcAft>
              <a:spcPct val="0"/>
            </a:spcAft>
            <a:defRPr sz="2800" kern="1200">
              <a:solidFill>
                <a:sysClr val="windowText" lastClr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sz="2800" kern="1200">
              <a:solidFill>
                <a:sysClr val="windowText" lastClr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sz="2800" kern="1200">
              <a:solidFill>
                <a:sysClr val="windowText" lastClr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sz="2800" kern="1200">
              <a:solidFill>
                <a:sysClr val="windowText" lastClr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sz="2800" kern="1200">
              <a:solidFill>
                <a:sysClr val="windowText" lastClr="000000"/>
              </a:solidFill>
              <a:latin typeface="Arial" charset="0"/>
            </a:defRPr>
          </a:lvl9pPr>
        </a:lstStyle>
        <a:p xmlns:a="http://schemas.openxmlformats.org/drawingml/2006/main">
          <a:pPr algn="ctr"/>
          <a:r>
            <a:rPr lang="en-US" sz="1400" b="1" dirty="0" smtClean="0">
              <a:solidFill>
                <a:sysClr val="windowText" lastClr="000000">
                  <a:lumMod val="95000"/>
                  <a:lumOff val="5000"/>
                </a:sysClr>
              </a:solidFill>
              <a:latin typeface="Arial" pitchFamily="34" charset="0"/>
              <a:cs typeface="Arial" pitchFamily="34" charset="0"/>
            </a:rPr>
            <a:t>Non- maintain 3.7 BPI</a:t>
          </a:r>
          <a:endParaRPr lang="en-US" sz="1400" b="1" dirty="0">
            <a:solidFill>
              <a:sysClr val="windowText" lastClr="000000">
                <a:lumMod val="95000"/>
                <a:lumOff val="5000"/>
              </a:sysClr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0.87201</cdr:x>
      <cdr:y>0.60767</cdr:y>
    </cdr:from>
    <cdr:to>
      <cdr:x>0.96501</cdr:x>
      <cdr:y>0.67823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8573603" y="4505788"/>
          <a:ext cx="914396" cy="523220"/>
        </a:xfrm>
        <a:prstGeom xmlns:a="http://schemas.openxmlformats.org/drawingml/2006/main" prst="rect">
          <a:avLst/>
        </a:prstGeom>
        <a:solidFill xmlns:a="http://schemas.openxmlformats.org/drawingml/2006/main">
          <a:srgbClr val="60B5CC">
            <a:lumMod val="60000"/>
            <a:lumOff val="40000"/>
          </a:srgbClr>
        </a:solidFill>
        <a:ln xmlns:a="http://schemas.openxmlformats.org/drawingml/2006/main" w="25400" cmpd="dbl">
          <a:solidFill>
            <a:srgbClr val="002060"/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ctr" rtl="0" fontAlgn="base">
            <a:spcBef>
              <a:spcPct val="20000"/>
            </a:spcBef>
            <a:spcAft>
              <a:spcPct val="0"/>
            </a:spcAft>
            <a:defRPr sz="2800" kern="1200">
              <a:solidFill>
                <a:sysClr val="windowText" lastClr="000000"/>
              </a:solidFill>
              <a:latin typeface="Arial" charset="0"/>
            </a:defRPr>
          </a:lvl1pPr>
          <a:lvl2pPr marL="457200" algn="ctr" rtl="0" fontAlgn="base">
            <a:spcBef>
              <a:spcPct val="20000"/>
            </a:spcBef>
            <a:spcAft>
              <a:spcPct val="0"/>
            </a:spcAft>
            <a:defRPr sz="2800" kern="1200">
              <a:solidFill>
                <a:sysClr val="windowText" lastClr="000000"/>
              </a:solidFill>
              <a:latin typeface="Arial" charset="0"/>
            </a:defRPr>
          </a:lvl2pPr>
          <a:lvl3pPr marL="914400" algn="ctr" rtl="0" fontAlgn="base">
            <a:spcBef>
              <a:spcPct val="20000"/>
            </a:spcBef>
            <a:spcAft>
              <a:spcPct val="0"/>
            </a:spcAft>
            <a:defRPr sz="2800" kern="1200">
              <a:solidFill>
                <a:sysClr val="windowText" lastClr="000000"/>
              </a:solidFill>
              <a:latin typeface="Arial" charset="0"/>
            </a:defRPr>
          </a:lvl3pPr>
          <a:lvl4pPr marL="1371600" algn="ctr" rtl="0" fontAlgn="base">
            <a:spcBef>
              <a:spcPct val="20000"/>
            </a:spcBef>
            <a:spcAft>
              <a:spcPct val="0"/>
            </a:spcAft>
            <a:defRPr sz="2800" kern="1200">
              <a:solidFill>
                <a:sysClr val="windowText" lastClr="000000"/>
              </a:solidFill>
              <a:latin typeface="Arial" charset="0"/>
            </a:defRPr>
          </a:lvl4pPr>
          <a:lvl5pPr marL="1828800" algn="ctr" rtl="0" fontAlgn="base">
            <a:spcBef>
              <a:spcPct val="20000"/>
            </a:spcBef>
            <a:spcAft>
              <a:spcPct val="0"/>
            </a:spcAft>
            <a:defRPr sz="2800" kern="1200">
              <a:solidFill>
                <a:sysClr val="windowText" lastClr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sz="2800" kern="1200">
              <a:solidFill>
                <a:sysClr val="windowText" lastClr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sz="2800" kern="1200">
              <a:solidFill>
                <a:sysClr val="windowText" lastClr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sz="2800" kern="1200">
              <a:solidFill>
                <a:sysClr val="windowText" lastClr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sz="2800" kern="1200">
              <a:solidFill>
                <a:sysClr val="windowText" lastClr="000000"/>
              </a:solidFill>
              <a:latin typeface="Arial" charset="0"/>
            </a:defRPr>
          </a:lvl9pPr>
        </a:lstStyle>
        <a:p xmlns:a="http://schemas.openxmlformats.org/drawingml/2006/main">
          <a:pPr algn="ctr"/>
          <a:r>
            <a:rPr lang="en-US" sz="1400" b="1" dirty="0" smtClean="0">
              <a:solidFill>
                <a:sysClr val="windowText" lastClr="000000">
                  <a:lumMod val="95000"/>
                  <a:lumOff val="5000"/>
                </a:sysClr>
              </a:solidFill>
              <a:latin typeface="Arial" pitchFamily="34" charset="0"/>
              <a:cs typeface="Arial" pitchFamily="34" charset="0"/>
            </a:rPr>
            <a:t>Maintain 6.8 BPI</a:t>
          </a:r>
          <a:endParaRPr lang="en-US" sz="1400" b="1" dirty="0">
            <a:solidFill>
              <a:sysClr val="windowText" lastClr="000000">
                <a:lumMod val="95000"/>
                <a:lumOff val="5000"/>
              </a:sys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9722A-2BA8-401A-B4CC-8B7AAD65A294}" type="datetimeFigureOut">
              <a:rPr lang="en-US" smtClean="0"/>
              <a:pPr/>
              <a:t>12/12/2016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3E2110-F6C2-4EF9-86F1-F2FFFF18F68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460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5F180-316C-40AF-889E-FA202AE8544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1039-2B26-435E-AFBF-D126993F83BF}" type="datetimeFigureOut">
              <a:rPr lang="en-US" smtClean="0"/>
              <a:pPr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48716-69CA-4011-B316-8D236B8EA9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1039-2B26-435E-AFBF-D126993F83BF}" type="datetimeFigureOut">
              <a:rPr lang="en-US" smtClean="0"/>
              <a:pPr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48716-69CA-4011-B316-8D236B8EA9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1039-2B26-435E-AFBF-D126993F83BF}" type="datetimeFigureOut">
              <a:rPr lang="en-US" smtClean="0"/>
              <a:pPr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48716-69CA-4011-B316-8D236B8EA9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1039-2B26-435E-AFBF-D126993F83BF}" type="datetimeFigureOut">
              <a:rPr lang="en-US" smtClean="0"/>
              <a:pPr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48716-69CA-4011-B316-8D236B8EA9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1039-2B26-435E-AFBF-D126993F83BF}" type="datetimeFigureOut">
              <a:rPr lang="en-US" smtClean="0"/>
              <a:pPr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48716-69CA-4011-B316-8D236B8EA9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1039-2B26-435E-AFBF-D126993F83BF}" type="datetimeFigureOut">
              <a:rPr lang="en-US" smtClean="0"/>
              <a:pPr/>
              <a:t>12/12/2016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48716-69CA-4011-B316-8D236B8EA9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1039-2B26-435E-AFBF-D126993F83BF}" type="datetimeFigureOut">
              <a:rPr lang="en-US" smtClean="0"/>
              <a:pPr/>
              <a:t>12/12/2016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48716-69CA-4011-B316-8D236B8EA9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1039-2B26-435E-AFBF-D126993F83BF}" type="datetimeFigureOut">
              <a:rPr lang="en-US" smtClean="0"/>
              <a:pPr/>
              <a:t>12/12/2016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48716-69CA-4011-B316-8D236B8EA9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1039-2B26-435E-AFBF-D126993F83BF}" type="datetimeFigureOut">
              <a:rPr lang="en-US" smtClean="0"/>
              <a:pPr/>
              <a:t>12/12/2016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48716-69CA-4011-B316-8D236B8EA9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1039-2B26-435E-AFBF-D126993F83BF}" type="datetimeFigureOut">
              <a:rPr lang="en-US" smtClean="0"/>
              <a:pPr/>
              <a:t>12/12/2016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48716-69CA-4011-B316-8D236B8EA9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1039-2B26-435E-AFBF-D126993F83BF}" type="datetimeFigureOut">
              <a:rPr lang="en-US" smtClean="0"/>
              <a:pPr/>
              <a:t>12/12/2016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48716-69CA-4011-B316-8D236B8EA9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61039-2B26-435E-AFBF-D126993F83BF}" type="datetimeFigureOut">
              <a:rPr lang="en-US" smtClean="0"/>
              <a:pPr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48716-69CA-4011-B316-8D236B8EA9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1338" y="541337"/>
            <a:ext cx="7772400" cy="2270603"/>
          </a:xfrm>
        </p:spPr>
        <p:txBody>
          <a:bodyPr/>
          <a:lstStyle/>
          <a:p>
            <a:r>
              <a:rPr lang="en-US" sz="5400" dirty="0">
                <a:solidFill>
                  <a:schemeClr val="bg1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The True Value </a:t>
            </a:r>
            <a:r>
              <a:rPr lang="en-US" sz="5400" dirty="0" smtClean="0">
                <a:solidFill>
                  <a:schemeClr val="bg1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of</a:t>
            </a:r>
            <a:br>
              <a:rPr lang="en-US" sz="5400" dirty="0" smtClean="0">
                <a:solidFill>
                  <a:schemeClr val="bg1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en-US" sz="5400" dirty="0" smtClean="0">
                <a:solidFill>
                  <a:schemeClr val="bg1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Pavement Preservation</a:t>
            </a:r>
            <a:endParaRPr lang="en-US" sz="5400" i="1" dirty="0">
              <a:solidFill>
                <a:schemeClr val="bg1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03312" y="5036526"/>
            <a:ext cx="6400800" cy="130919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Don Newell</a:t>
            </a:r>
          </a:p>
          <a:p>
            <a:pPr algn="l"/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Marion County</a:t>
            </a:r>
            <a:r>
              <a:rPr lang="en-US" sz="2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Oregon</a:t>
            </a:r>
            <a:endParaRPr lang="en-US" sz="24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638425" y="2771776"/>
            <a:ext cx="4281488" cy="1656810"/>
            <a:chOff x="2638425" y="2771776"/>
            <a:chExt cx="4281488" cy="165681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2638425" y="4406068"/>
              <a:ext cx="4281488" cy="8680"/>
            </a:xfrm>
            <a:prstGeom prst="line">
              <a:avLst/>
            </a:prstGeom>
            <a:ln w="50800">
              <a:solidFill>
                <a:srgbClr val="17EF2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" name="Group 16"/>
            <p:cNvGrpSpPr/>
            <p:nvPr/>
          </p:nvGrpSpPr>
          <p:grpSpPr>
            <a:xfrm>
              <a:off x="2638425" y="2771776"/>
              <a:ext cx="3863575" cy="1656810"/>
              <a:chOff x="2638425" y="2771776"/>
              <a:chExt cx="3863575" cy="1656810"/>
            </a:xfrm>
          </p:grpSpPr>
          <p:sp>
            <p:nvSpPr>
              <p:cNvPr id="9" name="Freeform 39"/>
              <p:cNvSpPr>
                <a:spLocks/>
              </p:cNvSpPr>
              <p:nvPr/>
            </p:nvSpPr>
            <p:spPr bwMode="auto">
              <a:xfrm>
                <a:off x="2740773" y="2901968"/>
                <a:ext cx="2788935" cy="133665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91" y="38"/>
                  </a:cxn>
                  <a:cxn ang="0">
                    <a:pos x="588" y="100"/>
                  </a:cxn>
                  <a:cxn ang="0">
                    <a:pos x="834" y="164"/>
                  </a:cxn>
                  <a:cxn ang="0">
                    <a:pos x="1114" y="238"/>
                  </a:cxn>
                  <a:cxn ang="0">
                    <a:pos x="1331" y="310"/>
                  </a:cxn>
                  <a:cxn ang="0">
                    <a:pos x="1532" y="406"/>
                  </a:cxn>
                  <a:cxn ang="0">
                    <a:pos x="1674" y="496"/>
                  </a:cxn>
                  <a:cxn ang="0">
                    <a:pos x="1799" y="614"/>
                  </a:cxn>
                  <a:cxn ang="0">
                    <a:pos x="1915" y="798"/>
                  </a:cxn>
                  <a:cxn ang="0">
                    <a:pos x="2211" y="1462"/>
                  </a:cxn>
                  <a:cxn ang="0">
                    <a:pos x="2363" y="1694"/>
                  </a:cxn>
                  <a:cxn ang="0">
                    <a:pos x="2563" y="1902"/>
                  </a:cxn>
                  <a:cxn ang="0">
                    <a:pos x="2779" y="2054"/>
                  </a:cxn>
                  <a:cxn ang="0">
                    <a:pos x="2971" y="2126"/>
                  </a:cxn>
                  <a:cxn ang="0">
                    <a:pos x="3203" y="2158"/>
                  </a:cxn>
                  <a:cxn ang="0">
                    <a:pos x="3627" y="2206"/>
                  </a:cxn>
                  <a:cxn ang="0">
                    <a:pos x="4475" y="2254"/>
                  </a:cxn>
                </a:cxnLst>
                <a:rect l="0" t="0" r="r" b="b"/>
                <a:pathLst>
                  <a:path w="4475" h="2254">
                    <a:moveTo>
                      <a:pt x="0" y="0"/>
                    </a:moveTo>
                    <a:lnTo>
                      <a:pt x="291" y="38"/>
                    </a:lnTo>
                    <a:lnTo>
                      <a:pt x="588" y="100"/>
                    </a:lnTo>
                    <a:lnTo>
                      <a:pt x="834" y="164"/>
                    </a:lnTo>
                    <a:lnTo>
                      <a:pt x="1114" y="238"/>
                    </a:lnTo>
                    <a:lnTo>
                      <a:pt x="1331" y="310"/>
                    </a:lnTo>
                    <a:lnTo>
                      <a:pt x="1532" y="406"/>
                    </a:lnTo>
                    <a:lnTo>
                      <a:pt x="1674" y="496"/>
                    </a:lnTo>
                    <a:lnTo>
                      <a:pt x="1799" y="614"/>
                    </a:lnTo>
                    <a:lnTo>
                      <a:pt x="1915" y="798"/>
                    </a:lnTo>
                    <a:lnTo>
                      <a:pt x="2211" y="1462"/>
                    </a:lnTo>
                    <a:lnTo>
                      <a:pt x="2363" y="1694"/>
                    </a:lnTo>
                    <a:lnTo>
                      <a:pt x="2563" y="1902"/>
                    </a:lnTo>
                    <a:lnTo>
                      <a:pt x="2779" y="2054"/>
                    </a:lnTo>
                    <a:lnTo>
                      <a:pt x="2971" y="2126"/>
                    </a:lnTo>
                    <a:lnTo>
                      <a:pt x="3203" y="2158"/>
                    </a:lnTo>
                    <a:lnTo>
                      <a:pt x="3627" y="2206"/>
                    </a:lnTo>
                    <a:lnTo>
                      <a:pt x="4475" y="2254"/>
                    </a:lnTo>
                  </a:path>
                </a:pathLst>
              </a:custGeom>
              <a:noFill/>
              <a:ln w="50800" cmpd="sng">
                <a:solidFill>
                  <a:srgbClr val="F27CE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>
                <a:off x="2638425" y="2771776"/>
                <a:ext cx="0" cy="1656810"/>
              </a:xfrm>
              <a:prstGeom prst="line">
                <a:avLst/>
              </a:prstGeom>
              <a:ln w="63500">
                <a:solidFill>
                  <a:srgbClr val="17EF2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Freeform 39"/>
              <p:cNvSpPr>
                <a:spLocks/>
              </p:cNvSpPr>
              <p:nvPr/>
            </p:nvSpPr>
            <p:spPr bwMode="auto">
              <a:xfrm>
                <a:off x="4011574" y="2962726"/>
                <a:ext cx="2490426" cy="12672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91" y="38"/>
                  </a:cxn>
                  <a:cxn ang="0">
                    <a:pos x="588" y="100"/>
                  </a:cxn>
                  <a:cxn ang="0">
                    <a:pos x="834" y="164"/>
                  </a:cxn>
                  <a:cxn ang="0">
                    <a:pos x="1114" y="238"/>
                  </a:cxn>
                  <a:cxn ang="0">
                    <a:pos x="1331" y="310"/>
                  </a:cxn>
                  <a:cxn ang="0">
                    <a:pos x="1532" y="406"/>
                  </a:cxn>
                  <a:cxn ang="0">
                    <a:pos x="1674" y="496"/>
                  </a:cxn>
                  <a:cxn ang="0">
                    <a:pos x="1799" y="614"/>
                  </a:cxn>
                  <a:cxn ang="0">
                    <a:pos x="1915" y="798"/>
                  </a:cxn>
                  <a:cxn ang="0">
                    <a:pos x="2211" y="1462"/>
                  </a:cxn>
                  <a:cxn ang="0">
                    <a:pos x="2363" y="1694"/>
                  </a:cxn>
                  <a:cxn ang="0">
                    <a:pos x="2563" y="1902"/>
                  </a:cxn>
                  <a:cxn ang="0">
                    <a:pos x="2779" y="2054"/>
                  </a:cxn>
                  <a:cxn ang="0">
                    <a:pos x="2971" y="2126"/>
                  </a:cxn>
                  <a:cxn ang="0">
                    <a:pos x="3203" y="2158"/>
                  </a:cxn>
                  <a:cxn ang="0">
                    <a:pos x="3627" y="2206"/>
                  </a:cxn>
                  <a:cxn ang="0">
                    <a:pos x="4475" y="2254"/>
                  </a:cxn>
                </a:cxnLst>
                <a:rect l="0" t="0" r="r" b="b"/>
                <a:pathLst>
                  <a:path w="4475" h="2254">
                    <a:moveTo>
                      <a:pt x="0" y="0"/>
                    </a:moveTo>
                    <a:lnTo>
                      <a:pt x="291" y="38"/>
                    </a:lnTo>
                    <a:lnTo>
                      <a:pt x="588" y="100"/>
                    </a:lnTo>
                    <a:lnTo>
                      <a:pt x="834" y="164"/>
                    </a:lnTo>
                    <a:lnTo>
                      <a:pt x="1114" y="238"/>
                    </a:lnTo>
                    <a:lnTo>
                      <a:pt x="1331" y="310"/>
                    </a:lnTo>
                    <a:lnTo>
                      <a:pt x="1532" y="406"/>
                    </a:lnTo>
                    <a:lnTo>
                      <a:pt x="1674" y="496"/>
                    </a:lnTo>
                    <a:lnTo>
                      <a:pt x="1799" y="614"/>
                    </a:lnTo>
                    <a:lnTo>
                      <a:pt x="1915" y="798"/>
                    </a:lnTo>
                    <a:lnTo>
                      <a:pt x="2211" y="1462"/>
                    </a:lnTo>
                    <a:lnTo>
                      <a:pt x="2363" y="1694"/>
                    </a:lnTo>
                    <a:lnTo>
                      <a:pt x="2563" y="1902"/>
                    </a:lnTo>
                    <a:lnTo>
                      <a:pt x="2779" y="2054"/>
                    </a:lnTo>
                    <a:lnTo>
                      <a:pt x="2971" y="2126"/>
                    </a:lnTo>
                    <a:lnTo>
                      <a:pt x="3203" y="2158"/>
                    </a:lnTo>
                    <a:lnTo>
                      <a:pt x="3627" y="2206"/>
                    </a:lnTo>
                    <a:lnTo>
                      <a:pt x="4475" y="2254"/>
                    </a:lnTo>
                  </a:path>
                </a:pathLst>
              </a:custGeom>
              <a:noFill/>
              <a:ln w="50800" cmpd="sng">
                <a:solidFill>
                  <a:schemeClr val="tx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4045175" y="2949475"/>
                <a:ext cx="17570" cy="524360"/>
              </a:xfrm>
              <a:prstGeom prst="line">
                <a:avLst/>
              </a:prstGeom>
              <a:ln w="381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256721" y="362856"/>
          <a:ext cx="7929336" cy="6139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1"/>
          <p:cNvSpPr txBox="1"/>
          <p:nvPr/>
        </p:nvSpPr>
        <p:spPr>
          <a:xfrm>
            <a:off x="8064355" y="3936904"/>
            <a:ext cx="914392" cy="738664"/>
          </a:xfrm>
          <a:prstGeom prst="rect">
            <a:avLst/>
          </a:prstGeom>
          <a:solidFill>
            <a:srgbClr val="E66C7D">
              <a:lumMod val="60000"/>
              <a:lumOff val="40000"/>
            </a:srgbClr>
          </a:solidFill>
          <a:ln w="25400" cmpd="dbl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itchFamily="34" charset="0"/>
                <a:cs typeface="Arial" pitchFamily="34" charset="0"/>
              </a:rPr>
              <a:t>Non- maintain $1.59M</a:t>
            </a:r>
            <a:endParaRPr lang="en-US" sz="1400" b="1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8064351" y="4821640"/>
            <a:ext cx="914396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 cmpd="dbl">
            <a:solidFill>
              <a:srgbClr val="002060"/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itchFamily="34" charset="0"/>
                <a:cs typeface="Arial" pitchFamily="34" charset="0"/>
              </a:rPr>
              <a:t>Maintain $1.25M</a:t>
            </a:r>
            <a:endParaRPr lang="en-US" sz="1400" b="1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6125029" y="1080825"/>
            <a:ext cx="1270000" cy="1169551"/>
          </a:xfrm>
          <a:prstGeom prst="rect">
            <a:avLst/>
          </a:prstGeom>
          <a:solidFill>
            <a:srgbClr val="E66C7D">
              <a:lumMod val="60000"/>
              <a:lumOff val="40000"/>
            </a:srgbClr>
          </a:solidFill>
          <a:ln w="25400" cmpd="dbl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itchFamily="34" charset="0"/>
                <a:cs typeface="Arial" pitchFamily="34" charset="0"/>
              </a:rPr>
              <a:t>Non- maintain $4.8M with 2.5 % inflation</a:t>
            </a:r>
            <a:endParaRPr lang="en-US" sz="1400" b="1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6096000" y="2828899"/>
            <a:ext cx="1211943" cy="95410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 cmpd="dbl">
            <a:solidFill>
              <a:srgbClr val="002060"/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itchFamily="34" charset="0"/>
                <a:cs typeface="Arial" pitchFamily="34" charset="0"/>
              </a:rPr>
              <a:t>Maintain $2.8M with 2.5 % inflation</a:t>
            </a:r>
            <a:endParaRPr lang="en-US" sz="1400" b="1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6185319"/>
              </p:ext>
            </p:extLst>
          </p:nvPr>
        </p:nvGraphicFramePr>
        <p:xfrm>
          <a:off x="-343999" y="-278423"/>
          <a:ext cx="9831998" cy="74148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165252" y="177131"/>
          <a:ext cx="8553450" cy="6680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025792" y="5731926"/>
            <a:ext cx="914392" cy="738664"/>
          </a:xfrm>
          <a:prstGeom prst="rect">
            <a:avLst/>
          </a:prstGeom>
          <a:solidFill>
            <a:srgbClr val="E66C7D">
              <a:lumMod val="60000"/>
              <a:lumOff val="40000"/>
            </a:srgbClr>
          </a:solidFill>
          <a:ln w="25400" cmpd="dbl">
            <a:solidFill>
              <a:srgbClr val="C64847">
                <a:lumMod val="50000"/>
              </a:srgbClr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itchFamily="34" charset="0"/>
                <a:cs typeface="Arial" pitchFamily="34" charset="0"/>
              </a:rPr>
              <a:t>Non- maintain 1.2 BPI</a:t>
            </a:r>
            <a:endParaRPr lang="en-US" sz="1400" b="1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1"/>
          <p:cNvSpPr txBox="1"/>
          <p:nvPr/>
        </p:nvSpPr>
        <p:spPr>
          <a:xfrm>
            <a:off x="8025789" y="5081645"/>
            <a:ext cx="914396" cy="523220"/>
          </a:xfrm>
          <a:prstGeom prst="rect">
            <a:avLst/>
          </a:prstGeom>
          <a:solidFill>
            <a:srgbClr val="60B5CC">
              <a:lumMod val="60000"/>
              <a:lumOff val="40000"/>
            </a:srgbClr>
          </a:solidFill>
          <a:ln w="25400" cmpd="dbl">
            <a:solidFill>
              <a:srgbClr val="002060"/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itchFamily="34" charset="0"/>
                <a:cs typeface="Arial" pitchFamily="34" charset="0"/>
              </a:rPr>
              <a:t>Maintain 3.0 BPI</a:t>
            </a:r>
            <a:endParaRPr lang="en-US" sz="1400" b="1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2566931" y="1345090"/>
            <a:ext cx="2566930" cy="1754326"/>
          </a:xfrm>
          <a:prstGeom prst="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2700000" scaled="0"/>
            <a:tileRect/>
          </a:gradFill>
          <a:ln w="25400" cmpd="dbl">
            <a:solidFill>
              <a:srgbClr val="002060"/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 smtClean="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Arial" pitchFamily="34" charset="0"/>
                <a:cs typeface="Arial" pitchFamily="34" charset="0"/>
              </a:rPr>
              <a:t>With 2.5% a year inflation</a:t>
            </a:r>
            <a:endParaRPr lang="en-US" sz="3600" b="1" dirty="0">
              <a:solidFill>
                <a:sysClr val="windowText" lastClr="000000">
                  <a:lumMod val="95000"/>
                  <a:lumOff val="5000"/>
                </a:sys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3998"/>
          </a:xfrm>
        </p:spPr>
        <p:txBody>
          <a:bodyPr/>
          <a:lstStyle/>
          <a:p>
            <a:r>
              <a:rPr lang="en-US" b="1" dirty="0" smtClean="0">
                <a:latin typeface="Aharoni" pitchFamily="2" charset="-79"/>
                <a:cs typeface="Aharoni" pitchFamily="2" charset="-79"/>
              </a:rPr>
              <a:t>In Summary</a:t>
            </a:r>
            <a:endParaRPr lang="en-US" b="1" dirty="0"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31352" y="1090675"/>
          <a:ext cx="8494009" cy="5442327"/>
        </p:xfrm>
        <a:graphic>
          <a:graphicData uri="http://schemas.openxmlformats.org/drawingml/2006/table">
            <a:tbl>
              <a:tblPr/>
              <a:tblGrid>
                <a:gridCol w="2220284"/>
                <a:gridCol w="227721"/>
                <a:gridCol w="2023909"/>
                <a:gridCol w="45004"/>
                <a:gridCol w="1556995"/>
                <a:gridCol w="94700"/>
                <a:gridCol w="1515190"/>
                <a:gridCol w="94700"/>
                <a:gridCol w="715506"/>
              </a:tblGrid>
              <a:tr h="870327">
                <a:tc>
                  <a:txBody>
                    <a:bodyPr/>
                    <a:lstStyle/>
                    <a:p>
                      <a:pPr algn="r" fontAlgn="ctr"/>
                      <a:endParaRPr lang="en-US" sz="20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latin typeface="Arial"/>
                        </a:rPr>
                        <a:t>Non Maintained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latin typeface="Arial"/>
                        </a:rPr>
                        <a:t>Maintained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latin typeface="Arial"/>
                        </a:rPr>
                        <a:t>Difference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66"/>
                    </a:solidFill>
                  </a:tcPr>
                </a:tc>
              </a:tr>
              <a:tr h="252831">
                <a:tc>
                  <a:txBody>
                    <a:bodyPr/>
                    <a:lstStyle/>
                    <a:p>
                      <a:pPr algn="r" fontAlgn="ctr"/>
                      <a:endParaRPr lang="en-US" sz="20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3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3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3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3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3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3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3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557"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</a:rPr>
                        <a:t>$ spent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$1,590,000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$1,250,000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$340,000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66"/>
                    </a:solidFill>
                  </a:tcPr>
                </a:tc>
              </a:tr>
              <a:tr h="252831"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760"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</a:rPr>
                        <a:t>$ spent w/o Cap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$1,060,000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$720,000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$340,000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47%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66"/>
                    </a:solidFill>
                  </a:tcPr>
                </a:tc>
              </a:tr>
              <a:tr h="252831"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760"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</a:rPr>
                        <a:t>PCI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58.1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84.5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26.3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45%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66"/>
                    </a:solidFill>
                  </a:tcPr>
                </a:tc>
              </a:tr>
              <a:tr h="252831"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3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760"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</a:rPr>
                        <a:t>$ spent w</a:t>
                      </a:r>
                      <a:r>
                        <a:rPr lang="en-US" sz="20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</a:rPr>
                        <a:t>/ inflate</a:t>
                      </a:r>
                      <a:endParaRPr lang="en-US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3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$4,772,813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$2,838,868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$1,933,945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68%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66"/>
                    </a:solidFill>
                  </a:tcPr>
                </a:tc>
              </a:tr>
              <a:tr h="252831"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3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760"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</a:rPr>
                        <a:t>$ spent </a:t>
                      </a:r>
                      <a:r>
                        <a:rPr lang="en-US" sz="20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</a:rPr>
                        <a:t>w/ inflate </a:t>
                      </a:r>
                      <a:r>
                        <a:rPr lang="en-US" sz="2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</a:rPr>
                        <a:t>w/o Cap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3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$4,242,813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$2,308,868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$1,933,945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84%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66"/>
                    </a:solidFill>
                  </a:tcPr>
                </a:tc>
              </a:tr>
              <a:tr h="252831"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3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760"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</a:rPr>
                        <a:t>BPI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3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3.7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6.8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3.1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85%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66"/>
                    </a:solidFill>
                  </a:tcPr>
                </a:tc>
              </a:tr>
              <a:tr h="252831"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3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760"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</a:rPr>
                        <a:t>BPI </a:t>
                      </a:r>
                      <a:r>
                        <a:rPr lang="en-US" sz="20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/>
                        </a:rPr>
                        <a:t>w/inflate</a:t>
                      </a:r>
                      <a:endParaRPr lang="en-US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3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1.2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3.0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1.8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144%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285750"/>
            <a:ext cx="7724775" cy="698500"/>
          </a:xfrm>
        </p:spPr>
        <p:txBody>
          <a:bodyPr>
            <a:normAutofit fontScale="90000"/>
          </a:bodyPr>
          <a:lstStyle/>
          <a:p>
            <a:r>
              <a:rPr lang="en-US" dirty="0"/>
              <a:t>An Analogy</a:t>
            </a:r>
          </a:p>
        </p:txBody>
      </p:sp>
      <p:pic>
        <p:nvPicPr>
          <p:cNvPr id="39939" name="Picture 3" descr="Water Mod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1800" y="1236663"/>
            <a:ext cx="2887663" cy="5257800"/>
          </a:xfrm>
          <a:prstGeom prst="rect">
            <a:avLst/>
          </a:prstGeom>
          <a:noFill/>
        </p:spPr>
      </p:pic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4854671" y="1486971"/>
            <a:ext cx="3962400" cy="3937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buClr>
                <a:srgbClr val="FFFFFF"/>
              </a:buClr>
              <a:buFontTx/>
              <a:buChar char="–"/>
            </a:pPr>
            <a:r>
              <a:rPr lang="en-US" sz="2800" b="1" dirty="0">
                <a:solidFill>
                  <a:srgbClr val="3333CC"/>
                </a:solidFill>
              </a:rPr>
              <a:t>Process is continuous and inevitable</a:t>
            </a:r>
          </a:p>
          <a:p>
            <a:pPr algn="l" eaLnBrk="0" hangingPunct="0">
              <a:spcBef>
                <a:spcPct val="50000"/>
              </a:spcBef>
              <a:buClr>
                <a:srgbClr val="FFFFFF"/>
              </a:buClr>
              <a:buFontTx/>
              <a:buChar char="–"/>
            </a:pPr>
            <a:r>
              <a:rPr lang="en-US" sz="2800" b="1" dirty="0">
                <a:solidFill>
                  <a:srgbClr val="0066FF"/>
                </a:solidFill>
              </a:rPr>
              <a:t>The rate of water flow increases as condition decreases</a:t>
            </a:r>
          </a:p>
          <a:p>
            <a:pPr algn="l" eaLnBrk="0" hangingPunct="0">
              <a:spcBef>
                <a:spcPct val="50000"/>
              </a:spcBef>
              <a:buClr>
                <a:srgbClr val="FFFFFF"/>
              </a:buClr>
              <a:buFontTx/>
              <a:buChar char="–"/>
            </a:pPr>
            <a:r>
              <a:rPr lang="en-US" sz="2800" b="1" dirty="0">
                <a:solidFill>
                  <a:srgbClr val="0099CC"/>
                </a:solidFill>
              </a:rPr>
              <a:t>The effort to pump water increases with decreasing condition</a:t>
            </a:r>
            <a:endParaRPr lang="en-US" sz="2800" b="1" dirty="0">
              <a:solidFill>
                <a:srgbClr val="0099CC"/>
              </a:solidFill>
              <a:latin typeface="Times New Roman" pitchFamily="18" charset="0"/>
            </a:endParaRP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0" y="3076575"/>
            <a:ext cx="183832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60000"/>
              </a:lnSpc>
              <a:spcBef>
                <a:spcPct val="50000"/>
              </a:spcBef>
            </a:pPr>
            <a:r>
              <a:rPr lang="en-US" sz="2000" b="1" i="1" dirty="0">
                <a:solidFill>
                  <a:srgbClr val="006600"/>
                </a:solidFill>
              </a:rPr>
              <a:t>Seal =</a:t>
            </a:r>
          </a:p>
          <a:p>
            <a:pPr algn="r">
              <a:lnSpc>
                <a:spcPct val="60000"/>
              </a:lnSpc>
              <a:spcBef>
                <a:spcPct val="50000"/>
              </a:spcBef>
            </a:pPr>
            <a:r>
              <a:rPr lang="en-US" sz="2000" b="1" i="1" dirty="0">
                <a:solidFill>
                  <a:srgbClr val="006600"/>
                </a:solidFill>
              </a:rPr>
              <a:t> </a:t>
            </a:r>
            <a:r>
              <a:rPr lang="en-US" sz="2000" b="1" i="1" dirty="0" smtClean="0">
                <a:solidFill>
                  <a:srgbClr val="006600"/>
                </a:solidFill>
              </a:rPr>
              <a:t>$1.50 </a:t>
            </a:r>
            <a:r>
              <a:rPr lang="en-US" sz="2000" b="1" i="1" dirty="0">
                <a:solidFill>
                  <a:srgbClr val="006600"/>
                </a:solidFill>
              </a:rPr>
              <a:t>/ sq yd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255588" y="4070350"/>
            <a:ext cx="1582737" cy="637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60000"/>
              </a:lnSpc>
              <a:spcBef>
                <a:spcPct val="50000"/>
              </a:spcBef>
            </a:pPr>
            <a:r>
              <a:rPr lang="en-US" sz="2000" b="1" i="1" dirty="0">
                <a:solidFill>
                  <a:srgbClr val="FF6600"/>
                </a:solidFill>
              </a:rPr>
              <a:t>Overlay =</a:t>
            </a:r>
          </a:p>
          <a:p>
            <a:pPr algn="r">
              <a:lnSpc>
                <a:spcPct val="60000"/>
              </a:lnSpc>
              <a:spcBef>
                <a:spcPct val="50000"/>
              </a:spcBef>
            </a:pPr>
            <a:r>
              <a:rPr lang="en-US" sz="2000" b="1" i="1" dirty="0">
                <a:solidFill>
                  <a:srgbClr val="FF6600"/>
                </a:solidFill>
              </a:rPr>
              <a:t> </a:t>
            </a:r>
            <a:r>
              <a:rPr lang="en-US" sz="2000" b="1" i="1" dirty="0" smtClean="0">
                <a:solidFill>
                  <a:srgbClr val="FF6600"/>
                </a:solidFill>
              </a:rPr>
              <a:t>$8 </a:t>
            </a:r>
            <a:r>
              <a:rPr lang="en-US" sz="2000" b="1" i="1" dirty="0">
                <a:solidFill>
                  <a:srgbClr val="FF6600"/>
                </a:solidFill>
              </a:rPr>
              <a:t>/ sq yd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0" y="5080000"/>
            <a:ext cx="183832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60000"/>
              </a:lnSpc>
              <a:spcBef>
                <a:spcPct val="50000"/>
              </a:spcBef>
            </a:pPr>
            <a:r>
              <a:rPr lang="en-US" sz="2000" b="1" i="1" dirty="0">
                <a:solidFill>
                  <a:srgbClr val="FF0000"/>
                </a:solidFill>
              </a:rPr>
              <a:t>Reconstruct =</a:t>
            </a:r>
          </a:p>
          <a:p>
            <a:pPr algn="r">
              <a:lnSpc>
                <a:spcPct val="60000"/>
              </a:lnSpc>
              <a:spcBef>
                <a:spcPct val="50000"/>
              </a:spcBef>
            </a:pP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</a:rPr>
              <a:t>$30 </a:t>
            </a:r>
            <a:r>
              <a:rPr lang="en-US" sz="2000" b="1" i="1" dirty="0">
                <a:solidFill>
                  <a:srgbClr val="FF0000"/>
                </a:solidFill>
              </a:rPr>
              <a:t>/ sq yd</a:t>
            </a:r>
          </a:p>
        </p:txBody>
      </p:sp>
      <p:grpSp>
        <p:nvGrpSpPr>
          <p:cNvPr id="8" name="Group 6"/>
          <p:cNvGrpSpPr/>
          <p:nvPr/>
        </p:nvGrpSpPr>
        <p:grpSpPr>
          <a:xfrm>
            <a:off x="6434137" y="5748338"/>
            <a:ext cx="2390776" cy="909097"/>
            <a:chOff x="6434137" y="5748338"/>
            <a:chExt cx="2390776" cy="909097"/>
          </a:xfrm>
        </p:grpSpPr>
        <p:sp>
          <p:nvSpPr>
            <p:cNvPr id="9" name="Freeform 39"/>
            <p:cNvSpPr>
              <a:spLocks/>
            </p:cNvSpPr>
            <p:nvPr/>
          </p:nvSpPr>
          <p:spPr bwMode="auto">
            <a:xfrm>
              <a:off x="6491288" y="5819775"/>
              <a:ext cx="1557337" cy="7334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1" y="38"/>
                </a:cxn>
                <a:cxn ang="0">
                  <a:pos x="588" y="100"/>
                </a:cxn>
                <a:cxn ang="0">
                  <a:pos x="834" y="164"/>
                </a:cxn>
                <a:cxn ang="0">
                  <a:pos x="1114" y="238"/>
                </a:cxn>
                <a:cxn ang="0">
                  <a:pos x="1331" y="310"/>
                </a:cxn>
                <a:cxn ang="0">
                  <a:pos x="1532" y="406"/>
                </a:cxn>
                <a:cxn ang="0">
                  <a:pos x="1674" y="496"/>
                </a:cxn>
                <a:cxn ang="0">
                  <a:pos x="1799" y="614"/>
                </a:cxn>
                <a:cxn ang="0">
                  <a:pos x="1915" y="798"/>
                </a:cxn>
                <a:cxn ang="0">
                  <a:pos x="2211" y="1462"/>
                </a:cxn>
                <a:cxn ang="0">
                  <a:pos x="2363" y="1694"/>
                </a:cxn>
                <a:cxn ang="0">
                  <a:pos x="2563" y="1902"/>
                </a:cxn>
                <a:cxn ang="0">
                  <a:pos x="2779" y="2054"/>
                </a:cxn>
                <a:cxn ang="0">
                  <a:pos x="2971" y="2126"/>
                </a:cxn>
                <a:cxn ang="0">
                  <a:pos x="3203" y="2158"/>
                </a:cxn>
                <a:cxn ang="0">
                  <a:pos x="3627" y="2206"/>
                </a:cxn>
                <a:cxn ang="0">
                  <a:pos x="4475" y="2254"/>
                </a:cxn>
              </a:cxnLst>
              <a:rect l="0" t="0" r="r" b="b"/>
              <a:pathLst>
                <a:path w="4475" h="2254">
                  <a:moveTo>
                    <a:pt x="0" y="0"/>
                  </a:moveTo>
                  <a:lnTo>
                    <a:pt x="291" y="38"/>
                  </a:lnTo>
                  <a:lnTo>
                    <a:pt x="588" y="100"/>
                  </a:lnTo>
                  <a:lnTo>
                    <a:pt x="834" y="164"/>
                  </a:lnTo>
                  <a:lnTo>
                    <a:pt x="1114" y="238"/>
                  </a:lnTo>
                  <a:lnTo>
                    <a:pt x="1331" y="310"/>
                  </a:lnTo>
                  <a:lnTo>
                    <a:pt x="1532" y="406"/>
                  </a:lnTo>
                  <a:lnTo>
                    <a:pt x="1674" y="496"/>
                  </a:lnTo>
                  <a:lnTo>
                    <a:pt x="1799" y="614"/>
                  </a:lnTo>
                  <a:lnTo>
                    <a:pt x="1915" y="798"/>
                  </a:lnTo>
                  <a:lnTo>
                    <a:pt x="2211" y="1462"/>
                  </a:lnTo>
                  <a:lnTo>
                    <a:pt x="2363" y="1694"/>
                  </a:lnTo>
                  <a:lnTo>
                    <a:pt x="2563" y="1902"/>
                  </a:lnTo>
                  <a:lnTo>
                    <a:pt x="2779" y="2054"/>
                  </a:lnTo>
                  <a:lnTo>
                    <a:pt x="2971" y="2126"/>
                  </a:lnTo>
                  <a:lnTo>
                    <a:pt x="3203" y="2158"/>
                  </a:lnTo>
                  <a:lnTo>
                    <a:pt x="3627" y="2206"/>
                  </a:lnTo>
                  <a:lnTo>
                    <a:pt x="4475" y="2254"/>
                  </a:lnTo>
                </a:path>
              </a:pathLst>
            </a:custGeom>
            <a:noFill/>
            <a:ln w="50800" cmpd="sng">
              <a:solidFill>
                <a:srgbClr val="F27CE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6434137" y="5748338"/>
              <a:ext cx="0" cy="909097"/>
            </a:xfrm>
            <a:prstGeom prst="line">
              <a:avLst/>
            </a:prstGeom>
            <a:ln w="63500">
              <a:solidFill>
                <a:srgbClr val="17EF2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6434137" y="6629400"/>
              <a:ext cx="2390776" cy="4763"/>
            </a:xfrm>
            <a:prstGeom prst="line">
              <a:avLst/>
            </a:prstGeom>
            <a:ln w="50800">
              <a:solidFill>
                <a:srgbClr val="17EF2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Freeform 39"/>
            <p:cNvSpPr>
              <a:spLocks/>
            </p:cNvSpPr>
            <p:nvPr/>
          </p:nvSpPr>
          <p:spPr bwMode="auto">
            <a:xfrm>
              <a:off x="7200901" y="5853113"/>
              <a:ext cx="1390650" cy="6953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1" y="38"/>
                </a:cxn>
                <a:cxn ang="0">
                  <a:pos x="588" y="100"/>
                </a:cxn>
                <a:cxn ang="0">
                  <a:pos x="834" y="164"/>
                </a:cxn>
                <a:cxn ang="0">
                  <a:pos x="1114" y="238"/>
                </a:cxn>
                <a:cxn ang="0">
                  <a:pos x="1331" y="310"/>
                </a:cxn>
                <a:cxn ang="0">
                  <a:pos x="1532" y="406"/>
                </a:cxn>
                <a:cxn ang="0">
                  <a:pos x="1674" y="496"/>
                </a:cxn>
                <a:cxn ang="0">
                  <a:pos x="1799" y="614"/>
                </a:cxn>
                <a:cxn ang="0">
                  <a:pos x="1915" y="798"/>
                </a:cxn>
                <a:cxn ang="0">
                  <a:pos x="2211" y="1462"/>
                </a:cxn>
                <a:cxn ang="0">
                  <a:pos x="2363" y="1694"/>
                </a:cxn>
                <a:cxn ang="0">
                  <a:pos x="2563" y="1902"/>
                </a:cxn>
                <a:cxn ang="0">
                  <a:pos x="2779" y="2054"/>
                </a:cxn>
                <a:cxn ang="0">
                  <a:pos x="2971" y="2126"/>
                </a:cxn>
                <a:cxn ang="0">
                  <a:pos x="3203" y="2158"/>
                </a:cxn>
                <a:cxn ang="0">
                  <a:pos x="3627" y="2206"/>
                </a:cxn>
                <a:cxn ang="0">
                  <a:pos x="4475" y="2254"/>
                </a:cxn>
              </a:cxnLst>
              <a:rect l="0" t="0" r="r" b="b"/>
              <a:pathLst>
                <a:path w="4475" h="2254">
                  <a:moveTo>
                    <a:pt x="0" y="0"/>
                  </a:moveTo>
                  <a:lnTo>
                    <a:pt x="291" y="38"/>
                  </a:lnTo>
                  <a:lnTo>
                    <a:pt x="588" y="100"/>
                  </a:lnTo>
                  <a:lnTo>
                    <a:pt x="834" y="164"/>
                  </a:lnTo>
                  <a:lnTo>
                    <a:pt x="1114" y="238"/>
                  </a:lnTo>
                  <a:lnTo>
                    <a:pt x="1331" y="310"/>
                  </a:lnTo>
                  <a:lnTo>
                    <a:pt x="1532" y="406"/>
                  </a:lnTo>
                  <a:lnTo>
                    <a:pt x="1674" y="496"/>
                  </a:lnTo>
                  <a:lnTo>
                    <a:pt x="1799" y="614"/>
                  </a:lnTo>
                  <a:lnTo>
                    <a:pt x="1915" y="798"/>
                  </a:lnTo>
                  <a:lnTo>
                    <a:pt x="2211" y="1462"/>
                  </a:lnTo>
                  <a:lnTo>
                    <a:pt x="2363" y="1694"/>
                  </a:lnTo>
                  <a:lnTo>
                    <a:pt x="2563" y="1902"/>
                  </a:lnTo>
                  <a:lnTo>
                    <a:pt x="2779" y="2054"/>
                  </a:lnTo>
                  <a:lnTo>
                    <a:pt x="2971" y="2126"/>
                  </a:lnTo>
                  <a:lnTo>
                    <a:pt x="3203" y="2158"/>
                  </a:lnTo>
                  <a:lnTo>
                    <a:pt x="3627" y="2206"/>
                  </a:lnTo>
                  <a:lnTo>
                    <a:pt x="4475" y="2254"/>
                  </a:lnTo>
                </a:path>
              </a:pathLst>
            </a:custGeom>
            <a:noFill/>
            <a:ln w="50800" cmpd="sng">
              <a:solidFill>
                <a:schemeClr val="tx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7219664" y="5845842"/>
              <a:ext cx="9811" cy="287718"/>
            </a:xfrm>
            <a:prstGeom prst="line">
              <a:avLst/>
            </a:prstGeom>
            <a:ln w="381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556875" y="1467298"/>
            <a:ext cx="7651215" cy="200231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6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Modeling: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7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9600" dirty="0" smtClean="0">
                <a:solidFill>
                  <a:srgbClr val="FFFF00"/>
                </a:solidFill>
              </a:rPr>
              <a:t>Long-term Real Costs</a:t>
            </a:r>
            <a:endParaRPr lang="en-US" sz="9600" dirty="0">
              <a:solidFill>
                <a:srgbClr val="FF9933"/>
              </a:solidFill>
            </a:endParaRPr>
          </a:p>
        </p:txBody>
      </p:sp>
      <p:grpSp>
        <p:nvGrpSpPr>
          <p:cNvPr id="2" name="Group 6"/>
          <p:cNvGrpSpPr/>
          <p:nvPr/>
        </p:nvGrpSpPr>
        <p:grpSpPr>
          <a:xfrm>
            <a:off x="6434137" y="5748338"/>
            <a:ext cx="2390776" cy="909097"/>
            <a:chOff x="6434137" y="5748338"/>
            <a:chExt cx="2390776" cy="909097"/>
          </a:xfrm>
        </p:grpSpPr>
        <p:sp>
          <p:nvSpPr>
            <p:cNvPr id="6" name="Freeform 39"/>
            <p:cNvSpPr>
              <a:spLocks/>
            </p:cNvSpPr>
            <p:nvPr/>
          </p:nvSpPr>
          <p:spPr bwMode="auto">
            <a:xfrm>
              <a:off x="6491288" y="5819775"/>
              <a:ext cx="1557337" cy="7334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1" y="38"/>
                </a:cxn>
                <a:cxn ang="0">
                  <a:pos x="588" y="100"/>
                </a:cxn>
                <a:cxn ang="0">
                  <a:pos x="834" y="164"/>
                </a:cxn>
                <a:cxn ang="0">
                  <a:pos x="1114" y="238"/>
                </a:cxn>
                <a:cxn ang="0">
                  <a:pos x="1331" y="310"/>
                </a:cxn>
                <a:cxn ang="0">
                  <a:pos x="1532" y="406"/>
                </a:cxn>
                <a:cxn ang="0">
                  <a:pos x="1674" y="496"/>
                </a:cxn>
                <a:cxn ang="0">
                  <a:pos x="1799" y="614"/>
                </a:cxn>
                <a:cxn ang="0">
                  <a:pos x="1915" y="798"/>
                </a:cxn>
                <a:cxn ang="0">
                  <a:pos x="2211" y="1462"/>
                </a:cxn>
                <a:cxn ang="0">
                  <a:pos x="2363" y="1694"/>
                </a:cxn>
                <a:cxn ang="0">
                  <a:pos x="2563" y="1902"/>
                </a:cxn>
                <a:cxn ang="0">
                  <a:pos x="2779" y="2054"/>
                </a:cxn>
                <a:cxn ang="0">
                  <a:pos x="2971" y="2126"/>
                </a:cxn>
                <a:cxn ang="0">
                  <a:pos x="3203" y="2158"/>
                </a:cxn>
                <a:cxn ang="0">
                  <a:pos x="3627" y="2206"/>
                </a:cxn>
                <a:cxn ang="0">
                  <a:pos x="4475" y="2254"/>
                </a:cxn>
              </a:cxnLst>
              <a:rect l="0" t="0" r="r" b="b"/>
              <a:pathLst>
                <a:path w="4475" h="2254">
                  <a:moveTo>
                    <a:pt x="0" y="0"/>
                  </a:moveTo>
                  <a:lnTo>
                    <a:pt x="291" y="38"/>
                  </a:lnTo>
                  <a:lnTo>
                    <a:pt x="588" y="100"/>
                  </a:lnTo>
                  <a:lnTo>
                    <a:pt x="834" y="164"/>
                  </a:lnTo>
                  <a:lnTo>
                    <a:pt x="1114" y="238"/>
                  </a:lnTo>
                  <a:lnTo>
                    <a:pt x="1331" y="310"/>
                  </a:lnTo>
                  <a:lnTo>
                    <a:pt x="1532" y="406"/>
                  </a:lnTo>
                  <a:lnTo>
                    <a:pt x="1674" y="496"/>
                  </a:lnTo>
                  <a:lnTo>
                    <a:pt x="1799" y="614"/>
                  </a:lnTo>
                  <a:lnTo>
                    <a:pt x="1915" y="798"/>
                  </a:lnTo>
                  <a:lnTo>
                    <a:pt x="2211" y="1462"/>
                  </a:lnTo>
                  <a:lnTo>
                    <a:pt x="2363" y="1694"/>
                  </a:lnTo>
                  <a:lnTo>
                    <a:pt x="2563" y="1902"/>
                  </a:lnTo>
                  <a:lnTo>
                    <a:pt x="2779" y="2054"/>
                  </a:lnTo>
                  <a:lnTo>
                    <a:pt x="2971" y="2126"/>
                  </a:lnTo>
                  <a:lnTo>
                    <a:pt x="3203" y="2158"/>
                  </a:lnTo>
                  <a:lnTo>
                    <a:pt x="3627" y="2206"/>
                  </a:lnTo>
                  <a:lnTo>
                    <a:pt x="4475" y="2254"/>
                  </a:lnTo>
                </a:path>
              </a:pathLst>
            </a:custGeom>
            <a:noFill/>
            <a:ln w="50800" cmpd="sng">
              <a:solidFill>
                <a:srgbClr val="F27CE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6434137" y="5748338"/>
              <a:ext cx="0" cy="909097"/>
            </a:xfrm>
            <a:prstGeom prst="line">
              <a:avLst/>
            </a:prstGeom>
            <a:ln w="63500">
              <a:solidFill>
                <a:srgbClr val="17EF2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6434137" y="6629400"/>
              <a:ext cx="2390776" cy="4763"/>
            </a:xfrm>
            <a:prstGeom prst="line">
              <a:avLst/>
            </a:prstGeom>
            <a:ln w="50800">
              <a:solidFill>
                <a:srgbClr val="17EF2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39"/>
            <p:cNvSpPr>
              <a:spLocks/>
            </p:cNvSpPr>
            <p:nvPr/>
          </p:nvSpPr>
          <p:spPr bwMode="auto">
            <a:xfrm>
              <a:off x="7200901" y="5853113"/>
              <a:ext cx="1390650" cy="6953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1" y="38"/>
                </a:cxn>
                <a:cxn ang="0">
                  <a:pos x="588" y="100"/>
                </a:cxn>
                <a:cxn ang="0">
                  <a:pos x="834" y="164"/>
                </a:cxn>
                <a:cxn ang="0">
                  <a:pos x="1114" y="238"/>
                </a:cxn>
                <a:cxn ang="0">
                  <a:pos x="1331" y="310"/>
                </a:cxn>
                <a:cxn ang="0">
                  <a:pos x="1532" y="406"/>
                </a:cxn>
                <a:cxn ang="0">
                  <a:pos x="1674" y="496"/>
                </a:cxn>
                <a:cxn ang="0">
                  <a:pos x="1799" y="614"/>
                </a:cxn>
                <a:cxn ang="0">
                  <a:pos x="1915" y="798"/>
                </a:cxn>
                <a:cxn ang="0">
                  <a:pos x="2211" y="1462"/>
                </a:cxn>
                <a:cxn ang="0">
                  <a:pos x="2363" y="1694"/>
                </a:cxn>
                <a:cxn ang="0">
                  <a:pos x="2563" y="1902"/>
                </a:cxn>
                <a:cxn ang="0">
                  <a:pos x="2779" y="2054"/>
                </a:cxn>
                <a:cxn ang="0">
                  <a:pos x="2971" y="2126"/>
                </a:cxn>
                <a:cxn ang="0">
                  <a:pos x="3203" y="2158"/>
                </a:cxn>
                <a:cxn ang="0">
                  <a:pos x="3627" y="2206"/>
                </a:cxn>
                <a:cxn ang="0">
                  <a:pos x="4475" y="2254"/>
                </a:cxn>
              </a:cxnLst>
              <a:rect l="0" t="0" r="r" b="b"/>
              <a:pathLst>
                <a:path w="4475" h="2254">
                  <a:moveTo>
                    <a:pt x="0" y="0"/>
                  </a:moveTo>
                  <a:lnTo>
                    <a:pt x="291" y="38"/>
                  </a:lnTo>
                  <a:lnTo>
                    <a:pt x="588" y="100"/>
                  </a:lnTo>
                  <a:lnTo>
                    <a:pt x="834" y="164"/>
                  </a:lnTo>
                  <a:lnTo>
                    <a:pt x="1114" y="238"/>
                  </a:lnTo>
                  <a:lnTo>
                    <a:pt x="1331" y="310"/>
                  </a:lnTo>
                  <a:lnTo>
                    <a:pt x="1532" y="406"/>
                  </a:lnTo>
                  <a:lnTo>
                    <a:pt x="1674" y="496"/>
                  </a:lnTo>
                  <a:lnTo>
                    <a:pt x="1799" y="614"/>
                  </a:lnTo>
                  <a:lnTo>
                    <a:pt x="1915" y="798"/>
                  </a:lnTo>
                  <a:lnTo>
                    <a:pt x="2211" y="1462"/>
                  </a:lnTo>
                  <a:lnTo>
                    <a:pt x="2363" y="1694"/>
                  </a:lnTo>
                  <a:lnTo>
                    <a:pt x="2563" y="1902"/>
                  </a:lnTo>
                  <a:lnTo>
                    <a:pt x="2779" y="2054"/>
                  </a:lnTo>
                  <a:lnTo>
                    <a:pt x="2971" y="2126"/>
                  </a:lnTo>
                  <a:lnTo>
                    <a:pt x="3203" y="2158"/>
                  </a:lnTo>
                  <a:lnTo>
                    <a:pt x="3627" y="2206"/>
                  </a:lnTo>
                  <a:lnTo>
                    <a:pt x="4475" y="2254"/>
                  </a:lnTo>
                </a:path>
              </a:pathLst>
            </a:custGeom>
            <a:noFill/>
            <a:ln w="50800" cmpd="sng">
              <a:solidFill>
                <a:schemeClr val="tx2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7219664" y="5845842"/>
              <a:ext cx="9811" cy="287718"/>
            </a:xfrm>
            <a:prstGeom prst="line">
              <a:avLst/>
            </a:prstGeom>
            <a:ln w="381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536489" y="290286"/>
          <a:ext cx="7838255" cy="6205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580031" y="275772"/>
          <a:ext cx="7838255" cy="6205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968344" y="2902857"/>
            <a:ext cx="725714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55.7 Avg PCI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1629781"/>
              </p:ext>
            </p:extLst>
          </p:nvPr>
        </p:nvGraphicFramePr>
        <p:xfrm>
          <a:off x="0" y="194654"/>
          <a:ext cx="9144000" cy="6441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3883591"/>
              </p:ext>
            </p:extLst>
          </p:nvPr>
        </p:nvGraphicFramePr>
        <p:xfrm>
          <a:off x="0" y="150586"/>
          <a:ext cx="9144000" cy="6441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0" y="150586"/>
          <a:ext cx="9144000" cy="6441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0" y="188686"/>
          <a:ext cx="9144000" cy="6669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420914" y="1988457"/>
            <a:ext cx="7561943" cy="204251"/>
          </a:xfrm>
          <a:prstGeom prst="rect">
            <a:avLst/>
          </a:prstGeom>
          <a:solidFill>
            <a:srgbClr val="FFFF66">
              <a:alpha val="7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3C35680814BB43A11E9FB07D601FB4" ma:contentTypeVersion="2" ma:contentTypeDescription="Create a new document." ma:contentTypeScope="" ma:versionID="eec5cde7945ba053eb90ff92c76b596f">
  <xsd:schema xmlns:xsd="http://www.w3.org/2001/XMLSchema" xmlns:xs="http://www.w3.org/2001/XMLSchema" xmlns:p="http://schemas.microsoft.com/office/2006/metadata/properties" xmlns:ns1="http://schemas.microsoft.com/sharepoint/v3" xmlns:ns2="7ac1d05a-fc1e-4069-a527-ab4693b3d038" targetNamespace="http://schemas.microsoft.com/office/2006/metadata/properties" ma:root="true" ma:fieldsID="cda7576bbc4fe67a2cb7ad6bfa5bbd97" ns1:_="" ns2:_="">
    <xsd:import namespace="http://schemas.microsoft.com/sharepoint/v3"/>
    <xsd:import namespace="7ac1d05a-fc1e-4069-a527-ab4693b3d03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igrationSource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c1d05a-fc1e-4069-a527-ab4693b3d038" elementFormDefault="qualified">
    <xsd:import namespace="http://schemas.microsoft.com/office/2006/documentManagement/types"/>
    <xsd:import namespace="http://schemas.microsoft.com/office/infopath/2007/PartnerControls"/>
    <xsd:element name="MigrationSourceURL" ma:index="10" nillable="true" ma:displayName="MigrationSourceURL" ma:internalName="MigrationSourceURL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MigrationSourceURL xmlns="7ac1d05a-fc1e-4069-a527-ab4693b3d038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F554FAE-60D7-45DF-A982-25BF7F7AB738}"/>
</file>

<file path=customXml/itemProps2.xml><?xml version="1.0" encoding="utf-8"?>
<ds:datastoreItem xmlns:ds="http://schemas.openxmlformats.org/officeDocument/2006/customXml" ds:itemID="{B479BFB3-0FCD-47A2-B92B-4F716F018D44}"/>
</file>

<file path=customXml/itemProps3.xml><?xml version="1.0" encoding="utf-8"?>
<ds:datastoreItem xmlns:ds="http://schemas.openxmlformats.org/officeDocument/2006/customXml" ds:itemID="{F6840736-D141-4BBB-9223-B6996BCA06A3}"/>
</file>

<file path=docProps/app.xml><?xml version="1.0" encoding="utf-8"?>
<Properties xmlns="http://schemas.openxmlformats.org/officeDocument/2006/extended-properties" xmlns:vt="http://schemas.openxmlformats.org/officeDocument/2006/docPropsVTypes">
  <TotalTime>1028</TotalTime>
  <Words>419</Words>
  <Application>Microsoft Office PowerPoint</Application>
  <PresentationFormat>On-screen Show (4:3)</PresentationFormat>
  <Paragraphs>123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The True Value of Pavement Preservation</vt:lpstr>
      <vt:lpstr>An Analogy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Don</dc:creator>
  <cp:lastModifiedBy>Don Newell</cp:lastModifiedBy>
  <cp:revision>114</cp:revision>
  <dcterms:created xsi:type="dcterms:W3CDTF">2011-10-17T02:47:37Z</dcterms:created>
  <dcterms:modified xsi:type="dcterms:W3CDTF">2016-12-12T16:36:30Z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0x010100563C35680814BB43A11E9FB07D601FB4</vt:lpwstr>
  </property>
</Properties>
</file>