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8"/>
  </p:notesMasterIdLst>
  <p:sldIdLst>
    <p:sldId id="303" r:id="rId2"/>
    <p:sldId id="304" r:id="rId3"/>
    <p:sldId id="305" r:id="rId4"/>
    <p:sldId id="299" r:id="rId5"/>
    <p:sldId id="300" r:id="rId6"/>
    <p:sldId id="301" r:id="rId7"/>
    <p:sldId id="297" r:id="rId8"/>
    <p:sldId id="302" r:id="rId9"/>
    <p:sldId id="277" r:id="rId10"/>
    <p:sldId id="258" r:id="rId11"/>
    <p:sldId id="274" r:id="rId12"/>
    <p:sldId id="256" r:id="rId13"/>
    <p:sldId id="261" r:id="rId14"/>
    <p:sldId id="262" r:id="rId15"/>
    <p:sldId id="263" r:id="rId16"/>
    <p:sldId id="264" r:id="rId17"/>
    <p:sldId id="316" r:id="rId18"/>
    <p:sldId id="265" r:id="rId19"/>
    <p:sldId id="266" r:id="rId20"/>
    <p:sldId id="267" r:id="rId21"/>
    <p:sldId id="268" r:id="rId22"/>
    <p:sldId id="290" r:id="rId23"/>
    <p:sldId id="285" r:id="rId24"/>
    <p:sldId id="286" r:id="rId25"/>
    <p:sldId id="287" r:id="rId26"/>
    <p:sldId id="288" r:id="rId27"/>
    <p:sldId id="282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3333FF"/>
    <a:srgbClr val="CCFF33"/>
    <a:srgbClr val="00CCFF"/>
    <a:srgbClr val="66FF66"/>
    <a:srgbClr val="663300"/>
    <a:srgbClr val="DDDDDD"/>
    <a:srgbClr val="96969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>
        <p:scale>
          <a:sx n="75" d="100"/>
          <a:sy n="75" d="100"/>
        </p:scale>
        <p:origin x="-773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5353D15-7DCD-432F-A278-F54457590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56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63E96C-1A81-42E3-A700-8004B5C1A3FD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The difference between the effect of preventive and reactive maintenance is significant.  Not only is the timing of application different, but the effect (represented by the slopes of the after-treatment performance curves) is also different.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80F7FE-D8EE-4C2A-9084-93847114EDDD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The difference between the effect of preventive and reactive maintenance is significant.  Not only is the timing of application different, but the effect (represented by the slopes of the after-treatment performance curves) is also different.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7C592B-F6FE-4A23-84D3-2CA34C09EBF9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The difference between the effect of preventive and reactive maintenance is significant.  Not only is the timing of application different, but the effect (represented by the slopes of the after-treatment performance curves) is also different.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BFE4463-0416-4722-BB52-E683638A6E5C}" type="slidenum">
              <a:rPr lang="en-US" altLang="en-US" sz="1200">
                <a:latin typeface="Times New Roman" pitchFamily="18" charset="0"/>
              </a:rPr>
              <a:pPr/>
              <a:t>17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The difference between the effect of preventive and reactive maintenance is significant.  Not only is the timing of application different, but the effect (represented by the slopes of the after-treatment performance curves) is also different.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057487-5273-4487-BC7D-D221EEA7A1B4}" type="slidenum">
              <a:rPr lang="en-US" altLang="en-US" sz="1200">
                <a:latin typeface="Times New Roman" pitchFamily="18" charset="0"/>
              </a:rPr>
              <a:pPr/>
              <a:t>18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The difference between the effect of preventive and reactive maintenance is significant.  Not only is the timing of application different, but the effect (represented by the slopes of the after-treatment performance curves) is also different.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E086F3-4028-4D22-9847-FAA0483E7FEC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The difference between the effect of preventive and reactive maintenance is significant.  Not only is the timing of application different, but the effect (represented by the slopes of the after-treatment performance curves) is also different.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E9E7BA6-E63E-4AA0-A47C-4194D87EF534}" type="slidenum">
              <a:rPr lang="en-US" altLang="en-US" sz="1200">
                <a:latin typeface="Times New Roman" pitchFamily="18" charset="0"/>
              </a:rPr>
              <a:pPr/>
              <a:t>20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The difference between the effect of preventive and reactive maintenance is significant.  Not only is the timing of application different, but the effect (represented by the slopes of the after-treatment performance curves) is also different.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85655F-4DAD-4A6D-A115-71200F7AD6E7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The difference between the effect of preventive and reactive maintenance is significant.  Not only is the timing of application different, but the effect (represented by the slopes of the after-treatment performance curves) is also different.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B24F601-1BFA-4516-95DD-062A6A345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27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FC79-3F5C-4A40-9D2E-05B5A4FE4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95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74ED-8322-493E-B571-A1E56DEF1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2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C1364-9F53-4178-AA2C-1F35458B9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12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BC4A-9453-4CCC-9C92-886142A55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63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72CE-800F-41C7-8D22-DB4E1986B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09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03A3-CC42-4641-940B-F90FEBDA1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7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2CD92-F085-4179-B9FE-5E4FC8B9B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3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C3EFD-D495-466B-9E0B-A386563C7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6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BD925-E08C-410E-98C6-59D5B5DF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4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E4D7F-7CB2-44FC-B23D-E25A0B546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27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FFAF-5469-4CDD-9B0F-B3051B389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79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A9D972A-3EF9-48DF-9795-0C0E569B3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ahUKEwi009Syg-_QAhVJ0mMKHWAtCsgQjRwIBw&amp;url=http%3A%2F%2Fgrannysacres.com%2Fchildrens-stories%2Fbessie-the-cow%2F&amp;bvm=bv.141320020,d.cGc&amp;psig=AFQjCNG6avuw8cKcXePoAaJWnIQWjKKL4w&amp;ust=148164485831813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ahUKEwiDq-7rg-_QAhUU42MKHdt3CFQQjRwIBw&amp;url=http%3A%2F%2Fwww.netra.org%2Fred-barn-enduro-postponed%2F&amp;bvm=bv.141320020,d.cGc&amp;psig=AFQjCNG6avuw8cKcXePoAaJWnIQWjKKL4w&amp;ust=1481644858318133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ahUKEwj69a3OhO_QAhVR62MKHRKlBzAQjRwIBw&amp;url=http%3A%2F%2Fwww.aschroofing.com%2Froofingexamples%2Ffreehold-nj-barn-roof-repair.asp&amp;bvm=bv.141320020,d.cGc&amp;psig=AFQjCNEyXwCZDzaUs8fb1RYmZGffDuxtvA&amp;ust=1481645149724161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cad=rja&amp;uact=8&amp;ved=0ahUKEwiviLKfhe_QAhUH9GMKHS-PAxcQjRwIBw&amp;url=https%3A%2F%2Fpixabay.com%2Fen%2Fphotos%2Fold%2520barn%2F&amp;bvm=bv.141320020,d.cGc&amp;psig=AFQjCNHPS9I-psLHy7mYBVZGm95FVfaMNA&amp;ust=1481645309115712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P90044750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24750"/>
          <a:stretch>
            <a:fillRect/>
          </a:stretch>
        </p:blipFill>
        <p:spPr bwMode="auto">
          <a:xfrm>
            <a:off x="609600" y="381000"/>
            <a:ext cx="80772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fig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8325"/>
            <a:ext cx="8382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81" y="2652713"/>
            <a:ext cx="7793037" cy="685800"/>
          </a:xfrm>
        </p:spPr>
        <p:txBody>
          <a:bodyPr/>
          <a:lstStyle/>
          <a:p>
            <a:pPr algn="ctr" eaLnBrk="1" hangingPunct="1"/>
            <a:r>
              <a:rPr lang="en-US" altLang="en-US" sz="2800" b="1" dirty="0" smtClean="0"/>
              <a:t>Road Pavements are </a:t>
            </a:r>
            <a:r>
              <a:rPr lang="en-US" altLang="en-US" sz="2800" b="1" dirty="0" smtClean="0">
                <a:solidFill>
                  <a:srgbClr val="FF6600"/>
                </a:solidFill>
              </a:rPr>
              <a:t>“Supported” </a:t>
            </a:r>
            <a:r>
              <a:rPr lang="en-US" altLang="en-US" sz="2800" b="1" dirty="0" smtClean="0"/>
              <a:t>Bridges</a:t>
            </a:r>
          </a:p>
        </p:txBody>
      </p:sp>
      <p:sp>
        <p:nvSpPr>
          <p:cNvPr id="3077" name="Freeform 9"/>
          <p:cNvSpPr>
            <a:spLocks/>
          </p:cNvSpPr>
          <p:nvPr/>
        </p:nvSpPr>
        <p:spPr bwMode="auto">
          <a:xfrm>
            <a:off x="2133600" y="5029200"/>
            <a:ext cx="4800600" cy="228600"/>
          </a:xfrm>
          <a:custGeom>
            <a:avLst/>
            <a:gdLst>
              <a:gd name="T0" fmla="*/ 0 w 3024"/>
              <a:gd name="T1" fmla="*/ 152400 h 144"/>
              <a:gd name="T2" fmla="*/ 2438400 w 3024"/>
              <a:gd name="T3" fmla="*/ 0 h 144"/>
              <a:gd name="T4" fmla="*/ 4800600 w 3024"/>
              <a:gd name="T5" fmla="*/ 152400 h 144"/>
              <a:gd name="T6" fmla="*/ 4800600 w 3024"/>
              <a:gd name="T7" fmla="*/ 228600 h 144"/>
              <a:gd name="T8" fmla="*/ 2514600 w 3024"/>
              <a:gd name="T9" fmla="*/ 76200 h 144"/>
              <a:gd name="T10" fmla="*/ 0 w 3024"/>
              <a:gd name="T11" fmla="*/ 228600 h 144"/>
              <a:gd name="T12" fmla="*/ 0 w 3024"/>
              <a:gd name="T13" fmla="*/ 152400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4" h="144">
                <a:moveTo>
                  <a:pt x="0" y="96"/>
                </a:moveTo>
                <a:lnTo>
                  <a:pt x="1536" y="0"/>
                </a:lnTo>
                <a:lnTo>
                  <a:pt x="3024" y="96"/>
                </a:lnTo>
                <a:lnTo>
                  <a:pt x="3024" y="144"/>
                </a:lnTo>
                <a:lnTo>
                  <a:pt x="1584" y="48"/>
                </a:lnTo>
                <a:lnTo>
                  <a:pt x="0" y="144"/>
                </a:lnTo>
                <a:lnTo>
                  <a:pt x="0" y="96"/>
                </a:lnTo>
                <a:close/>
              </a:path>
            </a:pathLst>
          </a:custGeom>
          <a:solidFill>
            <a:srgbClr val="FF6600"/>
          </a:solidFill>
          <a:ln w="38100" cap="flat" cmpd="sng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en-US" sz="3600" dirty="0" smtClean="0"/>
              <a:t>avement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altLang="en-US" sz="3600" dirty="0" smtClean="0"/>
              <a:t>anagement</a:t>
            </a:r>
            <a:r>
              <a:rPr lang="en-US" altLang="en-US" dirty="0" smtClean="0"/>
              <a:t> 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en-US" sz="3600" dirty="0" smtClean="0"/>
              <a:t>ystems</a:t>
            </a:r>
            <a:endParaRPr lang="en-US" altLang="en-US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763000" cy="41148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Inventory of </a:t>
            </a:r>
            <a:r>
              <a:rPr lang="en-US" altLang="en-US" sz="2600" dirty="0" smtClean="0"/>
              <a:t>road pavements </a:t>
            </a:r>
            <a:r>
              <a:rPr lang="en-US" altLang="en-US" sz="2600" dirty="0" smtClean="0"/>
              <a:t>- </a:t>
            </a:r>
            <a:r>
              <a:rPr lang="en-US" altLang="en-US" sz="2000" i="1" dirty="0" smtClean="0">
                <a:solidFill>
                  <a:srgbClr val="00B050"/>
                </a:solidFill>
              </a:rPr>
              <a:t>Section </a:t>
            </a:r>
            <a:r>
              <a:rPr lang="en-US" altLang="en-US" sz="2000" i="1" dirty="0" smtClean="0">
                <a:solidFill>
                  <a:srgbClr val="00B050"/>
                </a:solidFill>
              </a:rPr>
              <a:t>Descriptions</a:t>
            </a:r>
            <a:endParaRPr lang="en-US" altLang="en-US" sz="2000" i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sz="2600" dirty="0" smtClean="0"/>
              <a:t>Provides </a:t>
            </a:r>
            <a:r>
              <a:rPr lang="en-US" altLang="en-US" sz="2600" dirty="0" smtClean="0">
                <a:solidFill>
                  <a:srgbClr val="7030A0"/>
                </a:solidFill>
              </a:rPr>
              <a:t>Maintenance &amp; Rehab </a:t>
            </a:r>
            <a:r>
              <a:rPr lang="en-US" altLang="en-US" sz="2600" dirty="0" smtClean="0">
                <a:solidFill>
                  <a:srgbClr val="C00000"/>
                </a:solidFill>
              </a:rPr>
              <a:t>(M&amp;R) </a:t>
            </a:r>
            <a:r>
              <a:rPr lang="en-US" altLang="en-US" sz="2600" dirty="0" smtClean="0"/>
              <a:t>history</a:t>
            </a:r>
          </a:p>
          <a:p>
            <a:pPr eaLnBrk="1" hangingPunct="1"/>
            <a:r>
              <a:rPr lang="en-US" altLang="en-US" sz="2600" dirty="0" smtClean="0"/>
              <a:t>Produce a list of upcoming </a:t>
            </a:r>
            <a:r>
              <a:rPr lang="en-US" altLang="en-US" sz="2600" dirty="0" smtClean="0">
                <a:solidFill>
                  <a:srgbClr val="C00000"/>
                </a:solidFill>
              </a:rPr>
              <a:t>M&amp;R work</a:t>
            </a:r>
            <a:endParaRPr lang="en-US" altLang="en-US" sz="26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2600" dirty="0" smtClean="0"/>
              <a:t>Demonstrates </a:t>
            </a:r>
            <a:r>
              <a:rPr lang="en-US" altLang="en-US" sz="2600" dirty="0" smtClean="0">
                <a:solidFill>
                  <a:srgbClr val="C00000"/>
                </a:solidFill>
              </a:rPr>
              <a:t>current </a:t>
            </a:r>
            <a:r>
              <a:rPr lang="en-US" altLang="en-US" sz="2600" dirty="0" smtClean="0">
                <a:solidFill>
                  <a:srgbClr val="C00000"/>
                </a:solidFill>
              </a:rPr>
              <a:t>health </a:t>
            </a:r>
            <a:r>
              <a:rPr lang="en-US" altLang="en-US" sz="2600" dirty="0" smtClean="0">
                <a:solidFill>
                  <a:srgbClr val="C00000"/>
                </a:solidFill>
              </a:rPr>
              <a:t>&amp; performance </a:t>
            </a:r>
            <a:r>
              <a:rPr lang="en-US" altLang="en-US" sz="2600" dirty="0" smtClean="0"/>
              <a:t>of roads</a:t>
            </a:r>
            <a:endParaRPr lang="en-US" altLang="en-US" sz="2600" dirty="0" smtClean="0"/>
          </a:p>
          <a:p>
            <a:pPr eaLnBrk="1" hangingPunct="1"/>
            <a:r>
              <a:rPr lang="en-US" altLang="en-US" sz="2600" dirty="0" smtClean="0">
                <a:solidFill>
                  <a:srgbClr val="C00000"/>
                </a:solidFill>
              </a:rPr>
              <a:t>Predicts </a:t>
            </a:r>
            <a:r>
              <a:rPr lang="en-US" altLang="en-US" sz="2600" dirty="0" smtClean="0"/>
              <a:t>roads’ projected performance and costs</a:t>
            </a:r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Estimate a required </a:t>
            </a:r>
            <a:r>
              <a:rPr lang="en-US" altLang="en-US" sz="2600" dirty="0" smtClean="0"/>
              <a:t>project and </a:t>
            </a:r>
            <a:r>
              <a:rPr lang="en-US" altLang="en-US" sz="2600" dirty="0" smtClean="0">
                <a:solidFill>
                  <a:srgbClr val="C00000"/>
                </a:solidFill>
              </a:rPr>
              <a:t>system wide budget</a:t>
            </a:r>
            <a:endParaRPr lang="en-US" altLang="en-US" sz="26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2600" dirty="0" smtClean="0"/>
              <a:t>Planning/ </a:t>
            </a:r>
            <a:r>
              <a:rPr lang="en-US" altLang="en-US" sz="2600" dirty="0" smtClean="0"/>
              <a:t>Maintenance/ </a:t>
            </a:r>
            <a:r>
              <a:rPr lang="en-US" altLang="en-US" sz="2600" dirty="0" smtClean="0"/>
              <a:t>Design Construction</a:t>
            </a:r>
          </a:p>
          <a:p>
            <a:pPr eaLnBrk="1" hangingPunct="1"/>
            <a:r>
              <a:rPr lang="en-US" altLang="en-US" sz="2600" i="1" dirty="0" smtClean="0">
                <a:solidFill>
                  <a:srgbClr val="FF6600"/>
                </a:solidFill>
              </a:rPr>
              <a:t>Aids in defining what work should be done when</a:t>
            </a:r>
            <a:endParaRPr lang="en-US" altLang="en-US" sz="2600" i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How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PMS</a:t>
            </a:r>
            <a:r>
              <a:rPr lang="en-US" altLang="en-US" dirty="0" smtClean="0"/>
              <a:t> </a:t>
            </a:r>
            <a:r>
              <a:rPr lang="en-US" altLang="en-US" sz="3600" dirty="0" smtClean="0"/>
              <a:t>Software/ System </a:t>
            </a:r>
            <a:r>
              <a:rPr lang="en-US" altLang="en-US" sz="3600" dirty="0" smtClean="0"/>
              <a:t>Works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726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Segment </a:t>
            </a:r>
            <a:r>
              <a:rPr lang="en-US" altLang="en-US" sz="2800" dirty="0" smtClean="0"/>
              <a:t>roads into management </a:t>
            </a:r>
            <a:r>
              <a:rPr lang="en-US" altLang="en-US" sz="2800" dirty="0" smtClean="0"/>
              <a:t>units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Visual survey of pavements every 1-4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Sample </a:t>
            </a:r>
            <a:r>
              <a:rPr lang="en-US" altLang="en-US" sz="2800" dirty="0" smtClean="0"/>
              <a:t>~10% of roadway surface in each segment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Enter data on various </a:t>
            </a:r>
            <a:r>
              <a:rPr lang="en-US" altLang="en-US" sz="2800" dirty="0" smtClean="0"/>
              <a:t>distresses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Using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</a:t>
            </a:r>
            <a:r>
              <a:rPr lang="en-US" altLang="en-US" sz="2800" dirty="0" smtClean="0">
                <a:solidFill>
                  <a:srgbClr val="7030A0"/>
                </a:solidFill>
              </a:rPr>
              <a:t>avement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C</a:t>
            </a:r>
            <a:r>
              <a:rPr lang="en-US" altLang="en-US" sz="2800" dirty="0" smtClean="0">
                <a:solidFill>
                  <a:srgbClr val="7030A0"/>
                </a:solidFill>
              </a:rPr>
              <a:t>ondition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I</a:t>
            </a:r>
            <a:r>
              <a:rPr lang="en-US" altLang="en-US" sz="2800" dirty="0" smtClean="0">
                <a:solidFill>
                  <a:srgbClr val="7030A0"/>
                </a:solidFill>
              </a:rPr>
              <a:t>ndex (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PCI</a:t>
            </a:r>
            <a:r>
              <a:rPr lang="en-US" altLang="en-US" sz="2800" dirty="0" smtClean="0">
                <a:solidFill>
                  <a:srgbClr val="7030A0"/>
                </a:solidFill>
              </a:rPr>
              <a:t>)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400" dirty="0" smtClean="0"/>
              <a:t>of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n-US" sz="2000" dirty="0" smtClean="0">
                <a:solidFill>
                  <a:srgbClr val="3333FF"/>
                </a:solidFill>
              </a:rPr>
              <a:t>	100 is new/ perfect road</a:t>
            </a:r>
            <a:r>
              <a:rPr lang="en-US" altLang="en-US" sz="2000" dirty="0" smtClean="0"/>
              <a:t> to </a:t>
            </a:r>
            <a:r>
              <a:rPr lang="en-US" altLang="en-US" sz="2000" dirty="0" smtClean="0">
                <a:solidFill>
                  <a:srgbClr val="FF0000"/>
                </a:solidFill>
              </a:rPr>
              <a:t>0 = Failed road</a:t>
            </a:r>
            <a:r>
              <a:rPr lang="en-US" altLang="en-US" sz="2400" dirty="0" smtClean="0"/>
              <a:t>,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n-US" sz="2400" dirty="0" smtClean="0"/>
              <a:t>		calculate the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PCI </a:t>
            </a:r>
            <a:r>
              <a:rPr lang="en-US" altLang="en-US" sz="2400" dirty="0" smtClean="0">
                <a:solidFill>
                  <a:srgbClr val="7030A0"/>
                </a:solidFill>
              </a:rPr>
              <a:t>values</a:t>
            </a:r>
            <a:endParaRPr lang="en-US" altLang="en-US" sz="24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Output = recommended treatments </a:t>
            </a:r>
            <a:r>
              <a:rPr lang="en-US" altLang="en-US" sz="2800" dirty="0" smtClean="0"/>
              <a:t>within assigned budgets and </a:t>
            </a:r>
            <a:r>
              <a:rPr lang="en-US" altLang="en-US" sz="2800" dirty="0" smtClean="0"/>
              <a:t>many other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62000" y="1454150"/>
            <a:ext cx="0" cy="448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768350" y="5943600"/>
            <a:ext cx="791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913" y="1425575"/>
            <a:ext cx="52899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3333FF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38113" y="1806575"/>
            <a:ext cx="40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90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38113" y="2263775"/>
            <a:ext cx="40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80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38113" y="2644775"/>
            <a:ext cx="40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70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8113" y="3025775"/>
            <a:ext cx="40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60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38113" y="3482975"/>
            <a:ext cx="40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50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38113" y="3863975"/>
            <a:ext cx="40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40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38113" y="4244975"/>
            <a:ext cx="40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30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38113" y="4625975"/>
            <a:ext cx="40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20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38113" y="5159375"/>
            <a:ext cx="409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dirty="0">
                <a:latin typeface="Times New Roman" pitchFamily="18" charset="0"/>
              </a:rPr>
              <a:t>10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119313" y="6149975"/>
            <a:ext cx="6318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5 yrs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795713" y="6149975"/>
            <a:ext cx="746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10 yrs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5624513" y="6149975"/>
            <a:ext cx="746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15 yrs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7681913" y="6226175"/>
            <a:ext cx="746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20 yrs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-6351" y="777875"/>
            <a:ext cx="774701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</a:rPr>
              <a:t>PCI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8077200" y="1682750"/>
            <a:ext cx="0" cy="425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453313" y="777875"/>
            <a:ext cx="1641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</a:rPr>
              <a:t>Repair</a:t>
            </a:r>
          </a:p>
          <a:p>
            <a:r>
              <a:rPr lang="en-US" altLang="en-US" sz="2800">
                <a:latin typeface="Times New Roman" pitchFamily="18" charset="0"/>
              </a:rPr>
              <a:t>Cost/Yard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8304213" y="1577975"/>
            <a:ext cx="58670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dirty="0">
                <a:latin typeface="Times New Roman" pitchFamily="18" charset="0"/>
              </a:rPr>
              <a:t>$.</a:t>
            </a:r>
            <a:r>
              <a:rPr lang="en-US" altLang="en-US" sz="1800" dirty="0" smtClean="0">
                <a:latin typeface="Times New Roman" pitchFamily="18" charset="0"/>
              </a:rPr>
              <a:t>80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8332788" y="2332038"/>
            <a:ext cx="70211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dirty="0">
                <a:latin typeface="Times New Roman" pitchFamily="18" charset="0"/>
              </a:rPr>
              <a:t>$</a:t>
            </a:r>
            <a:r>
              <a:rPr lang="en-US" altLang="en-US" sz="1800" dirty="0" smtClean="0">
                <a:latin typeface="Times New Roman" pitchFamily="18" charset="0"/>
              </a:rPr>
              <a:t>1.50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8332788" y="3330575"/>
            <a:ext cx="41357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dirty="0" smtClean="0">
                <a:latin typeface="Times New Roman" pitchFamily="18" charset="0"/>
              </a:rPr>
              <a:t>$8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8229600" y="3940175"/>
            <a:ext cx="52899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dirty="0">
                <a:latin typeface="Times New Roman" pitchFamily="18" charset="0"/>
              </a:rPr>
              <a:t>$</a:t>
            </a:r>
            <a:r>
              <a:rPr lang="en-US" altLang="en-US" sz="1800" dirty="0" smtClean="0">
                <a:latin typeface="Times New Roman" pitchFamily="18" charset="0"/>
              </a:rPr>
              <a:t>13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8334375" y="4930775"/>
            <a:ext cx="809625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dirty="0">
                <a:latin typeface="Times New Roman" pitchFamily="18" charset="0"/>
              </a:rPr>
              <a:t>$</a:t>
            </a:r>
            <a:r>
              <a:rPr lang="en-US" altLang="en-US" sz="1800" dirty="0" smtClean="0">
                <a:latin typeface="Times New Roman" pitchFamily="18" charset="0"/>
              </a:rPr>
              <a:t>30 plus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6234113" y="1577975"/>
            <a:ext cx="12668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Seal Cracks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6234113" y="2332038"/>
            <a:ext cx="1781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>
                <a:latin typeface="Times New Roman" pitchFamily="18" charset="0"/>
              </a:rPr>
              <a:t>Single</a:t>
            </a:r>
            <a:r>
              <a:rPr lang="en-US" altLang="en-US" sz="1800">
                <a:latin typeface="Times New Roman" pitchFamily="18" charset="0"/>
              </a:rPr>
              <a:t> Chip Seal</a:t>
            </a: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6234113" y="3299460"/>
            <a:ext cx="917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Overlay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6310313" y="3940175"/>
            <a:ext cx="1508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Thick Overlay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6234113" y="5540375"/>
            <a:ext cx="1273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>
                <a:latin typeface="Times New Roman" pitchFamily="18" charset="0"/>
              </a:rPr>
              <a:t>Reconstruct</a:t>
            </a:r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768350" y="2819400"/>
            <a:ext cx="7302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768350" y="3657600"/>
            <a:ext cx="7302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768350" y="4495800"/>
            <a:ext cx="7302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1052513" y="2805113"/>
            <a:ext cx="86722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>
                <a:solidFill>
                  <a:srgbClr val="008000"/>
                </a:solidFill>
                <a:latin typeface="Times New Roman" pitchFamily="18" charset="0"/>
              </a:rPr>
              <a:t>Good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1052513" y="3643313"/>
            <a:ext cx="67807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>
                <a:solidFill>
                  <a:srgbClr val="00B050"/>
                </a:solidFill>
                <a:latin typeface="Times New Roman" pitchFamily="18" charset="0"/>
              </a:rPr>
              <a:t>Fair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1052513" y="4100513"/>
            <a:ext cx="76463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Poor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1052513" y="2271713"/>
            <a:ext cx="152561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>
                <a:solidFill>
                  <a:srgbClr val="00B0F0"/>
                </a:solidFill>
                <a:latin typeface="Times New Roman" pitchFamily="18" charset="0"/>
              </a:rPr>
              <a:t>Very Good</a:t>
            </a: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1052513" y="4481513"/>
            <a:ext cx="142301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>
                <a:solidFill>
                  <a:srgbClr val="FF6600"/>
                </a:solidFill>
                <a:latin typeface="Times New Roman" pitchFamily="18" charset="0"/>
              </a:rPr>
              <a:t>Very Poor</a:t>
            </a: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1052513" y="5548313"/>
            <a:ext cx="95058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Failed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title"/>
          </p:nvPr>
        </p:nvSpPr>
        <p:spPr>
          <a:xfrm>
            <a:off x="1309688" y="221615"/>
            <a:ext cx="6705600" cy="1219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3600" dirty="0" smtClean="0"/>
              <a:t>Pavement Condition Rating</a:t>
            </a:r>
            <a:br>
              <a:rPr lang="en-US" altLang="en-US" sz="3600" dirty="0" smtClean="0"/>
            </a:br>
            <a:r>
              <a:rPr lang="en-US" altLang="en-US" sz="3600" dirty="0" smtClean="0"/>
              <a:t>          </a:t>
            </a:r>
            <a:r>
              <a:rPr lang="en-US" altLang="en-US" sz="2000" dirty="0" smtClean="0"/>
              <a:t>with</a:t>
            </a:r>
            <a:r>
              <a:rPr lang="en-US" altLang="en-US" sz="3600" dirty="0" smtClean="0"/>
              <a:t> Typical Repairs</a:t>
            </a:r>
          </a:p>
        </p:txBody>
      </p:sp>
      <p:cxnSp>
        <p:nvCxnSpPr>
          <p:cNvPr id="16425" name="AutoShape 45"/>
          <p:cNvCxnSpPr>
            <a:cxnSpLocks noChangeShapeType="1"/>
          </p:cNvCxnSpPr>
          <p:nvPr/>
        </p:nvCxnSpPr>
        <p:spPr bwMode="auto">
          <a:xfrm>
            <a:off x="762000" y="1447800"/>
            <a:ext cx="7391400" cy="3962400"/>
          </a:xfrm>
          <a:prstGeom prst="curvedConnector3">
            <a:avLst>
              <a:gd name="adj1" fmla="val 6237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26" name="WordArt 47"/>
          <p:cNvSpPr>
            <a:spLocks noChangeArrowheads="1" noChangeShapeType="1" noTextEdit="1"/>
          </p:cNvSpPr>
          <p:nvPr/>
        </p:nvSpPr>
        <p:spPr bwMode="auto">
          <a:xfrm rot="509327">
            <a:off x="838200" y="1143000"/>
            <a:ext cx="1838325" cy="4111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Pay now or pay later</a:t>
            </a: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1069182" y="1577025"/>
            <a:ext cx="134171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3333FF"/>
                </a:solidFill>
                <a:latin typeface="Times New Roman" pitchFamily="18" charset="0"/>
              </a:rPr>
              <a:t>Excellent</a:t>
            </a:r>
            <a:endParaRPr lang="en-US" altLang="en-US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190538" y="5722144"/>
            <a:ext cx="298160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endParaRPr lang="en-US" alt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5486400" y="1981200"/>
            <a:ext cx="2820988" cy="3914776"/>
            <a:chOff x="3456" y="1248"/>
            <a:chExt cx="1777" cy="2466"/>
          </a:xfrm>
        </p:grpSpPr>
        <p:sp>
          <p:nvSpPr>
            <p:cNvPr id="17413" name="Rectangle 3"/>
            <p:cNvSpPr>
              <a:spLocks noChangeArrowheads="1"/>
            </p:cNvSpPr>
            <p:nvPr/>
          </p:nvSpPr>
          <p:spPr bwMode="auto">
            <a:xfrm>
              <a:off x="4356" y="1340"/>
              <a:ext cx="489" cy="317"/>
            </a:xfrm>
            <a:prstGeom prst="rect">
              <a:avLst/>
            </a:prstGeom>
            <a:solidFill>
              <a:srgbClr val="3333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4356" y="1658"/>
              <a:ext cx="489" cy="31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4356" y="2615"/>
              <a:ext cx="489" cy="31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6" name="Rectangle 6"/>
            <p:cNvSpPr>
              <a:spLocks noChangeArrowheads="1"/>
            </p:cNvSpPr>
            <p:nvPr/>
          </p:nvSpPr>
          <p:spPr bwMode="auto">
            <a:xfrm>
              <a:off x="4356" y="2934"/>
              <a:ext cx="489" cy="317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4356" y="1978"/>
              <a:ext cx="489" cy="31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8" name="Rectangle 8"/>
            <p:cNvSpPr>
              <a:spLocks noChangeArrowheads="1"/>
            </p:cNvSpPr>
            <p:nvPr/>
          </p:nvSpPr>
          <p:spPr bwMode="auto">
            <a:xfrm>
              <a:off x="4356" y="2296"/>
              <a:ext cx="489" cy="317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9" name="Rectangle 9"/>
            <p:cNvSpPr>
              <a:spLocks noChangeArrowheads="1"/>
            </p:cNvSpPr>
            <p:nvPr/>
          </p:nvSpPr>
          <p:spPr bwMode="auto">
            <a:xfrm>
              <a:off x="4356" y="3253"/>
              <a:ext cx="489" cy="317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0" name="Rectangle 10"/>
            <p:cNvSpPr>
              <a:spLocks noChangeArrowheads="1"/>
            </p:cNvSpPr>
            <p:nvPr/>
          </p:nvSpPr>
          <p:spPr bwMode="auto">
            <a:xfrm>
              <a:off x="4860" y="1248"/>
              <a:ext cx="37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800" b="1" dirty="0">
                  <a:solidFill>
                    <a:srgbClr val="3333FF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7421" name="Rectangle 11"/>
            <p:cNvSpPr>
              <a:spLocks noChangeArrowheads="1"/>
            </p:cNvSpPr>
            <p:nvPr/>
          </p:nvSpPr>
          <p:spPr bwMode="auto">
            <a:xfrm>
              <a:off x="4943" y="1566"/>
              <a:ext cx="29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800" dirty="0">
                  <a:latin typeface="Arial" charset="0"/>
                </a:rPr>
                <a:t>85</a:t>
              </a:r>
            </a:p>
          </p:txBody>
        </p:sp>
        <p:sp>
          <p:nvSpPr>
            <p:cNvPr id="17422" name="Rectangle 12"/>
            <p:cNvSpPr>
              <a:spLocks noChangeArrowheads="1"/>
            </p:cNvSpPr>
            <p:nvPr/>
          </p:nvSpPr>
          <p:spPr bwMode="auto">
            <a:xfrm>
              <a:off x="4943" y="1884"/>
              <a:ext cx="29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800">
                  <a:latin typeface="Arial" charset="0"/>
                </a:rPr>
                <a:t>70</a:t>
              </a:r>
            </a:p>
          </p:txBody>
        </p:sp>
        <p:sp>
          <p:nvSpPr>
            <p:cNvPr id="17423" name="Rectangle 13"/>
            <p:cNvSpPr>
              <a:spLocks noChangeArrowheads="1"/>
            </p:cNvSpPr>
            <p:nvPr/>
          </p:nvSpPr>
          <p:spPr bwMode="auto">
            <a:xfrm>
              <a:off x="4943" y="2201"/>
              <a:ext cx="29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800">
                  <a:latin typeface="Arial" charset="0"/>
                </a:rPr>
                <a:t>55</a:t>
              </a:r>
            </a:p>
          </p:txBody>
        </p:sp>
        <p:sp>
          <p:nvSpPr>
            <p:cNvPr id="17424" name="Rectangle 14"/>
            <p:cNvSpPr>
              <a:spLocks noChangeArrowheads="1"/>
            </p:cNvSpPr>
            <p:nvPr/>
          </p:nvSpPr>
          <p:spPr bwMode="auto">
            <a:xfrm>
              <a:off x="4943" y="2520"/>
              <a:ext cx="29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800">
                  <a:latin typeface="Arial" charset="0"/>
                </a:rPr>
                <a:t>40</a:t>
              </a:r>
            </a:p>
          </p:txBody>
        </p:sp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4943" y="2838"/>
              <a:ext cx="29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800">
                  <a:latin typeface="Arial" charset="0"/>
                </a:rPr>
                <a:t>25</a:t>
              </a:r>
            </a:p>
          </p:txBody>
        </p:sp>
        <p:sp>
          <p:nvSpPr>
            <p:cNvPr id="17426" name="Rectangle 16"/>
            <p:cNvSpPr>
              <a:spLocks noChangeArrowheads="1"/>
            </p:cNvSpPr>
            <p:nvPr/>
          </p:nvSpPr>
          <p:spPr bwMode="auto">
            <a:xfrm>
              <a:off x="4943" y="3155"/>
              <a:ext cx="29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800">
                  <a:latin typeface="Arial" charset="0"/>
                </a:rPr>
                <a:t>10</a:t>
              </a:r>
            </a:p>
          </p:txBody>
        </p:sp>
        <p:sp>
          <p:nvSpPr>
            <p:cNvPr id="17427" name="Rectangle 17"/>
            <p:cNvSpPr>
              <a:spLocks noChangeArrowheads="1"/>
            </p:cNvSpPr>
            <p:nvPr/>
          </p:nvSpPr>
          <p:spPr bwMode="auto">
            <a:xfrm>
              <a:off x="5022" y="3474"/>
              <a:ext cx="21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7428" name="Rectangle 18"/>
            <p:cNvSpPr>
              <a:spLocks noChangeArrowheads="1"/>
            </p:cNvSpPr>
            <p:nvPr/>
          </p:nvSpPr>
          <p:spPr bwMode="auto">
            <a:xfrm>
              <a:off x="3456" y="1412"/>
              <a:ext cx="839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3333FF"/>
                  </a:solidFill>
                  <a:latin typeface="Arial" charset="0"/>
                </a:rPr>
                <a:t>Excellent</a:t>
              </a:r>
            </a:p>
          </p:txBody>
        </p:sp>
        <p:sp>
          <p:nvSpPr>
            <p:cNvPr id="17429" name="Rectangle 19"/>
            <p:cNvSpPr>
              <a:spLocks noChangeArrowheads="1"/>
            </p:cNvSpPr>
            <p:nvPr/>
          </p:nvSpPr>
          <p:spPr bwMode="auto">
            <a:xfrm>
              <a:off x="3456" y="1729"/>
              <a:ext cx="93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CCFF"/>
                  </a:solidFill>
                  <a:latin typeface="Arial" charset="0"/>
                </a:rPr>
                <a:t>Very Good</a:t>
              </a:r>
            </a:p>
          </p:txBody>
        </p:sp>
        <p:sp>
          <p:nvSpPr>
            <p:cNvPr id="17430" name="Rectangle 20"/>
            <p:cNvSpPr>
              <a:spLocks noChangeArrowheads="1"/>
            </p:cNvSpPr>
            <p:nvPr/>
          </p:nvSpPr>
          <p:spPr bwMode="auto">
            <a:xfrm>
              <a:off x="3456" y="2050"/>
              <a:ext cx="55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8000"/>
                  </a:solidFill>
                  <a:latin typeface="Arial" charset="0"/>
                </a:rPr>
                <a:t>Good</a:t>
              </a:r>
            </a:p>
          </p:txBody>
        </p:sp>
        <p:sp>
          <p:nvSpPr>
            <p:cNvPr id="17431" name="Rectangle 21"/>
            <p:cNvSpPr>
              <a:spLocks noChangeArrowheads="1"/>
            </p:cNvSpPr>
            <p:nvPr/>
          </p:nvSpPr>
          <p:spPr bwMode="auto">
            <a:xfrm>
              <a:off x="3456" y="2368"/>
              <a:ext cx="42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0B050"/>
                  </a:solidFill>
                  <a:latin typeface="Arial" charset="0"/>
                </a:rPr>
                <a:t>Fair</a:t>
              </a:r>
            </a:p>
          </p:txBody>
        </p:sp>
        <p:sp>
          <p:nvSpPr>
            <p:cNvPr id="17432" name="Rectangle 22"/>
            <p:cNvSpPr>
              <a:spLocks noChangeArrowheads="1"/>
            </p:cNvSpPr>
            <p:nvPr/>
          </p:nvSpPr>
          <p:spPr bwMode="auto">
            <a:xfrm>
              <a:off x="3456" y="2687"/>
              <a:ext cx="499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</a:rPr>
                <a:t>Poor</a:t>
              </a:r>
            </a:p>
          </p:txBody>
        </p:sp>
        <p:sp>
          <p:nvSpPr>
            <p:cNvPr id="17433" name="Rectangle 23"/>
            <p:cNvSpPr>
              <a:spLocks noChangeArrowheads="1"/>
            </p:cNvSpPr>
            <p:nvPr/>
          </p:nvSpPr>
          <p:spPr bwMode="auto">
            <a:xfrm>
              <a:off x="3456" y="3005"/>
              <a:ext cx="885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FF6600"/>
                  </a:solidFill>
                  <a:latin typeface="Arial" charset="0"/>
                </a:rPr>
                <a:t>Very Poor</a:t>
              </a:r>
            </a:p>
          </p:txBody>
        </p:sp>
        <p:sp>
          <p:nvSpPr>
            <p:cNvPr id="17434" name="Rectangle 24"/>
            <p:cNvSpPr>
              <a:spLocks noChangeArrowheads="1"/>
            </p:cNvSpPr>
            <p:nvPr/>
          </p:nvSpPr>
          <p:spPr bwMode="auto">
            <a:xfrm>
              <a:off x="3456" y="3328"/>
              <a:ext cx="59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2419" tIns="51203" rIns="102419" bIns="51203">
              <a:spAutoFit/>
            </a:bodyPr>
            <a:lstStyle>
              <a:lvl1pPr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1019175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FF0000"/>
                  </a:solidFill>
                  <a:latin typeface="Arial" charset="0"/>
                </a:rPr>
                <a:t>Failed</a:t>
              </a:r>
            </a:p>
          </p:txBody>
        </p:sp>
      </p:grpSp>
      <p:sp>
        <p:nvSpPr>
          <p:cNvPr id="1741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P</a:t>
            </a:r>
            <a:r>
              <a:rPr lang="en-US" altLang="en-US" sz="3600" dirty="0" smtClean="0"/>
              <a:t>avement </a:t>
            </a:r>
            <a:r>
              <a:rPr lang="en-US" altLang="en-US" b="1" dirty="0" smtClean="0">
                <a:solidFill>
                  <a:srgbClr val="7030A0"/>
                </a:solidFill>
              </a:rPr>
              <a:t>C</a:t>
            </a:r>
            <a:r>
              <a:rPr lang="en-US" altLang="en-US" sz="3600" dirty="0" smtClean="0"/>
              <a:t>ondition </a:t>
            </a:r>
            <a:r>
              <a:rPr lang="en-US" altLang="en-US" b="1" dirty="0" smtClean="0">
                <a:solidFill>
                  <a:srgbClr val="7030A0"/>
                </a:solidFill>
              </a:rPr>
              <a:t>I</a:t>
            </a:r>
            <a:r>
              <a:rPr lang="en-US" altLang="en-US" sz="3600" dirty="0" smtClean="0"/>
              <a:t>ndex </a:t>
            </a:r>
            <a:r>
              <a:rPr lang="en-US" altLang="en-US" sz="5400" b="1" dirty="0" smtClean="0">
                <a:solidFill>
                  <a:srgbClr val="7030A0"/>
                </a:solidFill>
              </a:rPr>
              <a:t>PCI</a:t>
            </a:r>
            <a:endParaRPr lang="en-US" altLang="en-US" sz="5400" b="1" dirty="0" smtClean="0"/>
          </a:p>
        </p:txBody>
      </p:sp>
      <p:sp>
        <p:nvSpPr>
          <p:cNvPr id="17412" name="Rectangle 2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Corps of </a:t>
            </a:r>
            <a:r>
              <a:rPr lang="en-US" altLang="en-US" sz="2400" dirty="0" err="1" smtClean="0"/>
              <a:t>Engrs</a:t>
            </a:r>
            <a:r>
              <a:rPr lang="en-US" altLang="en-US" sz="2400" dirty="0" smtClean="0"/>
              <a:t> Develop for Airfields</a:t>
            </a:r>
          </a:p>
          <a:p>
            <a:pPr eaLnBrk="1" hangingPunct="1"/>
            <a:r>
              <a:rPr lang="en-US" altLang="en-US" sz="2400" dirty="0" smtClean="0"/>
              <a:t>ASTM now has standards for both highways and airfields</a:t>
            </a:r>
          </a:p>
          <a:p>
            <a:pPr eaLnBrk="1" hangingPunct="1"/>
            <a:r>
              <a:rPr lang="en-US" altLang="en-US" sz="2400" dirty="0" smtClean="0"/>
              <a:t>Analyze Distresses</a:t>
            </a:r>
          </a:p>
          <a:p>
            <a:pPr lvl="1" eaLnBrk="1" hangingPunct="1"/>
            <a:r>
              <a:rPr lang="en-US" altLang="en-US" sz="2000" dirty="0" smtClean="0"/>
              <a:t>Type</a:t>
            </a:r>
          </a:p>
          <a:p>
            <a:pPr lvl="1" eaLnBrk="1" hangingPunct="1"/>
            <a:r>
              <a:rPr lang="en-US" altLang="en-US" sz="2000" dirty="0" smtClean="0"/>
              <a:t>Severity</a:t>
            </a:r>
          </a:p>
          <a:p>
            <a:pPr lvl="1" eaLnBrk="1" hangingPunct="1"/>
            <a:r>
              <a:rPr lang="en-US" altLang="en-US" sz="2000" dirty="0" smtClean="0"/>
              <a:t>Density</a:t>
            </a:r>
          </a:p>
          <a:p>
            <a:pPr eaLnBrk="1" hangingPunct="1"/>
            <a:r>
              <a:rPr lang="en-US" altLang="en-US" sz="2400" dirty="0" smtClean="0"/>
              <a:t>Adopted by most agencies</a:t>
            </a:r>
          </a:p>
          <a:p>
            <a:pPr lvl="1" eaLnBrk="1" hangingPunct="1"/>
            <a:endParaRPr lang="en-US" altLang="en-US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1524000" y="2463800"/>
            <a:ext cx="4267200" cy="2743200"/>
          </a:xfrm>
          <a:custGeom>
            <a:avLst/>
            <a:gdLst>
              <a:gd name="T0" fmla="*/ 0 w 2688"/>
              <a:gd name="T1" fmla="*/ 51275 h 1712"/>
              <a:gd name="T2" fmla="*/ 1066800 w 2688"/>
              <a:gd name="T3" fmla="*/ 51275 h 1712"/>
              <a:gd name="T4" fmla="*/ 2286000 w 2688"/>
              <a:gd name="T5" fmla="*/ 358923 h 1712"/>
              <a:gd name="T6" fmla="*/ 3276600 w 2688"/>
              <a:gd name="T7" fmla="*/ 1204957 h 1712"/>
              <a:gd name="T8" fmla="*/ 4267200 w 2688"/>
              <a:gd name="T9" fmla="*/ 27432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8" h="1712">
                <a:moveTo>
                  <a:pt x="0" y="32"/>
                </a:moveTo>
                <a:cubicBezTo>
                  <a:pt x="216" y="16"/>
                  <a:pt x="432" y="0"/>
                  <a:pt x="672" y="32"/>
                </a:cubicBezTo>
                <a:cubicBezTo>
                  <a:pt x="912" y="64"/>
                  <a:pt x="1208" y="104"/>
                  <a:pt x="1440" y="224"/>
                </a:cubicBezTo>
                <a:cubicBezTo>
                  <a:pt x="1672" y="344"/>
                  <a:pt x="1856" y="504"/>
                  <a:pt x="2064" y="752"/>
                </a:cubicBezTo>
                <a:cubicBezTo>
                  <a:pt x="2272" y="1000"/>
                  <a:pt x="2480" y="1356"/>
                  <a:pt x="2688" y="17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1524000" y="20574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524000" y="56388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 rot="16200000">
            <a:off x="-608031" y="3576845"/>
            <a:ext cx="3746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P</a:t>
            </a:r>
            <a:r>
              <a:rPr lang="en-US" altLang="en-US" sz="2000" b="1" dirty="0">
                <a:latin typeface="Arial" charset="0"/>
              </a:rPr>
              <a:t>avement </a:t>
            </a:r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C</a:t>
            </a:r>
            <a:r>
              <a:rPr lang="en-US" altLang="en-US" sz="2000" b="1" dirty="0">
                <a:latin typeface="Arial" charset="0"/>
              </a:rPr>
              <a:t>ondition </a:t>
            </a:r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I</a:t>
            </a:r>
            <a:r>
              <a:rPr lang="en-US" altLang="en-US" sz="2000" b="1" dirty="0">
                <a:latin typeface="Arial" charset="0"/>
              </a:rPr>
              <a:t>ndex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3505200" y="2590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876800" y="2362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Verdana" pitchFamily="34" charset="0"/>
              </a:rPr>
              <a:t>PCI = 88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Pavement Condition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00400" y="5653088"/>
            <a:ext cx="2926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latin typeface="Arial" charset="0"/>
              </a:rPr>
              <a:t>Time </a:t>
            </a:r>
            <a:r>
              <a:rPr lang="en-US" altLang="en-US" sz="2000" b="1" dirty="0" smtClean="0">
                <a:latin typeface="Arial" charset="0"/>
              </a:rPr>
              <a:t>/ Traffic Loading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</a:rPr>
              <a:t>100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81000" y="5257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0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51705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20 years</a:t>
            </a:r>
            <a:endParaRPr kumimoji="1" lang="en-US" altLang="en-US" sz="1800" dirty="0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12420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10 years</a:t>
            </a:r>
            <a:endParaRPr kumimoji="1" lang="en-US" alt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1524000" y="2438400"/>
            <a:ext cx="4267200" cy="2743200"/>
          </a:xfrm>
          <a:custGeom>
            <a:avLst/>
            <a:gdLst>
              <a:gd name="T0" fmla="*/ 0 w 2688"/>
              <a:gd name="T1" fmla="*/ 51275 h 1712"/>
              <a:gd name="T2" fmla="*/ 1066800 w 2688"/>
              <a:gd name="T3" fmla="*/ 51275 h 1712"/>
              <a:gd name="T4" fmla="*/ 2286000 w 2688"/>
              <a:gd name="T5" fmla="*/ 358923 h 1712"/>
              <a:gd name="T6" fmla="*/ 3276600 w 2688"/>
              <a:gd name="T7" fmla="*/ 1204957 h 1712"/>
              <a:gd name="T8" fmla="*/ 4267200 w 2688"/>
              <a:gd name="T9" fmla="*/ 27432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8" h="1712">
                <a:moveTo>
                  <a:pt x="0" y="32"/>
                </a:moveTo>
                <a:cubicBezTo>
                  <a:pt x="216" y="16"/>
                  <a:pt x="432" y="0"/>
                  <a:pt x="672" y="32"/>
                </a:cubicBezTo>
                <a:cubicBezTo>
                  <a:pt x="912" y="64"/>
                  <a:pt x="1208" y="104"/>
                  <a:pt x="1440" y="224"/>
                </a:cubicBezTo>
                <a:cubicBezTo>
                  <a:pt x="1672" y="344"/>
                  <a:pt x="1856" y="504"/>
                  <a:pt x="2064" y="752"/>
                </a:cubicBezTo>
                <a:cubicBezTo>
                  <a:pt x="2272" y="1000"/>
                  <a:pt x="2480" y="1356"/>
                  <a:pt x="2688" y="17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524000" y="20574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524000" y="56388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4267200" y="3048000"/>
            <a:ext cx="228600" cy="228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57800" y="2895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Verdana" pitchFamily="34" charset="0"/>
              </a:rPr>
              <a:t>Critical PCI = 65 - 70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Pavement Condition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51705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20 years</a:t>
            </a:r>
            <a:endParaRPr kumimoji="1" lang="en-US" altLang="en-US" sz="1800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200000">
            <a:off x="-608031" y="3576845"/>
            <a:ext cx="3746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P</a:t>
            </a:r>
            <a:r>
              <a:rPr lang="en-US" altLang="en-US" sz="2000" b="1" dirty="0">
                <a:latin typeface="Arial" charset="0"/>
              </a:rPr>
              <a:t>avement </a:t>
            </a:r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C</a:t>
            </a:r>
            <a:r>
              <a:rPr lang="en-US" altLang="en-US" sz="2000" b="1" dirty="0">
                <a:latin typeface="Arial" charset="0"/>
              </a:rPr>
              <a:t>ondition </a:t>
            </a:r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I</a:t>
            </a:r>
            <a:r>
              <a:rPr lang="en-US" altLang="en-US" sz="2000" b="1" dirty="0">
                <a:latin typeface="Arial" charset="0"/>
              </a:rPr>
              <a:t>ndex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00400" y="5653088"/>
            <a:ext cx="2926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latin typeface="Arial" charset="0"/>
              </a:rPr>
              <a:t>Time </a:t>
            </a:r>
            <a:r>
              <a:rPr lang="en-US" altLang="en-US" sz="2000" b="1" dirty="0" smtClean="0">
                <a:latin typeface="Arial" charset="0"/>
              </a:rPr>
              <a:t>/ Traffic Loading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</a:rPr>
              <a:t>100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81000" y="5257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0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12420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10 years</a:t>
            </a:r>
            <a:endParaRPr kumimoji="1" lang="en-US" alt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31938" y="3036888"/>
            <a:ext cx="4364037" cy="257175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1524000" y="2438400"/>
            <a:ext cx="4267200" cy="2743200"/>
          </a:xfrm>
          <a:custGeom>
            <a:avLst/>
            <a:gdLst>
              <a:gd name="T0" fmla="*/ 0 w 2688"/>
              <a:gd name="T1" fmla="*/ 51275 h 1712"/>
              <a:gd name="T2" fmla="*/ 1066800 w 2688"/>
              <a:gd name="T3" fmla="*/ 51275 h 1712"/>
              <a:gd name="T4" fmla="*/ 2286000 w 2688"/>
              <a:gd name="T5" fmla="*/ 358923 h 1712"/>
              <a:gd name="T6" fmla="*/ 3276600 w 2688"/>
              <a:gd name="T7" fmla="*/ 1204957 h 1712"/>
              <a:gd name="T8" fmla="*/ 4267200 w 2688"/>
              <a:gd name="T9" fmla="*/ 27432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8" h="1712">
                <a:moveTo>
                  <a:pt x="0" y="32"/>
                </a:moveTo>
                <a:cubicBezTo>
                  <a:pt x="216" y="16"/>
                  <a:pt x="432" y="0"/>
                  <a:pt x="672" y="32"/>
                </a:cubicBezTo>
                <a:cubicBezTo>
                  <a:pt x="912" y="64"/>
                  <a:pt x="1208" y="104"/>
                  <a:pt x="1440" y="224"/>
                </a:cubicBezTo>
                <a:cubicBezTo>
                  <a:pt x="1672" y="344"/>
                  <a:pt x="1856" y="504"/>
                  <a:pt x="2064" y="752"/>
                </a:cubicBezTo>
                <a:cubicBezTo>
                  <a:pt x="2272" y="1000"/>
                  <a:pt x="2480" y="1356"/>
                  <a:pt x="2688" y="17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1524000" y="20574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524000" y="56388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86275" y="2019300"/>
            <a:ext cx="2178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Verdana" pitchFamily="34" charset="0"/>
              </a:rPr>
              <a:t>Preventive Maintenance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834063" y="3448050"/>
            <a:ext cx="2924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Verdana" pitchFamily="34" charset="0"/>
              </a:rPr>
              <a:t>Corrective Maint,  Rehabilitation, or Reconstruction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092825" y="2932113"/>
            <a:ext cx="1906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Verdana" pitchFamily="34" charset="0"/>
              </a:rPr>
              <a:t>Critical PCI</a:t>
            </a:r>
            <a:endParaRPr lang="en-US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4427538" y="2149475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635625" y="3589338"/>
            <a:ext cx="0" cy="941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Critical PCI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16200000">
            <a:off x="-608031" y="3576845"/>
            <a:ext cx="3746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P</a:t>
            </a:r>
            <a:r>
              <a:rPr lang="en-US" altLang="en-US" sz="2000" b="1" dirty="0">
                <a:latin typeface="Arial" charset="0"/>
              </a:rPr>
              <a:t>avement </a:t>
            </a:r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C</a:t>
            </a:r>
            <a:r>
              <a:rPr lang="en-US" altLang="en-US" sz="2000" b="1" dirty="0">
                <a:latin typeface="Arial" charset="0"/>
              </a:rPr>
              <a:t>ondition </a:t>
            </a:r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I</a:t>
            </a:r>
            <a:r>
              <a:rPr lang="en-US" altLang="en-US" sz="2000" b="1" dirty="0">
                <a:latin typeface="Arial" charset="0"/>
              </a:rPr>
              <a:t>ndex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200400" y="5653088"/>
            <a:ext cx="2926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latin typeface="Arial" charset="0"/>
              </a:rPr>
              <a:t>Time </a:t>
            </a:r>
            <a:r>
              <a:rPr lang="en-US" altLang="en-US" sz="2000" b="1" dirty="0" smtClean="0">
                <a:latin typeface="Arial" charset="0"/>
              </a:rPr>
              <a:t>/ Traffic Loading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</a:rPr>
              <a:t>100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81000" y="5257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0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51705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20 years</a:t>
            </a:r>
            <a:endParaRPr kumimoji="1" lang="en-US" altLang="en-US" sz="1800" dirty="0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12420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10 years</a:t>
            </a:r>
            <a:endParaRPr kumimoji="1" lang="en-US" alt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1524000" y="2438400"/>
            <a:ext cx="4267200" cy="2743200"/>
          </a:xfrm>
          <a:custGeom>
            <a:avLst/>
            <a:gdLst>
              <a:gd name="T0" fmla="*/ 0 w 2688"/>
              <a:gd name="T1" fmla="*/ 51275 h 1712"/>
              <a:gd name="T2" fmla="*/ 1066800 w 2688"/>
              <a:gd name="T3" fmla="*/ 51275 h 1712"/>
              <a:gd name="T4" fmla="*/ 2286000 w 2688"/>
              <a:gd name="T5" fmla="*/ 358923 h 1712"/>
              <a:gd name="T6" fmla="*/ 3276600 w 2688"/>
              <a:gd name="T7" fmla="*/ 1204957 h 1712"/>
              <a:gd name="T8" fmla="*/ 4267200 w 2688"/>
              <a:gd name="T9" fmla="*/ 27432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8" h="1712">
                <a:moveTo>
                  <a:pt x="0" y="32"/>
                </a:moveTo>
                <a:cubicBezTo>
                  <a:pt x="216" y="16"/>
                  <a:pt x="432" y="0"/>
                  <a:pt x="672" y="32"/>
                </a:cubicBezTo>
                <a:cubicBezTo>
                  <a:pt x="912" y="64"/>
                  <a:pt x="1208" y="104"/>
                  <a:pt x="1440" y="224"/>
                </a:cubicBezTo>
                <a:cubicBezTo>
                  <a:pt x="1672" y="344"/>
                  <a:pt x="1856" y="504"/>
                  <a:pt x="2064" y="752"/>
                </a:cubicBezTo>
                <a:cubicBezTo>
                  <a:pt x="2272" y="1000"/>
                  <a:pt x="2480" y="1356"/>
                  <a:pt x="2688" y="1712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1524000" y="20574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524000" y="56388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</a:rPr>
              <a:t>100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81000" y="5257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0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73914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7030A0"/>
                </a:solidFill>
                <a:latin typeface="Times" pitchFamily="18" charset="0"/>
              </a:rPr>
              <a:t>80</a:t>
            </a:r>
          </a:p>
        </p:txBody>
      </p:sp>
      <p:sp>
        <p:nvSpPr>
          <p:cNvPr id="2151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Ideal </a:t>
            </a:r>
            <a:r>
              <a:rPr lang="en-US" altLang="en-US" b="1" dirty="0" smtClean="0">
                <a:solidFill>
                  <a:srgbClr val="7030A0"/>
                </a:solidFill>
              </a:rPr>
              <a:t>PCI</a:t>
            </a:r>
          </a:p>
        </p:txBody>
      </p:sp>
      <p:sp>
        <p:nvSpPr>
          <p:cNvPr id="21514" name="Rectangle 15"/>
          <p:cNvSpPr>
            <a:spLocks noChangeArrowheads="1"/>
          </p:cNvSpPr>
          <p:nvPr/>
        </p:nvSpPr>
        <p:spPr bwMode="auto">
          <a:xfrm>
            <a:off x="1524000" y="2819400"/>
            <a:ext cx="5638800" cy="38100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/>
              <a:t>Ideal Management Range</a:t>
            </a:r>
          </a:p>
        </p:txBody>
      </p:sp>
      <p:sp>
        <p:nvSpPr>
          <p:cNvPr id="21515" name="AutoShape 16"/>
          <p:cNvSpPr>
            <a:spLocks/>
          </p:cNvSpPr>
          <p:nvPr/>
        </p:nvSpPr>
        <p:spPr bwMode="auto">
          <a:xfrm>
            <a:off x="7239000" y="28194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7"/>
          <p:cNvSpPr txBox="1">
            <a:spLocks noChangeArrowheads="1"/>
          </p:cNvSpPr>
          <p:nvPr/>
        </p:nvSpPr>
        <p:spPr bwMode="auto">
          <a:xfrm>
            <a:off x="7391400" y="2590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7030A0"/>
                </a:solidFill>
                <a:latin typeface="Times" pitchFamily="18" charset="0"/>
              </a:rPr>
              <a:t>85</a:t>
            </a:r>
          </a:p>
        </p:txBody>
      </p:sp>
      <p:sp>
        <p:nvSpPr>
          <p:cNvPr id="21517" name="Rectangle 18"/>
          <p:cNvSpPr>
            <a:spLocks noChangeArrowheads="1"/>
          </p:cNvSpPr>
          <p:nvPr/>
        </p:nvSpPr>
        <p:spPr bwMode="auto">
          <a:xfrm>
            <a:off x="1905000" y="3429000"/>
            <a:ext cx="5334000" cy="2057400"/>
          </a:xfrm>
          <a:prstGeom prst="rect">
            <a:avLst/>
          </a:prstGeom>
          <a:solidFill>
            <a:srgbClr val="FFCCFF">
              <a:alpha val="6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8000"/>
                </a:solidFill>
              </a:rPr>
              <a:t>Ideal Management Range of PCI of </a:t>
            </a:r>
            <a:r>
              <a:rPr lang="en-US" altLang="en-US" sz="2000" b="1" dirty="0">
                <a:solidFill>
                  <a:srgbClr val="7030A0"/>
                </a:solidFill>
              </a:rPr>
              <a:t>80 to 85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8000"/>
                </a:solidFill>
              </a:rPr>
              <a:t>is accepted by agencies’ pavement managers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8000"/>
                </a:solidFill>
              </a:rPr>
              <a:t>as the range or “Industry Standard”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8000"/>
                </a:solidFill>
              </a:rPr>
              <a:t>to be the most cost-effective of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8000"/>
                </a:solidFill>
              </a:rPr>
              <a:t>maintaining a road network.</a:t>
            </a:r>
          </a:p>
          <a:p>
            <a:pPr algn="ctr" eaLnBrk="1" hangingPunct="1"/>
            <a:endParaRPr lang="en-US" altLang="en-US" sz="16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en-US" altLang="en-US" sz="1600" b="1" dirty="0">
                <a:solidFill>
                  <a:srgbClr val="008000"/>
                </a:solidFill>
              </a:rPr>
              <a:t>This should be the network PCI performance target</a:t>
            </a:r>
          </a:p>
          <a:p>
            <a:pPr algn="ctr" eaLnBrk="1" hangingPunct="1"/>
            <a:endParaRPr lang="en-US" altLang="en-US" sz="1600" b="1" dirty="0">
              <a:solidFill>
                <a:srgbClr val="008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rot="16200000">
            <a:off x="-608031" y="3576845"/>
            <a:ext cx="3746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P</a:t>
            </a:r>
            <a:r>
              <a:rPr lang="en-US" altLang="en-US" sz="2000" b="1" dirty="0">
                <a:latin typeface="Arial" charset="0"/>
              </a:rPr>
              <a:t>avement </a:t>
            </a:r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C</a:t>
            </a:r>
            <a:r>
              <a:rPr lang="en-US" altLang="en-US" sz="2000" b="1" dirty="0">
                <a:latin typeface="Arial" charset="0"/>
              </a:rPr>
              <a:t>ondition </a:t>
            </a:r>
            <a:r>
              <a:rPr lang="en-US" altLang="en-US" sz="3600" b="1" dirty="0">
                <a:solidFill>
                  <a:srgbClr val="7030A0"/>
                </a:solidFill>
                <a:latin typeface="Arial" charset="0"/>
              </a:rPr>
              <a:t>I</a:t>
            </a:r>
            <a:r>
              <a:rPr lang="en-US" altLang="en-US" sz="2000" b="1" dirty="0">
                <a:latin typeface="Arial" charset="0"/>
              </a:rPr>
              <a:t>ndex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00400" y="5653088"/>
            <a:ext cx="2926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latin typeface="Arial" charset="0"/>
              </a:rPr>
              <a:t>Time </a:t>
            </a:r>
            <a:r>
              <a:rPr lang="en-US" altLang="en-US" sz="2000" b="1" dirty="0" smtClean="0">
                <a:latin typeface="Arial" charset="0"/>
              </a:rPr>
              <a:t>/ Traffic Loading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51705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20 years</a:t>
            </a:r>
            <a:endParaRPr kumimoji="1" lang="en-US" altLang="en-US" sz="1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12420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10 years</a:t>
            </a:r>
            <a:endParaRPr kumimoji="1" lang="en-US" alt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1524000" y="2438400"/>
            <a:ext cx="4267200" cy="2743200"/>
          </a:xfrm>
          <a:custGeom>
            <a:avLst/>
            <a:gdLst>
              <a:gd name="T0" fmla="*/ 0 w 2688"/>
              <a:gd name="T1" fmla="*/ 51275 h 1712"/>
              <a:gd name="T2" fmla="*/ 1066800 w 2688"/>
              <a:gd name="T3" fmla="*/ 51275 h 1712"/>
              <a:gd name="T4" fmla="*/ 2286000 w 2688"/>
              <a:gd name="T5" fmla="*/ 358923 h 1712"/>
              <a:gd name="T6" fmla="*/ 3276600 w 2688"/>
              <a:gd name="T7" fmla="*/ 1204957 h 1712"/>
              <a:gd name="T8" fmla="*/ 4267200 w 2688"/>
              <a:gd name="T9" fmla="*/ 27432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8" h="1712">
                <a:moveTo>
                  <a:pt x="0" y="32"/>
                </a:moveTo>
                <a:cubicBezTo>
                  <a:pt x="216" y="16"/>
                  <a:pt x="432" y="0"/>
                  <a:pt x="672" y="32"/>
                </a:cubicBezTo>
                <a:cubicBezTo>
                  <a:pt x="912" y="64"/>
                  <a:pt x="1208" y="104"/>
                  <a:pt x="1440" y="224"/>
                </a:cubicBezTo>
                <a:cubicBezTo>
                  <a:pt x="1672" y="344"/>
                  <a:pt x="1856" y="504"/>
                  <a:pt x="2064" y="752"/>
                </a:cubicBezTo>
                <a:cubicBezTo>
                  <a:pt x="2272" y="1000"/>
                  <a:pt x="2480" y="1356"/>
                  <a:pt x="2688" y="17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1524000" y="20574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524000" y="56388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3962400" y="2076451"/>
            <a:ext cx="4514850" cy="830263"/>
            <a:chOff x="2496" y="1308"/>
            <a:chExt cx="2844" cy="523"/>
          </a:xfrm>
        </p:grpSpPr>
        <p:sp>
          <p:nvSpPr>
            <p:cNvPr id="22540" name="Text Box 8"/>
            <p:cNvSpPr txBox="1">
              <a:spLocks noChangeArrowheads="1"/>
            </p:cNvSpPr>
            <p:nvPr/>
          </p:nvSpPr>
          <p:spPr bwMode="auto">
            <a:xfrm>
              <a:off x="4049" y="1308"/>
              <a:ext cx="129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b="1" dirty="0">
                  <a:solidFill>
                    <a:srgbClr val="7030A0"/>
                  </a:solidFill>
                  <a:latin typeface="Arial" charset="0"/>
                </a:rPr>
                <a:t>Preventive</a:t>
              </a:r>
            </a:p>
            <a:p>
              <a:r>
                <a:rPr lang="en-US" altLang="en-US" b="1" dirty="0">
                  <a:solidFill>
                    <a:srgbClr val="7030A0"/>
                  </a:solidFill>
                  <a:latin typeface="Arial" charset="0"/>
                </a:rPr>
                <a:t>Maintenance</a:t>
              </a:r>
            </a:p>
          </p:txBody>
        </p:sp>
        <p:grpSp>
          <p:nvGrpSpPr>
            <p:cNvPr id="22541" name="Group 9"/>
            <p:cNvGrpSpPr>
              <a:grpSpLocks/>
            </p:cNvGrpSpPr>
            <p:nvPr/>
          </p:nvGrpSpPr>
          <p:grpSpPr bwMode="auto">
            <a:xfrm>
              <a:off x="2496" y="1584"/>
              <a:ext cx="1536" cy="240"/>
              <a:chOff x="2496" y="1584"/>
              <a:chExt cx="1536" cy="240"/>
            </a:xfrm>
          </p:grpSpPr>
          <p:sp>
            <p:nvSpPr>
              <p:cNvPr id="22542" name="Line 10"/>
              <p:cNvSpPr>
                <a:spLocks noChangeShapeType="1"/>
              </p:cNvSpPr>
              <p:nvPr/>
            </p:nvSpPr>
            <p:spPr bwMode="auto">
              <a:xfrm flipV="1">
                <a:off x="2496" y="158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Freeform 11"/>
              <p:cNvSpPr>
                <a:spLocks/>
              </p:cNvSpPr>
              <p:nvPr/>
            </p:nvSpPr>
            <p:spPr bwMode="auto">
              <a:xfrm>
                <a:off x="2496" y="1584"/>
                <a:ext cx="768" cy="240"/>
              </a:xfrm>
              <a:custGeom>
                <a:avLst/>
                <a:gdLst>
                  <a:gd name="T0" fmla="*/ 0 w 768"/>
                  <a:gd name="T1" fmla="*/ 0 h 240"/>
                  <a:gd name="T2" fmla="*/ 384 w 768"/>
                  <a:gd name="T3" fmla="*/ 48 h 240"/>
                  <a:gd name="T4" fmla="*/ 768 w 768"/>
                  <a:gd name="T5" fmla="*/ 240 h 2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68" h="240">
                    <a:moveTo>
                      <a:pt x="0" y="0"/>
                    </a:moveTo>
                    <a:cubicBezTo>
                      <a:pt x="128" y="4"/>
                      <a:pt x="256" y="8"/>
                      <a:pt x="384" y="48"/>
                    </a:cubicBezTo>
                    <a:cubicBezTo>
                      <a:pt x="512" y="88"/>
                      <a:pt x="712" y="200"/>
                      <a:pt x="768" y="24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4" name="Freeform 12"/>
              <p:cNvSpPr>
                <a:spLocks/>
              </p:cNvSpPr>
              <p:nvPr/>
            </p:nvSpPr>
            <p:spPr bwMode="auto">
              <a:xfrm>
                <a:off x="3264" y="1584"/>
                <a:ext cx="768" cy="240"/>
              </a:xfrm>
              <a:custGeom>
                <a:avLst/>
                <a:gdLst>
                  <a:gd name="T0" fmla="*/ 0 w 768"/>
                  <a:gd name="T1" fmla="*/ 0 h 240"/>
                  <a:gd name="T2" fmla="*/ 384 w 768"/>
                  <a:gd name="T3" fmla="*/ 48 h 240"/>
                  <a:gd name="T4" fmla="*/ 768 w 768"/>
                  <a:gd name="T5" fmla="*/ 240 h 2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68" h="240">
                    <a:moveTo>
                      <a:pt x="0" y="0"/>
                    </a:moveTo>
                    <a:cubicBezTo>
                      <a:pt x="128" y="4"/>
                      <a:pt x="256" y="8"/>
                      <a:pt x="384" y="48"/>
                    </a:cubicBezTo>
                    <a:cubicBezTo>
                      <a:pt x="512" y="88"/>
                      <a:pt x="712" y="200"/>
                      <a:pt x="768" y="24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5" name="Line 13"/>
              <p:cNvSpPr>
                <a:spLocks noChangeShapeType="1"/>
              </p:cNvSpPr>
              <p:nvPr/>
            </p:nvSpPr>
            <p:spPr bwMode="auto">
              <a:xfrm flipV="1">
                <a:off x="3264" y="158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36" name="Freeform 14"/>
          <p:cNvSpPr>
            <a:spLocks/>
          </p:cNvSpPr>
          <p:nvPr/>
        </p:nvSpPr>
        <p:spPr bwMode="auto">
          <a:xfrm>
            <a:off x="2667000" y="2425700"/>
            <a:ext cx="3657600" cy="469900"/>
          </a:xfrm>
          <a:custGeom>
            <a:avLst/>
            <a:gdLst>
              <a:gd name="T0" fmla="*/ 0 w 2304"/>
              <a:gd name="T1" fmla="*/ 12700 h 296"/>
              <a:gd name="T2" fmla="*/ 1219200 w 2304"/>
              <a:gd name="T3" fmla="*/ 12700 h 296"/>
              <a:gd name="T4" fmla="*/ 2438400 w 2304"/>
              <a:gd name="T5" fmla="*/ 88900 h 296"/>
              <a:gd name="T6" fmla="*/ 3657600 w 2304"/>
              <a:gd name="T7" fmla="*/ 469900 h 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4" h="296">
                <a:moveTo>
                  <a:pt x="0" y="8"/>
                </a:moveTo>
                <a:cubicBezTo>
                  <a:pt x="256" y="4"/>
                  <a:pt x="512" y="0"/>
                  <a:pt x="768" y="8"/>
                </a:cubicBezTo>
                <a:cubicBezTo>
                  <a:pt x="1024" y="16"/>
                  <a:pt x="1280" y="8"/>
                  <a:pt x="1536" y="56"/>
                </a:cubicBezTo>
                <a:cubicBezTo>
                  <a:pt x="1792" y="104"/>
                  <a:pt x="2176" y="256"/>
                  <a:pt x="2304" y="296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Preventive Maintenance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 rot="16200000">
            <a:off x="-687223" y="3634552"/>
            <a:ext cx="3873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7030A0"/>
                </a:solidFill>
                <a:latin typeface="Arial" charset="0"/>
              </a:rPr>
              <a:t>Pavement </a:t>
            </a:r>
            <a:r>
              <a:rPr lang="en-US" altLang="en-US" sz="2000" b="1" dirty="0" smtClean="0">
                <a:solidFill>
                  <a:srgbClr val="7030A0"/>
                </a:solidFill>
                <a:latin typeface="Arial" charset="0"/>
              </a:rPr>
              <a:t>Condition </a:t>
            </a:r>
            <a:r>
              <a:rPr lang="en-US" altLang="en-US" sz="2000" b="1" dirty="0" smtClean="0">
                <a:latin typeface="Arial" charset="0"/>
              </a:rPr>
              <a:t>\ </a:t>
            </a:r>
            <a:r>
              <a:rPr lang="en-US" altLang="en-US" sz="2000" b="1" dirty="0" smtClean="0">
                <a:solidFill>
                  <a:srgbClr val="008000"/>
                </a:solidFill>
                <a:latin typeface="Arial" charset="0"/>
              </a:rPr>
              <a:t>$ Costs</a:t>
            </a:r>
            <a:endParaRPr lang="en-US" altLang="en-US" sz="20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>
            <a:off x="3657600" y="2514601"/>
            <a:ext cx="216322" cy="381000"/>
          </a:xfrm>
          <a:prstGeom prst="leftBrace">
            <a:avLst>
              <a:gd name="adj1" fmla="val 8333"/>
              <a:gd name="adj2" fmla="val 50677"/>
            </a:avLst>
          </a:prstGeom>
          <a:solidFill>
            <a:srgbClr val="CCFF33"/>
          </a:solidFill>
          <a:ln w="508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39161" y="2337484"/>
            <a:ext cx="441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en-US" sz="3600" b="1" dirty="0" smtClean="0">
                <a:solidFill>
                  <a:srgbClr val="008000"/>
                </a:solidFill>
                <a:latin typeface="Arial" charset="0"/>
              </a:rPr>
              <a:t>$</a:t>
            </a:r>
            <a:endParaRPr lang="en-US" altLang="en-US" sz="36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200400" y="5653088"/>
            <a:ext cx="2926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latin typeface="Arial" charset="0"/>
              </a:rPr>
              <a:t>Time </a:t>
            </a:r>
            <a:r>
              <a:rPr lang="en-US" altLang="en-US" sz="2000" b="1" dirty="0" smtClean="0">
                <a:latin typeface="Arial" charset="0"/>
              </a:rPr>
              <a:t>/ Traffic Loading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51705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20 years</a:t>
            </a:r>
            <a:endParaRPr kumimoji="1" lang="en-US" altLang="en-US" sz="1800" dirty="0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12420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10 years</a:t>
            </a:r>
            <a:endParaRPr kumimoji="1" lang="en-US" alt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1524000" y="2438400"/>
            <a:ext cx="4267200" cy="2743200"/>
          </a:xfrm>
          <a:custGeom>
            <a:avLst/>
            <a:gdLst>
              <a:gd name="T0" fmla="*/ 0 w 2688"/>
              <a:gd name="T1" fmla="*/ 51275 h 1712"/>
              <a:gd name="T2" fmla="*/ 1066800 w 2688"/>
              <a:gd name="T3" fmla="*/ 51275 h 1712"/>
              <a:gd name="T4" fmla="*/ 2286000 w 2688"/>
              <a:gd name="T5" fmla="*/ 358923 h 1712"/>
              <a:gd name="T6" fmla="*/ 3276600 w 2688"/>
              <a:gd name="T7" fmla="*/ 1204957 h 1712"/>
              <a:gd name="T8" fmla="*/ 4267200 w 2688"/>
              <a:gd name="T9" fmla="*/ 27432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8" h="1712">
                <a:moveTo>
                  <a:pt x="0" y="32"/>
                </a:moveTo>
                <a:cubicBezTo>
                  <a:pt x="216" y="16"/>
                  <a:pt x="432" y="0"/>
                  <a:pt x="672" y="32"/>
                </a:cubicBezTo>
                <a:cubicBezTo>
                  <a:pt x="912" y="64"/>
                  <a:pt x="1208" y="104"/>
                  <a:pt x="1440" y="224"/>
                </a:cubicBezTo>
                <a:cubicBezTo>
                  <a:pt x="1672" y="344"/>
                  <a:pt x="1856" y="504"/>
                  <a:pt x="2064" y="752"/>
                </a:cubicBezTo>
                <a:cubicBezTo>
                  <a:pt x="2272" y="1000"/>
                  <a:pt x="2480" y="1356"/>
                  <a:pt x="2688" y="17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V="1">
            <a:off x="1524000" y="20574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524000" y="56388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5029201" y="1828801"/>
            <a:ext cx="3856038" cy="2438401"/>
            <a:chOff x="3397" y="1525"/>
            <a:chExt cx="2429" cy="1536"/>
          </a:xfrm>
        </p:grpSpPr>
        <p:grpSp>
          <p:nvGrpSpPr>
            <p:cNvPr id="23561" name="Group 6"/>
            <p:cNvGrpSpPr>
              <a:grpSpLocks/>
            </p:cNvGrpSpPr>
            <p:nvPr/>
          </p:nvGrpSpPr>
          <p:grpSpPr bwMode="auto">
            <a:xfrm>
              <a:off x="3397" y="1909"/>
              <a:ext cx="1248" cy="1152"/>
              <a:chOff x="3397" y="1909"/>
              <a:chExt cx="1248" cy="1152"/>
            </a:xfrm>
          </p:grpSpPr>
          <p:sp>
            <p:nvSpPr>
              <p:cNvPr id="23563" name="Line 7"/>
              <p:cNvSpPr>
                <a:spLocks noChangeShapeType="1"/>
              </p:cNvSpPr>
              <p:nvPr/>
            </p:nvSpPr>
            <p:spPr bwMode="auto">
              <a:xfrm flipV="1">
                <a:off x="3408" y="1909"/>
                <a:ext cx="0" cy="9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Freeform 8"/>
              <p:cNvSpPr>
                <a:spLocks/>
              </p:cNvSpPr>
              <p:nvPr/>
            </p:nvSpPr>
            <p:spPr bwMode="auto">
              <a:xfrm>
                <a:off x="3397" y="1909"/>
                <a:ext cx="1248" cy="1152"/>
              </a:xfrm>
              <a:custGeom>
                <a:avLst/>
                <a:gdLst>
                  <a:gd name="T0" fmla="*/ 0 w 624"/>
                  <a:gd name="T1" fmla="*/ 0 h 672"/>
                  <a:gd name="T2" fmla="*/ 384 w 624"/>
                  <a:gd name="T3" fmla="*/ 257 h 672"/>
                  <a:gd name="T4" fmla="*/ 624 w 624"/>
                  <a:gd name="T5" fmla="*/ 720 h 6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4" h="672">
                    <a:moveTo>
                      <a:pt x="0" y="0"/>
                    </a:moveTo>
                    <a:cubicBezTo>
                      <a:pt x="140" y="64"/>
                      <a:pt x="280" y="128"/>
                      <a:pt x="384" y="240"/>
                    </a:cubicBezTo>
                    <a:cubicBezTo>
                      <a:pt x="488" y="352"/>
                      <a:pt x="592" y="608"/>
                      <a:pt x="624" y="67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3824" y="1525"/>
              <a:ext cx="200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b="1" dirty="0">
                  <a:latin typeface="Arial" charset="0"/>
                </a:rPr>
                <a:t>Corrective</a:t>
              </a:r>
            </a:p>
            <a:p>
              <a:r>
                <a:rPr lang="en-US" altLang="en-US" b="1" dirty="0">
                  <a:latin typeface="Arial" charset="0"/>
                </a:rPr>
                <a:t>Maintenance</a:t>
              </a:r>
              <a:r>
                <a:rPr lang="en-US" altLang="en-US" b="1" dirty="0" smtClean="0">
                  <a:latin typeface="Arial" charset="0"/>
                </a:rPr>
                <a:t>/ Repair</a:t>
              </a:r>
              <a:endParaRPr lang="en-US" altLang="en-US" b="1" dirty="0">
                <a:latin typeface="Arial" charset="0"/>
              </a:endParaRPr>
            </a:p>
          </p:txBody>
        </p:sp>
      </p:grpSp>
      <p:sp>
        <p:nvSpPr>
          <p:cNvPr id="23559" name="Text Box 11"/>
          <p:cNvSpPr txBox="1">
            <a:spLocks noChangeArrowheads="1"/>
          </p:cNvSpPr>
          <p:nvPr/>
        </p:nvSpPr>
        <p:spPr bwMode="auto">
          <a:xfrm rot="16200000">
            <a:off x="-687223" y="3634552"/>
            <a:ext cx="3873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7030A0"/>
                </a:solidFill>
                <a:latin typeface="Arial" charset="0"/>
              </a:rPr>
              <a:t>Pavement </a:t>
            </a:r>
            <a:r>
              <a:rPr lang="en-US" altLang="en-US" sz="2000" b="1" dirty="0" smtClean="0">
                <a:solidFill>
                  <a:srgbClr val="7030A0"/>
                </a:solidFill>
                <a:latin typeface="Arial" charset="0"/>
              </a:rPr>
              <a:t>Condition </a:t>
            </a:r>
            <a:r>
              <a:rPr lang="en-US" altLang="en-US" sz="2000" b="1" dirty="0" smtClean="0">
                <a:latin typeface="Arial" charset="0"/>
              </a:rPr>
              <a:t>\ </a:t>
            </a:r>
            <a:r>
              <a:rPr lang="en-US" altLang="en-US" sz="2000" b="1" dirty="0" smtClean="0">
                <a:solidFill>
                  <a:srgbClr val="008000"/>
                </a:solidFill>
                <a:latin typeface="Arial" charset="0"/>
              </a:rPr>
              <a:t>$ Costs</a:t>
            </a:r>
            <a:endParaRPr lang="en-US" altLang="en-US" sz="20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35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Corrective Repairs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4343400" y="2438401"/>
            <a:ext cx="533400" cy="1500188"/>
          </a:xfrm>
          <a:prstGeom prst="leftBrace">
            <a:avLst>
              <a:gd name="adj1" fmla="val 8333"/>
              <a:gd name="adj2" fmla="val 50677"/>
            </a:avLst>
          </a:prstGeom>
          <a:solidFill>
            <a:srgbClr val="CCFF33"/>
          </a:solidFill>
          <a:ln w="508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92138" y="2448561"/>
            <a:ext cx="18165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rgbClr val="008000"/>
                </a:solidFill>
                <a:latin typeface="Arial" charset="0"/>
              </a:rPr>
              <a:t>more</a:t>
            </a:r>
            <a:r>
              <a:rPr lang="en-US" altLang="en-US" sz="8800" b="1" dirty="0" smtClean="0">
                <a:solidFill>
                  <a:srgbClr val="008000"/>
                </a:solidFill>
                <a:latin typeface="Arial" charset="0"/>
              </a:rPr>
              <a:t>$</a:t>
            </a:r>
            <a:endParaRPr lang="en-US" altLang="en-US" sz="88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00400" y="5653088"/>
            <a:ext cx="2926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latin typeface="Arial" charset="0"/>
              </a:rPr>
              <a:t>Time </a:t>
            </a:r>
            <a:r>
              <a:rPr lang="en-US" altLang="en-US" sz="2000" b="1" dirty="0" smtClean="0">
                <a:latin typeface="Arial" charset="0"/>
              </a:rPr>
              <a:t>/ Traffic Loading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51705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20 years</a:t>
            </a:r>
            <a:endParaRPr kumimoji="1" lang="en-US" alt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12420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10 years</a:t>
            </a:r>
            <a:endParaRPr kumimoji="1" lang="en-US" alt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Enemies of Roads: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Water penetration</a:t>
            </a:r>
            <a:r>
              <a:rPr lang="en-US" altLang="en-US" dirty="0" smtClean="0"/>
              <a:t> </a:t>
            </a:r>
            <a:r>
              <a:rPr lang="en-US" altLang="en-US" sz="2000" dirty="0" smtClean="0"/>
              <a:t>– Freeze / thaw/ expansions / voids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Traffic Loading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High Traffic Use </a:t>
            </a:r>
            <a:r>
              <a:rPr lang="en-US" altLang="en-US" sz="2000" dirty="0" smtClean="0"/>
              <a:t>(verses low traffic counts)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Truck Loads – </a:t>
            </a:r>
            <a:r>
              <a:rPr lang="en-US" altLang="en-US" sz="2000" dirty="0" smtClean="0">
                <a:solidFill>
                  <a:srgbClr val="C00000"/>
                </a:solidFill>
              </a:rPr>
              <a:t>one loaded truck may cause the same amount of damage of 5,000 cars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folHlink"/>
                </a:solidFill>
              </a:rPr>
              <a:t>Weathering / Seasonal Climate / 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Breakdown of aggregate and asphalt oils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/>
              <a:t>May allow water penetration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/>
              <a:t>Need Aggregate surface for traction 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3400" y="762000"/>
            <a:ext cx="7793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Most Road Pavements failures are contribute to when the </a:t>
            </a:r>
            <a:r>
              <a:rPr lang="en-US" altLang="en-US" sz="2800" b="1">
                <a:solidFill>
                  <a:srgbClr val="D60093"/>
                </a:solidFill>
              </a:rPr>
              <a:t>“Support”</a:t>
            </a:r>
            <a:r>
              <a:rPr lang="en-US" altLang="en-US" sz="2800" b="1">
                <a:solidFill>
                  <a:schemeClr val="tx2"/>
                </a:solidFill>
              </a:rPr>
              <a:t> has been jeopardized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1524000" y="2438400"/>
            <a:ext cx="4267200" cy="2743200"/>
          </a:xfrm>
          <a:custGeom>
            <a:avLst/>
            <a:gdLst>
              <a:gd name="T0" fmla="*/ 0 w 2688"/>
              <a:gd name="T1" fmla="*/ 51275 h 1712"/>
              <a:gd name="T2" fmla="*/ 1066800 w 2688"/>
              <a:gd name="T3" fmla="*/ 51275 h 1712"/>
              <a:gd name="T4" fmla="*/ 2286000 w 2688"/>
              <a:gd name="T5" fmla="*/ 358923 h 1712"/>
              <a:gd name="T6" fmla="*/ 3276600 w 2688"/>
              <a:gd name="T7" fmla="*/ 1204957 h 1712"/>
              <a:gd name="T8" fmla="*/ 4267200 w 2688"/>
              <a:gd name="T9" fmla="*/ 27432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88" h="1712">
                <a:moveTo>
                  <a:pt x="0" y="32"/>
                </a:moveTo>
                <a:cubicBezTo>
                  <a:pt x="216" y="16"/>
                  <a:pt x="432" y="0"/>
                  <a:pt x="672" y="32"/>
                </a:cubicBezTo>
                <a:cubicBezTo>
                  <a:pt x="912" y="64"/>
                  <a:pt x="1208" y="104"/>
                  <a:pt x="1440" y="224"/>
                </a:cubicBezTo>
                <a:cubicBezTo>
                  <a:pt x="1672" y="344"/>
                  <a:pt x="1856" y="504"/>
                  <a:pt x="2064" y="752"/>
                </a:cubicBezTo>
                <a:cubicBezTo>
                  <a:pt x="2272" y="1000"/>
                  <a:pt x="2480" y="1356"/>
                  <a:pt x="2688" y="1712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1524000" y="20574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524000" y="56388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5410200" y="2708275"/>
            <a:ext cx="4763" cy="1822450"/>
          </a:xfrm>
          <a:custGeom>
            <a:avLst/>
            <a:gdLst>
              <a:gd name="T0" fmla="*/ 0 w 3"/>
              <a:gd name="T1" fmla="*/ 1822450 h 1148"/>
              <a:gd name="T2" fmla="*/ 4763 w 3"/>
              <a:gd name="T3" fmla="*/ 0 h 1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1148">
                <a:moveTo>
                  <a:pt x="0" y="1148"/>
                </a:moveTo>
                <a:lnTo>
                  <a:pt x="3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5375275" y="2678113"/>
            <a:ext cx="2408238" cy="1498600"/>
          </a:xfrm>
          <a:custGeom>
            <a:avLst/>
            <a:gdLst>
              <a:gd name="T0" fmla="*/ 0 w 1517"/>
              <a:gd name="T1" fmla="*/ 15875 h 944"/>
              <a:gd name="T2" fmla="*/ 1265238 w 1517"/>
              <a:gd name="T3" fmla="*/ 247650 h 944"/>
              <a:gd name="T4" fmla="*/ 2408238 w 1517"/>
              <a:gd name="T5" fmla="*/ 1498600 h 9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17" h="944">
                <a:moveTo>
                  <a:pt x="0" y="10"/>
                </a:moveTo>
                <a:cubicBezTo>
                  <a:pt x="133" y="34"/>
                  <a:pt x="544" y="0"/>
                  <a:pt x="797" y="156"/>
                </a:cubicBezTo>
                <a:cubicBezTo>
                  <a:pt x="1050" y="312"/>
                  <a:pt x="1367" y="780"/>
                  <a:pt x="1517" y="9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72200" y="2209800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b="1">
                <a:latin typeface="Arial" charset="0"/>
              </a:rPr>
              <a:t>Rehabilitation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rot="-5400000">
            <a:off x="-70644" y="3636169"/>
            <a:ext cx="264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7030A0"/>
                </a:solidFill>
                <a:latin typeface="Arial" charset="0"/>
              </a:rPr>
              <a:t>Pavement Condition</a:t>
            </a: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Rehabilitation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765569" y="2708275"/>
            <a:ext cx="309091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en-US" sz="3200" b="1" dirty="0" smtClean="0">
                <a:solidFill>
                  <a:srgbClr val="008000"/>
                </a:solidFill>
                <a:latin typeface="Arial" charset="0"/>
              </a:rPr>
              <a:t>even more</a:t>
            </a:r>
            <a:r>
              <a:rPr lang="en-US" altLang="en-US" sz="12000" b="1" dirty="0" smtClean="0">
                <a:solidFill>
                  <a:srgbClr val="008000"/>
                </a:solidFill>
                <a:latin typeface="Arial" charset="0"/>
              </a:rPr>
              <a:t>$</a:t>
            </a:r>
            <a:endParaRPr lang="en-US" altLang="en-US" sz="120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4876800" y="2708275"/>
            <a:ext cx="419100" cy="1822450"/>
          </a:xfrm>
          <a:prstGeom prst="leftBrace">
            <a:avLst>
              <a:gd name="adj1" fmla="val 8333"/>
              <a:gd name="adj2" fmla="val 50677"/>
            </a:avLst>
          </a:prstGeom>
          <a:solidFill>
            <a:srgbClr val="CCFF33"/>
          </a:solidFill>
          <a:ln w="508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200400" y="5653088"/>
            <a:ext cx="2926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latin typeface="Arial" charset="0"/>
              </a:rPr>
              <a:t>Time </a:t>
            </a:r>
            <a:r>
              <a:rPr lang="en-US" altLang="en-US" sz="2000" b="1" dirty="0" smtClean="0">
                <a:latin typeface="Arial" charset="0"/>
              </a:rPr>
              <a:t>/ Traffic Loading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1705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20 years</a:t>
            </a:r>
            <a:endParaRPr kumimoji="1" lang="en-US" altLang="en-US" sz="1800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12420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10 years</a:t>
            </a:r>
            <a:endParaRPr kumimoji="1" lang="en-US" alt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 rot="16200000">
            <a:off x="-687223" y="3634552"/>
            <a:ext cx="3873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7030A0"/>
                </a:solidFill>
                <a:latin typeface="Arial" charset="0"/>
              </a:rPr>
              <a:t>Pavement </a:t>
            </a:r>
            <a:r>
              <a:rPr lang="en-US" altLang="en-US" sz="2000" b="1" dirty="0" smtClean="0">
                <a:solidFill>
                  <a:srgbClr val="7030A0"/>
                </a:solidFill>
                <a:latin typeface="Arial" charset="0"/>
              </a:rPr>
              <a:t>Condition </a:t>
            </a:r>
            <a:r>
              <a:rPr lang="en-US" altLang="en-US" sz="2000" b="1" dirty="0" smtClean="0">
                <a:latin typeface="Arial" charset="0"/>
              </a:rPr>
              <a:t>\ </a:t>
            </a:r>
            <a:r>
              <a:rPr lang="en-US" altLang="en-US" sz="2000" b="1" dirty="0" smtClean="0">
                <a:solidFill>
                  <a:srgbClr val="008000"/>
                </a:solidFill>
                <a:latin typeface="Arial" charset="0"/>
              </a:rPr>
              <a:t>$ Costs</a:t>
            </a:r>
            <a:endParaRPr lang="en-US" altLang="en-US" sz="20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00400" y="5653088"/>
            <a:ext cx="2926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1" dirty="0">
                <a:latin typeface="Arial" charset="0"/>
              </a:rPr>
              <a:t>Time </a:t>
            </a:r>
            <a:r>
              <a:rPr lang="en-US" altLang="en-US" sz="2000" b="1" dirty="0" smtClean="0">
                <a:latin typeface="Arial" charset="0"/>
              </a:rPr>
              <a:t>/ Traffic Loading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25602" name="Freeform 2"/>
          <p:cNvSpPr>
            <a:spLocks/>
          </p:cNvSpPr>
          <p:nvPr/>
        </p:nvSpPr>
        <p:spPr bwMode="auto">
          <a:xfrm>
            <a:off x="1524000" y="2438400"/>
            <a:ext cx="4408488" cy="2990850"/>
          </a:xfrm>
          <a:custGeom>
            <a:avLst/>
            <a:gdLst>
              <a:gd name="T0" fmla="*/ 0 w 2777"/>
              <a:gd name="T1" fmla="*/ 50800 h 1884"/>
              <a:gd name="T2" fmla="*/ 1066800 w 2777"/>
              <a:gd name="T3" fmla="*/ 50800 h 1884"/>
              <a:gd name="T4" fmla="*/ 2286000 w 2777"/>
              <a:gd name="T5" fmla="*/ 358775 h 1884"/>
              <a:gd name="T6" fmla="*/ 3276600 w 2777"/>
              <a:gd name="T7" fmla="*/ 1204913 h 1884"/>
              <a:gd name="T8" fmla="*/ 4408488 w 2777"/>
              <a:gd name="T9" fmla="*/ 2990850 h 18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7" h="1884">
                <a:moveTo>
                  <a:pt x="0" y="32"/>
                </a:moveTo>
                <a:cubicBezTo>
                  <a:pt x="216" y="16"/>
                  <a:pt x="432" y="0"/>
                  <a:pt x="672" y="32"/>
                </a:cubicBezTo>
                <a:cubicBezTo>
                  <a:pt x="912" y="65"/>
                  <a:pt x="1208" y="105"/>
                  <a:pt x="1440" y="226"/>
                </a:cubicBezTo>
                <a:cubicBezTo>
                  <a:pt x="1672" y="347"/>
                  <a:pt x="1841" y="483"/>
                  <a:pt x="2064" y="759"/>
                </a:cubicBezTo>
                <a:cubicBezTo>
                  <a:pt x="2287" y="1035"/>
                  <a:pt x="2629" y="1650"/>
                  <a:pt x="2777" y="188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1524000" y="20574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524000" y="56388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5973763" y="2517775"/>
            <a:ext cx="4762" cy="2916238"/>
          </a:xfrm>
          <a:custGeom>
            <a:avLst/>
            <a:gdLst>
              <a:gd name="T0" fmla="*/ 4762 w 3"/>
              <a:gd name="T1" fmla="*/ 2916238 h 1837"/>
              <a:gd name="T2" fmla="*/ 0 w 3"/>
              <a:gd name="T3" fmla="*/ 0 h 18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1837">
                <a:moveTo>
                  <a:pt x="3" y="1837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5973763" y="2517775"/>
            <a:ext cx="2884487" cy="571500"/>
          </a:xfrm>
          <a:custGeom>
            <a:avLst/>
            <a:gdLst>
              <a:gd name="T0" fmla="*/ 0 w 1817"/>
              <a:gd name="T1" fmla="*/ 0 h 360"/>
              <a:gd name="T2" fmla="*/ 1973262 w 1817"/>
              <a:gd name="T3" fmla="*/ 149225 h 360"/>
              <a:gd name="T4" fmla="*/ 2884487 w 1817"/>
              <a:gd name="T5" fmla="*/ 571500 h 3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7" h="360">
                <a:moveTo>
                  <a:pt x="0" y="0"/>
                </a:moveTo>
                <a:cubicBezTo>
                  <a:pt x="207" y="16"/>
                  <a:pt x="940" y="34"/>
                  <a:pt x="1243" y="94"/>
                </a:cubicBezTo>
                <a:cubicBezTo>
                  <a:pt x="1546" y="154"/>
                  <a:pt x="1698" y="305"/>
                  <a:pt x="1817" y="36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15000" y="1981200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b="1">
                <a:latin typeface="Arial" charset="0"/>
              </a:rPr>
              <a:t>Reconstruction</a:t>
            </a:r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Reconstruction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732320" y="2566968"/>
            <a:ext cx="36728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008000"/>
                </a:solidFill>
                <a:latin typeface="Arial" charset="0"/>
              </a:rPr>
              <a:t>m</a:t>
            </a:r>
            <a:r>
              <a:rPr lang="en-US" altLang="en-US" sz="3200" b="1" dirty="0" smtClean="0">
                <a:solidFill>
                  <a:srgbClr val="008000"/>
                </a:solidFill>
                <a:latin typeface="Arial" charset="0"/>
              </a:rPr>
              <a:t>ost costly</a:t>
            </a:r>
            <a:r>
              <a:rPr lang="en-US" altLang="en-US" sz="17000" b="1" dirty="0" smtClean="0">
                <a:solidFill>
                  <a:srgbClr val="008000"/>
                </a:solidFill>
                <a:latin typeface="Arial" charset="0"/>
              </a:rPr>
              <a:t>$</a:t>
            </a:r>
            <a:endParaRPr lang="en-US" altLang="en-US" sz="170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5" name="Left Brace 14"/>
          <p:cNvSpPr/>
          <p:nvPr/>
        </p:nvSpPr>
        <p:spPr bwMode="auto">
          <a:xfrm>
            <a:off x="5405120" y="2566967"/>
            <a:ext cx="439420" cy="2867045"/>
          </a:xfrm>
          <a:prstGeom prst="leftBrace">
            <a:avLst>
              <a:gd name="adj1" fmla="val 8333"/>
              <a:gd name="adj2" fmla="val 50677"/>
            </a:avLst>
          </a:prstGeom>
          <a:solidFill>
            <a:srgbClr val="CCFF33"/>
          </a:solidFill>
          <a:ln w="508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51705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20 years</a:t>
            </a:r>
            <a:endParaRPr kumimoji="1" lang="en-US" alt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124200" y="6205597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1800" dirty="0" smtClean="0"/>
              <a:t>10 years</a:t>
            </a:r>
            <a:endParaRPr kumimoji="1" lang="en-US" alt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53"/>
          <p:cNvGrpSpPr>
            <a:grpSpLocks/>
          </p:cNvGrpSpPr>
          <p:nvPr/>
        </p:nvGrpSpPr>
        <p:grpSpPr bwMode="auto">
          <a:xfrm>
            <a:off x="277813" y="609600"/>
            <a:ext cx="8291513" cy="5967413"/>
            <a:chOff x="175" y="384"/>
            <a:chExt cx="5223" cy="3759"/>
          </a:xfrm>
        </p:grpSpPr>
        <p:sp>
          <p:nvSpPr>
            <p:cNvPr id="26627" name="Rectangle 5"/>
            <p:cNvSpPr>
              <a:spLocks noChangeArrowheads="1"/>
            </p:cNvSpPr>
            <p:nvPr/>
          </p:nvSpPr>
          <p:spPr bwMode="auto">
            <a:xfrm>
              <a:off x="648" y="1229"/>
              <a:ext cx="4160" cy="30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28" name="Rectangle 6"/>
            <p:cNvSpPr>
              <a:spLocks noChangeArrowheads="1"/>
            </p:cNvSpPr>
            <p:nvPr/>
          </p:nvSpPr>
          <p:spPr bwMode="auto">
            <a:xfrm>
              <a:off x="648" y="1531"/>
              <a:ext cx="4160" cy="27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29" name="Rectangle 7"/>
            <p:cNvSpPr>
              <a:spLocks noChangeArrowheads="1"/>
            </p:cNvSpPr>
            <p:nvPr/>
          </p:nvSpPr>
          <p:spPr bwMode="auto">
            <a:xfrm>
              <a:off x="648" y="1810"/>
              <a:ext cx="4160" cy="27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648" y="2087"/>
              <a:ext cx="4160" cy="38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1" name="Rectangle 9"/>
            <p:cNvSpPr>
              <a:spLocks noChangeArrowheads="1"/>
            </p:cNvSpPr>
            <p:nvPr/>
          </p:nvSpPr>
          <p:spPr bwMode="auto">
            <a:xfrm>
              <a:off x="648" y="2469"/>
              <a:ext cx="4160" cy="3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2" name="Rectangle 10"/>
            <p:cNvSpPr>
              <a:spLocks noChangeArrowheads="1"/>
            </p:cNvSpPr>
            <p:nvPr/>
          </p:nvSpPr>
          <p:spPr bwMode="auto">
            <a:xfrm>
              <a:off x="648" y="2827"/>
              <a:ext cx="4160" cy="37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648" y="3206"/>
              <a:ext cx="4160" cy="6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4" name="Line 12"/>
            <p:cNvSpPr>
              <a:spLocks noChangeShapeType="1"/>
            </p:cNvSpPr>
            <p:nvPr/>
          </p:nvSpPr>
          <p:spPr bwMode="auto">
            <a:xfrm flipH="1">
              <a:off x="648" y="1229"/>
              <a:ext cx="0" cy="261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Line 13"/>
            <p:cNvSpPr>
              <a:spLocks noChangeShapeType="1"/>
            </p:cNvSpPr>
            <p:nvPr/>
          </p:nvSpPr>
          <p:spPr bwMode="auto">
            <a:xfrm>
              <a:off x="648" y="3844"/>
              <a:ext cx="4160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Rectangle 14"/>
            <p:cNvSpPr>
              <a:spLocks noChangeArrowheads="1"/>
            </p:cNvSpPr>
            <p:nvPr/>
          </p:nvSpPr>
          <p:spPr bwMode="auto">
            <a:xfrm>
              <a:off x="412" y="1181"/>
              <a:ext cx="23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 b="1" dirty="0">
                  <a:solidFill>
                    <a:srgbClr val="3333FF"/>
                  </a:solidFill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26637" name="Rectangle 15"/>
            <p:cNvSpPr>
              <a:spLocks noChangeArrowheads="1"/>
            </p:cNvSpPr>
            <p:nvPr/>
          </p:nvSpPr>
          <p:spPr bwMode="auto">
            <a:xfrm>
              <a:off x="463" y="1452"/>
              <a:ext cx="19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>
                  <a:solidFill>
                    <a:srgbClr val="000000"/>
                  </a:solidFill>
                  <a:latin typeface="Times New Roman" pitchFamily="18" charset="0"/>
                </a:rPr>
                <a:t>90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453" y="1724"/>
              <a:ext cx="19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>
                  <a:solidFill>
                    <a:srgbClr val="000000"/>
                  </a:solidFill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26639" name="Rectangle 17"/>
            <p:cNvSpPr>
              <a:spLocks noChangeArrowheads="1"/>
            </p:cNvSpPr>
            <p:nvPr/>
          </p:nvSpPr>
          <p:spPr bwMode="auto">
            <a:xfrm>
              <a:off x="453" y="1996"/>
              <a:ext cx="19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>
                  <a:solidFill>
                    <a:srgbClr val="000000"/>
                  </a:solidFill>
                  <a:latin typeface="Times New Roman" pitchFamily="18" charset="0"/>
                </a:rPr>
                <a:t>70</a:t>
              </a:r>
            </a:p>
          </p:txBody>
        </p:sp>
        <p:sp>
          <p:nvSpPr>
            <p:cNvPr id="26640" name="Rectangle 18"/>
            <p:cNvSpPr>
              <a:spLocks noChangeArrowheads="1"/>
            </p:cNvSpPr>
            <p:nvPr/>
          </p:nvSpPr>
          <p:spPr bwMode="auto">
            <a:xfrm>
              <a:off x="453" y="2248"/>
              <a:ext cx="19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>
                  <a:solidFill>
                    <a:srgbClr val="000000"/>
                  </a:solidFill>
                  <a:latin typeface="Times New Roman" pitchFamily="18" charset="0"/>
                </a:rPr>
                <a:t>60</a:t>
              </a:r>
            </a:p>
          </p:txBody>
        </p:sp>
        <p:sp>
          <p:nvSpPr>
            <p:cNvPr id="26641" name="Rectangle 19"/>
            <p:cNvSpPr>
              <a:spLocks noChangeArrowheads="1"/>
            </p:cNvSpPr>
            <p:nvPr/>
          </p:nvSpPr>
          <p:spPr bwMode="auto">
            <a:xfrm>
              <a:off x="453" y="2500"/>
              <a:ext cx="19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>
                  <a:solidFill>
                    <a:srgbClr val="000000"/>
                  </a:solidFill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26642" name="Rectangle 20"/>
            <p:cNvSpPr>
              <a:spLocks noChangeArrowheads="1"/>
            </p:cNvSpPr>
            <p:nvPr/>
          </p:nvSpPr>
          <p:spPr bwMode="auto">
            <a:xfrm>
              <a:off x="453" y="2750"/>
              <a:ext cx="19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>
                  <a:solidFill>
                    <a:srgbClr val="000000"/>
                  </a:solidFill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26643" name="Rectangle 21"/>
            <p:cNvSpPr>
              <a:spLocks noChangeArrowheads="1"/>
            </p:cNvSpPr>
            <p:nvPr/>
          </p:nvSpPr>
          <p:spPr bwMode="auto">
            <a:xfrm>
              <a:off x="453" y="3002"/>
              <a:ext cx="19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>
                  <a:solidFill>
                    <a:srgbClr val="000000"/>
                  </a:solidFill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26644" name="Rectangle 22"/>
            <p:cNvSpPr>
              <a:spLocks noChangeArrowheads="1"/>
            </p:cNvSpPr>
            <p:nvPr/>
          </p:nvSpPr>
          <p:spPr bwMode="auto">
            <a:xfrm>
              <a:off x="453" y="3254"/>
              <a:ext cx="19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26645" name="Rectangle 23"/>
            <p:cNvSpPr>
              <a:spLocks noChangeArrowheads="1"/>
            </p:cNvSpPr>
            <p:nvPr/>
          </p:nvSpPr>
          <p:spPr bwMode="auto">
            <a:xfrm>
              <a:off x="453" y="3505"/>
              <a:ext cx="19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6646" name="Rectangle 24"/>
            <p:cNvSpPr>
              <a:spLocks noChangeArrowheads="1"/>
            </p:cNvSpPr>
            <p:nvPr/>
          </p:nvSpPr>
          <p:spPr bwMode="auto">
            <a:xfrm>
              <a:off x="1399" y="3951"/>
              <a:ext cx="43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8000"/>
                  </a:solidFill>
                  <a:latin typeface="Times New Roman" pitchFamily="18" charset="0"/>
                </a:rPr>
                <a:t>7 years</a:t>
              </a:r>
            </a:p>
          </p:txBody>
        </p:sp>
        <p:sp>
          <p:nvSpPr>
            <p:cNvPr id="26647" name="Rectangle 25"/>
            <p:cNvSpPr>
              <a:spLocks noChangeArrowheads="1"/>
            </p:cNvSpPr>
            <p:nvPr/>
          </p:nvSpPr>
          <p:spPr bwMode="auto">
            <a:xfrm>
              <a:off x="2223" y="3951"/>
              <a:ext cx="4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8000"/>
                  </a:solidFill>
                  <a:latin typeface="Times New Roman" pitchFamily="18" charset="0"/>
                </a:rPr>
                <a:t>14 years</a:t>
              </a:r>
            </a:p>
          </p:txBody>
        </p:sp>
        <p:sp>
          <p:nvSpPr>
            <p:cNvPr id="26648" name="Rectangle 26"/>
            <p:cNvSpPr>
              <a:spLocks noChangeArrowheads="1"/>
            </p:cNvSpPr>
            <p:nvPr/>
          </p:nvSpPr>
          <p:spPr bwMode="auto">
            <a:xfrm>
              <a:off x="3116" y="3951"/>
              <a:ext cx="4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8000"/>
                  </a:solidFill>
                  <a:latin typeface="Times New Roman" pitchFamily="18" charset="0"/>
                </a:rPr>
                <a:t>21 years</a:t>
              </a:r>
            </a:p>
          </p:txBody>
        </p:sp>
        <p:sp>
          <p:nvSpPr>
            <p:cNvPr id="26649" name="Rectangle 27"/>
            <p:cNvSpPr>
              <a:spLocks noChangeArrowheads="1"/>
            </p:cNvSpPr>
            <p:nvPr/>
          </p:nvSpPr>
          <p:spPr bwMode="auto">
            <a:xfrm>
              <a:off x="4008" y="3951"/>
              <a:ext cx="49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8000"/>
                  </a:solidFill>
                  <a:latin typeface="Times New Roman" pitchFamily="18" charset="0"/>
                </a:rPr>
                <a:t>28 years</a:t>
              </a:r>
            </a:p>
          </p:txBody>
        </p:sp>
        <p:sp>
          <p:nvSpPr>
            <p:cNvPr id="26650" name="Rectangle 28"/>
            <p:cNvSpPr>
              <a:spLocks noChangeArrowheads="1"/>
            </p:cNvSpPr>
            <p:nvPr/>
          </p:nvSpPr>
          <p:spPr bwMode="auto">
            <a:xfrm rot="16200000">
              <a:off x="-762" y="2312"/>
              <a:ext cx="220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rgbClr val="7030A0"/>
                  </a:solidFill>
                  <a:latin typeface="Times New Roman" pitchFamily="18" charset="0"/>
                </a:rPr>
                <a:t>P</a:t>
              </a:r>
              <a:r>
                <a:rPr lang="en-US" altLang="en-US" sz="1200" dirty="0">
                  <a:solidFill>
                    <a:srgbClr val="7030A0"/>
                  </a:solidFill>
                  <a:latin typeface="Times New Roman" pitchFamily="18" charset="0"/>
                </a:rPr>
                <a:t>avement </a:t>
              </a:r>
              <a:r>
                <a:rPr lang="en-US" altLang="en-US" sz="2800" b="1" dirty="0">
                  <a:solidFill>
                    <a:srgbClr val="7030A0"/>
                  </a:solidFill>
                  <a:latin typeface="Times New Roman" pitchFamily="18" charset="0"/>
                </a:rPr>
                <a:t>C</a:t>
              </a:r>
              <a:r>
                <a:rPr lang="en-US" altLang="en-US" sz="1200" dirty="0">
                  <a:solidFill>
                    <a:srgbClr val="7030A0"/>
                  </a:solidFill>
                  <a:latin typeface="Times New Roman" pitchFamily="18" charset="0"/>
                </a:rPr>
                <a:t>ondition </a:t>
              </a:r>
              <a:r>
                <a:rPr lang="en-US" altLang="en-US" sz="2800" dirty="0">
                  <a:solidFill>
                    <a:srgbClr val="7030A0"/>
                  </a:solidFill>
                  <a:latin typeface="Times New Roman" pitchFamily="18" charset="0"/>
                </a:rPr>
                <a:t>I</a:t>
              </a:r>
              <a:r>
                <a:rPr lang="en-US" altLang="en-US" sz="1200" dirty="0">
                  <a:solidFill>
                    <a:srgbClr val="7030A0"/>
                  </a:solidFill>
                  <a:latin typeface="Times New Roman" pitchFamily="18" charset="0"/>
                </a:rPr>
                <a:t>ndex</a:t>
              </a:r>
              <a:r>
                <a:rPr lang="en-US" altLang="en-US" sz="1600" dirty="0">
                  <a:solidFill>
                    <a:srgbClr val="7030A0"/>
                  </a:solidFill>
                  <a:latin typeface="Times New Roman" pitchFamily="18" charset="0"/>
                </a:rPr>
                <a:t> </a:t>
              </a:r>
              <a:r>
                <a:rPr lang="en-US" altLang="en-US" sz="1600" dirty="0" smtClean="0">
                  <a:solidFill>
                    <a:srgbClr val="7030A0"/>
                  </a:solidFill>
                  <a:latin typeface="Times New Roman" pitchFamily="18" charset="0"/>
                </a:rPr>
                <a:t> </a:t>
              </a:r>
              <a:r>
                <a:rPr lang="en-US" altLang="en-US" dirty="0" smtClean="0">
                  <a:solidFill>
                    <a:srgbClr val="7030A0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smtClean="0">
                  <a:solidFill>
                    <a:srgbClr val="7030A0"/>
                  </a:solidFill>
                  <a:latin typeface="Times New Roman" pitchFamily="18" charset="0"/>
                </a:rPr>
                <a:t>PCI</a:t>
              </a:r>
              <a:endParaRPr lang="en-US" altLang="en-US" sz="2800" b="1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26651" name="Rectangle 30"/>
            <p:cNvSpPr>
              <a:spLocks noChangeArrowheads="1"/>
            </p:cNvSpPr>
            <p:nvPr/>
          </p:nvSpPr>
          <p:spPr bwMode="auto">
            <a:xfrm>
              <a:off x="710" y="1795"/>
              <a:ext cx="43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FFFF00"/>
                  </a:solidFill>
                  <a:latin typeface="Times New Roman" pitchFamily="18" charset="0"/>
                </a:rPr>
                <a:t>Good</a:t>
              </a:r>
            </a:p>
          </p:txBody>
        </p:sp>
        <p:sp>
          <p:nvSpPr>
            <p:cNvPr id="26652" name="Rectangle 31"/>
            <p:cNvSpPr>
              <a:spLocks noChangeArrowheads="1"/>
            </p:cNvSpPr>
            <p:nvPr/>
          </p:nvSpPr>
          <p:spPr bwMode="auto">
            <a:xfrm>
              <a:off x="710" y="2150"/>
              <a:ext cx="34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800">
                  <a:latin typeface="Times New Roman" pitchFamily="18" charset="0"/>
                </a:rPr>
                <a:t>Fair</a:t>
              </a:r>
            </a:p>
          </p:txBody>
        </p:sp>
        <p:sp>
          <p:nvSpPr>
            <p:cNvPr id="26653" name="Rectangle 32"/>
            <p:cNvSpPr>
              <a:spLocks noChangeArrowheads="1"/>
            </p:cNvSpPr>
            <p:nvPr/>
          </p:nvSpPr>
          <p:spPr bwMode="auto">
            <a:xfrm>
              <a:off x="710" y="2531"/>
              <a:ext cx="38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800">
                  <a:latin typeface="Times New Roman" pitchFamily="18" charset="0"/>
                </a:rPr>
                <a:t>Poor</a:t>
              </a:r>
            </a:p>
          </p:txBody>
        </p:sp>
        <p:sp>
          <p:nvSpPr>
            <p:cNvPr id="26654" name="Rectangle 33"/>
            <p:cNvSpPr>
              <a:spLocks noChangeArrowheads="1"/>
            </p:cNvSpPr>
            <p:nvPr/>
          </p:nvSpPr>
          <p:spPr bwMode="auto">
            <a:xfrm>
              <a:off x="710" y="1502"/>
              <a:ext cx="75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800">
                  <a:latin typeface="Times New Roman" pitchFamily="18" charset="0"/>
                </a:rPr>
                <a:t>Very Good</a:t>
              </a:r>
            </a:p>
          </p:txBody>
        </p:sp>
        <p:sp>
          <p:nvSpPr>
            <p:cNvPr id="26655" name="Rectangle 34"/>
            <p:cNvSpPr>
              <a:spLocks noChangeArrowheads="1"/>
            </p:cNvSpPr>
            <p:nvPr/>
          </p:nvSpPr>
          <p:spPr bwMode="auto">
            <a:xfrm>
              <a:off x="710" y="2884"/>
              <a:ext cx="7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800">
                  <a:latin typeface="Times New Roman" pitchFamily="18" charset="0"/>
                </a:rPr>
                <a:t>Very Poor</a:t>
              </a:r>
            </a:p>
          </p:txBody>
        </p:sp>
        <p:sp>
          <p:nvSpPr>
            <p:cNvPr id="26656" name="Rectangle 35"/>
            <p:cNvSpPr>
              <a:spLocks noChangeArrowheads="1"/>
            </p:cNvSpPr>
            <p:nvPr/>
          </p:nvSpPr>
          <p:spPr bwMode="auto">
            <a:xfrm>
              <a:off x="710" y="3407"/>
              <a:ext cx="4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FFFF00"/>
                  </a:solidFill>
                  <a:latin typeface="Times New Roman" pitchFamily="18" charset="0"/>
                </a:rPr>
                <a:t>Failed</a:t>
              </a:r>
            </a:p>
          </p:txBody>
        </p:sp>
        <p:sp>
          <p:nvSpPr>
            <p:cNvPr id="26657" name="Rectangle 36"/>
            <p:cNvSpPr>
              <a:spLocks noChangeArrowheads="1"/>
            </p:cNvSpPr>
            <p:nvPr/>
          </p:nvSpPr>
          <p:spPr bwMode="auto">
            <a:xfrm>
              <a:off x="710" y="384"/>
              <a:ext cx="4316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7030A0"/>
                  </a:solidFill>
                </a:rPr>
                <a:t>Pavement Condition Index</a:t>
              </a:r>
              <a:r>
                <a:rPr lang="en-US" altLang="en-US" sz="2000" dirty="0">
                  <a:solidFill>
                    <a:srgbClr val="7030A0"/>
                  </a:solidFill>
                </a:rPr>
                <a:t> </a:t>
              </a:r>
              <a:r>
                <a:rPr lang="en-US" altLang="en-US" sz="1600" dirty="0">
                  <a:solidFill>
                    <a:schemeClr val="tx2"/>
                  </a:solidFill>
                </a:rPr>
                <a:t>with </a:t>
              </a:r>
              <a:r>
                <a:rPr lang="en-US" altLang="en-US" sz="2000" b="1" dirty="0">
                  <a:solidFill>
                    <a:srgbClr val="993300"/>
                  </a:solidFill>
                  <a:latin typeface="Arial" charset="0"/>
                </a:rPr>
                <a:t>Typical Repairs</a:t>
              </a:r>
            </a:p>
          </p:txBody>
        </p:sp>
        <p:cxnSp>
          <p:nvCxnSpPr>
            <p:cNvPr id="26658" name="AutoShape 37"/>
            <p:cNvCxnSpPr>
              <a:cxnSpLocks noChangeShapeType="1"/>
            </p:cNvCxnSpPr>
            <p:nvPr/>
          </p:nvCxnSpPr>
          <p:spPr bwMode="auto">
            <a:xfrm>
              <a:off x="648" y="1243"/>
              <a:ext cx="4124" cy="2357"/>
            </a:xfrm>
            <a:prstGeom prst="curvedConnector3">
              <a:avLst>
                <a:gd name="adj1" fmla="val 49986"/>
              </a:avLst>
            </a:prstGeom>
            <a:noFill/>
            <a:ln w="889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659" name="Rectangle 38"/>
            <p:cNvSpPr>
              <a:spLocks noChangeArrowheads="1"/>
            </p:cNvSpPr>
            <p:nvPr/>
          </p:nvSpPr>
          <p:spPr bwMode="auto">
            <a:xfrm>
              <a:off x="492" y="3757"/>
              <a:ext cx="15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1000" b="1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6660" name="Rectangle 40"/>
            <p:cNvSpPr>
              <a:spLocks noChangeArrowheads="1"/>
            </p:cNvSpPr>
            <p:nvPr/>
          </p:nvSpPr>
          <p:spPr bwMode="auto">
            <a:xfrm>
              <a:off x="710" y="1229"/>
              <a:ext cx="65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FFFF00"/>
                  </a:solidFill>
                  <a:latin typeface="Times New Roman" pitchFamily="18" charset="0"/>
                </a:rPr>
                <a:t>Excellent</a:t>
              </a:r>
            </a:p>
          </p:txBody>
        </p:sp>
        <p:grpSp>
          <p:nvGrpSpPr>
            <p:cNvPr id="26661" name="Group 52"/>
            <p:cNvGrpSpPr>
              <a:grpSpLocks/>
            </p:cNvGrpSpPr>
            <p:nvPr/>
          </p:nvGrpSpPr>
          <p:grpSpPr bwMode="auto">
            <a:xfrm>
              <a:off x="3216" y="1008"/>
              <a:ext cx="2182" cy="2928"/>
              <a:chOff x="3216" y="1008"/>
              <a:chExt cx="2182" cy="2928"/>
            </a:xfrm>
          </p:grpSpPr>
          <p:sp>
            <p:nvSpPr>
              <p:cNvPr id="26667" name="Rectangle 29"/>
              <p:cNvSpPr>
                <a:spLocks noChangeArrowheads="1"/>
              </p:cNvSpPr>
              <p:nvPr/>
            </p:nvSpPr>
            <p:spPr bwMode="auto">
              <a:xfrm>
                <a:off x="3615" y="1867"/>
                <a:ext cx="15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/>
                <a:r>
                  <a:rPr lang="en-US" altLang="en-US" sz="1800" dirty="0">
                    <a:solidFill>
                      <a:srgbClr val="FFFF00"/>
                    </a:solidFill>
                    <a:latin typeface="Arial" charset="0"/>
                  </a:rPr>
                  <a:t>Single Chip Seal</a:t>
                </a:r>
                <a:r>
                  <a:rPr lang="en-US" altLang="en-US" sz="1800" dirty="0">
                    <a:latin typeface="Arial" charset="0"/>
                  </a:rPr>
                  <a:t>   </a:t>
                </a:r>
                <a:r>
                  <a:rPr lang="en-US" altLang="en-US" sz="1400" dirty="0">
                    <a:solidFill>
                      <a:srgbClr val="993300"/>
                    </a:solidFill>
                    <a:latin typeface="Arial" charset="0"/>
                  </a:rPr>
                  <a:t>$</a:t>
                </a:r>
                <a:r>
                  <a:rPr lang="en-US" altLang="en-US" sz="1400" dirty="0" smtClean="0">
                    <a:solidFill>
                      <a:srgbClr val="993300"/>
                    </a:solidFill>
                    <a:latin typeface="Arial" charset="0"/>
                  </a:rPr>
                  <a:t>1.50</a:t>
                </a:r>
                <a:endParaRPr lang="en-US" altLang="en-US" sz="1400" dirty="0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26668" name="Rectangle 39"/>
              <p:cNvSpPr>
                <a:spLocks noChangeArrowheads="1"/>
              </p:cNvSpPr>
              <p:nvPr/>
            </p:nvSpPr>
            <p:spPr bwMode="auto">
              <a:xfrm>
                <a:off x="3216" y="1008"/>
                <a:ext cx="2093" cy="2928"/>
              </a:xfrm>
              <a:prstGeom prst="rect">
                <a:avLst/>
              </a:prstGeom>
              <a:noFill/>
              <a:ln w="25400" cmpd="dbl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6699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69" name="Rectangle 41"/>
              <p:cNvSpPr>
                <a:spLocks noChangeArrowheads="1"/>
              </p:cNvSpPr>
              <p:nvPr/>
            </p:nvSpPr>
            <p:spPr bwMode="auto">
              <a:xfrm>
                <a:off x="3887" y="1573"/>
                <a:ext cx="13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/>
                <a:r>
                  <a:rPr lang="en-US" altLang="en-US" sz="1800" dirty="0">
                    <a:latin typeface="Arial" charset="0"/>
                  </a:rPr>
                  <a:t>Seal Cracks     </a:t>
                </a:r>
                <a:r>
                  <a:rPr lang="en-US" altLang="en-US" sz="1400" dirty="0">
                    <a:solidFill>
                      <a:srgbClr val="993300"/>
                    </a:solidFill>
                    <a:latin typeface="Arial" charset="0"/>
                  </a:rPr>
                  <a:t>$.</a:t>
                </a:r>
                <a:r>
                  <a:rPr lang="en-US" altLang="en-US" sz="1400" dirty="0" smtClean="0">
                    <a:solidFill>
                      <a:srgbClr val="993300"/>
                    </a:solidFill>
                    <a:latin typeface="Arial" charset="0"/>
                  </a:rPr>
                  <a:t>80</a:t>
                </a:r>
                <a:endParaRPr lang="en-US" altLang="en-US" sz="1400" dirty="0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26670" name="Rectangle 42"/>
              <p:cNvSpPr>
                <a:spLocks noChangeArrowheads="1"/>
              </p:cNvSpPr>
              <p:nvPr/>
            </p:nvSpPr>
            <p:spPr bwMode="auto">
              <a:xfrm>
                <a:off x="3854" y="2211"/>
                <a:ext cx="12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/>
                <a:r>
                  <a:rPr lang="en-US" altLang="en-US" sz="1800" dirty="0">
                    <a:latin typeface="Arial" charset="0"/>
                  </a:rPr>
                  <a:t>Thin Overlay   </a:t>
                </a:r>
                <a:r>
                  <a:rPr lang="en-US" altLang="en-US" sz="1400" dirty="0" smtClean="0">
                    <a:solidFill>
                      <a:srgbClr val="993300"/>
                    </a:solidFill>
                    <a:latin typeface="Arial" charset="0"/>
                  </a:rPr>
                  <a:t>$8</a:t>
                </a:r>
                <a:endParaRPr lang="en-US" altLang="en-US" sz="1400" dirty="0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26671" name="Rectangle 43"/>
              <p:cNvSpPr>
                <a:spLocks noChangeArrowheads="1"/>
              </p:cNvSpPr>
              <p:nvPr/>
            </p:nvSpPr>
            <p:spPr bwMode="auto">
              <a:xfrm>
                <a:off x="3808" y="2609"/>
                <a:ext cx="12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/>
                <a:r>
                  <a:rPr lang="en-US" altLang="en-US" sz="1800" dirty="0">
                    <a:latin typeface="Arial" charset="0"/>
                  </a:rPr>
                  <a:t>Thick Overlay </a:t>
                </a:r>
                <a:r>
                  <a:rPr lang="en-US" altLang="en-US" sz="1400" dirty="0">
                    <a:solidFill>
                      <a:srgbClr val="993300"/>
                    </a:solidFill>
                    <a:latin typeface="Arial" charset="0"/>
                  </a:rPr>
                  <a:t>$</a:t>
                </a:r>
                <a:r>
                  <a:rPr lang="en-US" altLang="en-US" sz="1400" dirty="0" smtClean="0">
                    <a:solidFill>
                      <a:srgbClr val="993300"/>
                    </a:solidFill>
                    <a:latin typeface="Arial" charset="0"/>
                  </a:rPr>
                  <a:t>13</a:t>
                </a:r>
                <a:endParaRPr lang="en-US" altLang="en-US" sz="1400" dirty="0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26672" name="Rectangle 44"/>
              <p:cNvSpPr>
                <a:spLocks noChangeArrowheads="1"/>
              </p:cNvSpPr>
              <p:nvPr/>
            </p:nvSpPr>
            <p:spPr bwMode="auto">
              <a:xfrm>
                <a:off x="3447" y="3350"/>
                <a:ext cx="186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/>
                <a:r>
                  <a:rPr lang="en-US" altLang="en-US" sz="1800" dirty="0">
                    <a:solidFill>
                      <a:srgbClr val="FFFF00"/>
                    </a:solidFill>
                    <a:latin typeface="Arial" charset="0"/>
                  </a:rPr>
                  <a:t>Reconstruct  </a:t>
                </a:r>
                <a:r>
                  <a:rPr lang="en-US" altLang="en-US" sz="1400" dirty="0">
                    <a:solidFill>
                      <a:srgbClr val="993300"/>
                    </a:solidFill>
                    <a:latin typeface="Arial" charset="0"/>
                  </a:rPr>
                  <a:t>$30 </a:t>
                </a:r>
                <a:r>
                  <a:rPr lang="en-US" altLang="en-US" sz="1400" dirty="0" smtClean="0">
                    <a:solidFill>
                      <a:srgbClr val="993300"/>
                    </a:solidFill>
                    <a:latin typeface="Arial" charset="0"/>
                  </a:rPr>
                  <a:t>plus</a:t>
                </a:r>
                <a:endParaRPr lang="en-US" altLang="en-US" sz="1400" dirty="0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26673" name="Rectangle 45"/>
              <p:cNvSpPr>
                <a:spLocks noChangeArrowheads="1"/>
              </p:cNvSpPr>
              <p:nvPr/>
            </p:nvSpPr>
            <p:spPr bwMode="auto">
              <a:xfrm>
                <a:off x="3481" y="1008"/>
                <a:ext cx="1917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altLang="en-US" sz="2000" b="1" u="sng">
                    <a:solidFill>
                      <a:srgbClr val="993300"/>
                    </a:solidFill>
                    <a:latin typeface="Arial" charset="0"/>
                  </a:rPr>
                  <a:t>Repairs</a:t>
                </a:r>
                <a:r>
                  <a:rPr lang="en-US" altLang="en-US" sz="1400" u="sng">
                    <a:solidFill>
                      <a:srgbClr val="993300"/>
                    </a:solidFill>
                    <a:latin typeface="Arial" charset="0"/>
                  </a:rPr>
                  <a:t>   </a:t>
                </a:r>
                <a:r>
                  <a:rPr lang="en-US" altLang="en-US" sz="1200" u="sng">
                    <a:solidFill>
                      <a:srgbClr val="993300"/>
                    </a:solidFill>
                    <a:latin typeface="Arial" charset="0"/>
                  </a:rPr>
                  <a:t>     </a:t>
                </a:r>
                <a:r>
                  <a:rPr lang="en-US" altLang="en-US" sz="1000" u="sng">
                    <a:solidFill>
                      <a:srgbClr val="993300"/>
                    </a:solidFill>
                    <a:latin typeface="Arial" charset="0"/>
                  </a:rPr>
                  <a:t>Cost per Yard</a:t>
                </a:r>
              </a:p>
            </p:txBody>
          </p:sp>
        </p:grpSp>
        <p:sp>
          <p:nvSpPr>
            <p:cNvPr id="26662" name="Rectangle 46"/>
            <p:cNvSpPr>
              <a:spLocks noChangeArrowheads="1"/>
            </p:cNvSpPr>
            <p:nvPr/>
          </p:nvSpPr>
          <p:spPr bwMode="auto">
            <a:xfrm>
              <a:off x="509" y="3953"/>
              <a:ext cx="32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8000"/>
                  </a:solidFill>
                  <a:latin typeface="Times New Roman" pitchFamily="18" charset="0"/>
                </a:rPr>
                <a:t>New</a:t>
              </a:r>
            </a:p>
          </p:txBody>
        </p:sp>
        <p:sp>
          <p:nvSpPr>
            <p:cNvPr id="26663" name="WordArt 47"/>
            <p:cNvSpPr>
              <a:spLocks noChangeArrowheads="1" noChangeShapeType="1" noTextEdit="1"/>
            </p:cNvSpPr>
            <p:nvPr/>
          </p:nvSpPr>
          <p:spPr bwMode="auto">
            <a:xfrm rot="1192636">
              <a:off x="1766" y="1424"/>
              <a:ext cx="569" cy="15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1200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Pay Now</a:t>
              </a:r>
            </a:p>
          </p:txBody>
        </p:sp>
        <p:sp>
          <p:nvSpPr>
            <p:cNvPr id="26664" name="WordArt 48"/>
            <p:cNvSpPr>
              <a:spLocks noChangeArrowheads="1" noChangeShapeType="1" noTextEdit="1"/>
            </p:cNvSpPr>
            <p:nvPr/>
          </p:nvSpPr>
          <p:spPr bwMode="auto">
            <a:xfrm rot="3385555">
              <a:off x="2182" y="1908"/>
              <a:ext cx="828" cy="1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1200" i="1" kern="1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/>
                  <a:cs typeface="Arial"/>
                </a:rPr>
                <a:t>or Pay Later...</a:t>
              </a:r>
            </a:p>
          </p:txBody>
        </p:sp>
        <p:sp>
          <p:nvSpPr>
            <p:cNvPr id="26665" name="Text Box 49"/>
            <p:cNvSpPr txBox="1">
              <a:spLocks noChangeArrowheads="1"/>
            </p:cNvSpPr>
            <p:nvPr/>
          </p:nvSpPr>
          <p:spPr bwMode="auto">
            <a:xfrm rot="-521234">
              <a:off x="1697" y="2242"/>
              <a:ext cx="9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200">
                  <a:latin typeface="Arial" charset="0"/>
                </a:rPr>
                <a:t>Pavement Deterioration Curve</a:t>
              </a:r>
            </a:p>
          </p:txBody>
        </p:sp>
        <p:sp>
          <p:nvSpPr>
            <p:cNvPr id="26666" name="Line 50"/>
            <p:cNvSpPr>
              <a:spLocks noChangeShapeType="1"/>
            </p:cNvSpPr>
            <p:nvPr/>
          </p:nvSpPr>
          <p:spPr bwMode="auto">
            <a:xfrm flipV="1">
              <a:off x="1929" y="2623"/>
              <a:ext cx="75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084638" y="776288"/>
            <a:ext cx="46831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 b="1" dirty="0">
                <a:latin typeface="Arial" charset="0"/>
              </a:rPr>
              <a:t>Road Condition: </a:t>
            </a:r>
            <a:r>
              <a:rPr lang="en-US" altLang="en-US" sz="2800" b="1" dirty="0">
                <a:solidFill>
                  <a:srgbClr val="3333FF"/>
                </a:solidFill>
                <a:latin typeface="Arial" charset="0"/>
              </a:rPr>
              <a:t>Excellent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latin typeface="Arial" charset="0"/>
              </a:rPr>
              <a:t>  </a:t>
            </a:r>
            <a:r>
              <a:rPr lang="en-US" altLang="en-US" sz="2000" b="1" dirty="0">
                <a:latin typeface="Arial" charset="0"/>
              </a:rPr>
              <a:t>Treatments:</a:t>
            </a: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Minimal to None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 </a:t>
            </a:r>
            <a:r>
              <a:rPr lang="en-US" altLang="en-US" sz="2000" b="1" dirty="0">
                <a:latin typeface="Arial" charset="0"/>
              </a:rPr>
              <a:t>Service Cost:</a:t>
            </a: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Minimal to None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 b="1" dirty="0">
                <a:latin typeface="Arial" charset="0"/>
              </a:rPr>
              <a:t>   </a:t>
            </a:r>
            <a:r>
              <a:rPr lang="en-US" altLang="en-US" sz="2000" b="1" dirty="0">
                <a:latin typeface="Arial" charset="0"/>
              </a:rPr>
              <a:t>Inventory Trend:</a:t>
            </a: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Severe Decrease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000375" y="142875"/>
            <a:ext cx="502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u="sng">
                <a:solidFill>
                  <a:srgbClr val="4D4D4D"/>
                </a:solidFill>
                <a:latin typeface="Myriad Web" pitchFamily="34" charset="0"/>
              </a:rPr>
              <a:t>Well Maintained Barn</a:t>
            </a:r>
          </a:p>
        </p:txBody>
      </p:sp>
      <p:pic>
        <p:nvPicPr>
          <p:cNvPr id="27656" name="Picture 8" descr="Image result for new red Bar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t="28847" r="12965" b="5126"/>
          <a:stretch/>
        </p:blipFill>
        <p:spPr bwMode="auto">
          <a:xfrm>
            <a:off x="457200" y="2456388"/>
            <a:ext cx="6553200" cy="39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084638" y="776288"/>
            <a:ext cx="5159375" cy="164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 b="1" dirty="0">
                <a:latin typeface="Arial" charset="0"/>
              </a:rPr>
              <a:t>Road Condition: </a:t>
            </a:r>
            <a:r>
              <a:rPr lang="en-US" altLang="en-US" sz="2800" b="1" dirty="0">
                <a:solidFill>
                  <a:srgbClr val="00B0F0"/>
                </a:solidFill>
                <a:latin typeface="Arial" charset="0"/>
              </a:rPr>
              <a:t>Very Good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latin typeface="Arial" charset="0"/>
              </a:rPr>
              <a:t>  </a:t>
            </a:r>
            <a:r>
              <a:rPr lang="en-US" altLang="en-US" sz="2000" b="1" dirty="0">
                <a:latin typeface="Arial" charset="0"/>
              </a:rPr>
              <a:t>Treatments:</a:t>
            </a: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Seals &amp; Patching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 </a:t>
            </a:r>
            <a:r>
              <a:rPr lang="en-US" altLang="en-US" sz="2000" b="1" dirty="0">
                <a:latin typeface="Arial" charset="0"/>
              </a:rPr>
              <a:t>Service Cost:</a:t>
            </a: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$</a:t>
            </a:r>
            <a:r>
              <a:rPr lang="en-US" altLang="en-US" sz="2000" b="1" dirty="0" smtClean="0">
                <a:solidFill>
                  <a:srgbClr val="CC0099"/>
                </a:solidFill>
                <a:latin typeface="Arial" charset="0"/>
              </a:rPr>
              <a:t>1.50/ sq </a:t>
            </a:r>
            <a:r>
              <a:rPr lang="en-US" altLang="en-US" sz="2000" b="1" dirty="0" err="1" smtClean="0">
                <a:solidFill>
                  <a:srgbClr val="CC0099"/>
                </a:solidFill>
                <a:latin typeface="Arial" charset="0"/>
              </a:rPr>
              <a:t>yd</a:t>
            </a:r>
            <a:endParaRPr lang="en-US" altLang="en-US" sz="2000" b="1" dirty="0">
              <a:solidFill>
                <a:srgbClr val="CC0099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1800" b="1" dirty="0">
                <a:latin typeface="Arial" charset="0"/>
              </a:rPr>
              <a:t>   </a:t>
            </a:r>
            <a:r>
              <a:rPr lang="en-US" altLang="en-US" sz="2000" b="1" dirty="0">
                <a:latin typeface="Arial" charset="0"/>
              </a:rPr>
              <a:t>Inventory Trend:</a:t>
            </a: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Slight Decrease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105150" y="142875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u="sng">
                <a:solidFill>
                  <a:srgbClr val="4D4D4D"/>
                </a:solidFill>
                <a:latin typeface="Myriad Web" pitchFamily="34" charset="0"/>
              </a:rPr>
              <a:t>Minor Repairs</a:t>
            </a:r>
          </a:p>
        </p:txBody>
      </p:sp>
      <p:pic>
        <p:nvPicPr>
          <p:cNvPr id="28678" name="Picture 6" descr="Image result for new red Bar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r="10076"/>
          <a:stretch/>
        </p:blipFill>
        <p:spPr bwMode="auto">
          <a:xfrm>
            <a:off x="304800" y="2536962"/>
            <a:ext cx="7391400" cy="42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952" y="1371600"/>
            <a:ext cx="441959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 b="1" dirty="0">
                <a:latin typeface="Arial" charset="0"/>
              </a:rPr>
              <a:t>Road </a:t>
            </a:r>
            <a:r>
              <a:rPr lang="en-US" altLang="en-US" sz="2800" b="1" dirty="0" smtClean="0">
                <a:latin typeface="Arial" charset="0"/>
              </a:rPr>
              <a:t>Condition: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b="1" dirty="0" smtClean="0">
                <a:solidFill>
                  <a:srgbClr val="008000"/>
                </a:solidFill>
                <a:latin typeface="Arial" charset="0"/>
              </a:rPr>
              <a:t>Good </a:t>
            </a:r>
            <a:r>
              <a:rPr lang="en-US" altLang="en-US" sz="2800" dirty="0" smtClean="0">
                <a:latin typeface="Arial" charset="0"/>
              </a:rPr>
              <a:t>to</a:t>
            </a:r>
            <a:r>
              <a:rPr lang="en-US" altLang="en-US" sz="2800" b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en-US" sz="2800" b="1" dirty="0" smtClean="0">
                <a:solidFill>
                  <a:srgbClr val="00B050"/>
                </a:solidFill>
                <a:latin typeface="Arial" charset="0"/>
              </a:rPr>
              <a:t>Fair</a:t>
            </a:r>
            <a:endParaRPr lang="en-US" altLang="en-US" sz="2800" b="1" dirty="0">
              <a:solidFill>
                <a:srgbClr val="00B050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latin typeface="Arial" charset="0"/>
              </a:rPr>
              <a:t>  </a:t>
            </a:r>
            <a:r>
              <a:rPr lang="en-US" altLang="en-US" sz="2000" b="1" dirty="0">
                <a:latin typeface="Arial" charset="0"/>
              </a:rPr>
              <a:t>Treatments:</a:t>
            </a: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Overlays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000" b="1" dirty="0" smtClean="0">
                <a:latin typeface="Arial" charset="0"/>
              </a:rPr>
              <a:t>Service </a:t>
            </a:r>
            <a:r>
              <a:rPr lang="en-US" altLang="en-US" sz="2000" b="1" dirty="0">
                <a:latin typeface="Arial" charset="0"/>
              </a:rPr>
              <a:t>Cost:</a:t>
            </a: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000" b="1" dirty="0" smtClean="0">
                <a:solidFill>
                  <a:srgbClr val="CC0099"/>
                </a:solidFill>
                <a:latin typeface="Arial" charset="0"/>
              </a:rPr>
              <a:t>$8/ sq </a:t>
            </a:r>
            <a:r>
              <a:rPr lang="en-US" altLang="en-US" sz="2000" b="1" dirty="0" err="1" smtClean="0">
                <a:solidFill>
                  <a:srgbClr val="CC0099"/>
                </a:solidFill>
                <a:latin typeface="Arial" charset="0"/>
              </a:rPr>
              <a:t>yd</a:t>
            </a:r>
            <a:endParaRPr lang="en-US" altLang="en-US" sz="2000" b="1" dirty="0">
              <a:solidFill>
                <a:srgbClr val="CC0099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1800" b="1" dirty="0">
                <a:latin typeface="Arial" charset="0"/>
              </a:rPr>
              <a:t>   </a:t>
            </a:r>
            <a:r>
              <a:rPr lang="en-US" altLang="en-US" sz="2000" b="1" dirty="0">
                <a:latin typeface="Arial" charset="0"/>
              </a:rPr>
              <a:t>Inventory Trend:</a:t>
            </a:r>
            <a:r>
              <a:rPr lang="en-US" altLang="en-US" sz="2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Severe Increase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257800" y="593725"/>
            <a:ext cx="335184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u="sng" dirty="0">
                <a:solidFill>
                  <a:srgbClr val="4D4D4D"/>
                </a:solidFill>
                <a:latin typeface="Myriad Web" pitchFamily="34" charset="0"/>
              </a:rPr>
              <a:t>Major Repairs</a:t>
            </a:r>
          </a:p>
        </p:txBody>
      </p:sp>
      <p:pic>
        <p:nvPicPr>
          <p:cNvPr id="29702" name="Picture 6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" y="914400"/>
            <a:ext cx="43815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429001" y="790576"/>
            <a:ext cx="568452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 b="1" dirty="0">
                <a:latin typeface="Arial" charset="0"/>
              </a:rPr>
              <a:t>Road Condition: </a:t>
            </a: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Poor</a:t>
            </a:r>
            <a:r>
              <a:rPr lang="en-US" altLang="en-US" sz="28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en-US" sz="2800" dirty="0" smtClean="0">
                <a:latin typeface="Arial" charset="0"/>
              </a:rPr>
              <a:t>to</a:t>
            </a:r>
            <a:r>
              <a:rPr lang="en-US" altLang="en-US" sz="28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charset="0"/>
              </a:rPr>
              <a:t>Failed</a:t>
            </a:r>
            <a:endParaRPr lang="en-US" alt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895600" y="1524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u="sng">
                <a:solidFill>
                  <a:srgbClr val="FF3300"/>
                </a:solidFill>
                <a:latin typeface="Myriad Web" pitchFamily="34" charset="0"/>
              </a:rPr>
              <a:t>Time to Rebuild!</a:t>
            </a:r>
          </a:p>
        </p:txBody>
      </p:sp>
      <p:sp>
        <p:nvSpPr>
          <p:cNvPr id="2" name="AutoShape 7" descr="Image result for Old Barn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Image result for Old Barn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3" name="Picture 13" descr="Image result for Old Bar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65"/>
          <a:stretch/>
        </p:blipFill>
        <p:spPr bwMode="auto">
          <a:xfrm>
            <a:off x="152400" y="2133600"/>
            <a:ext cx="5483402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625642" y="1524000"/>
            <a:ext cx="324612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000" b="1" dirty="0" smtClean="0">
                <a:latin typeface="Arial" charset="0"/>
              </a:rPr>
              <a:t>Treatments: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b="1" dirty="0" smtClean="0">
                <a:solidFill>
                  <a:srgbClr val="CC0099"/>
                </a:solidFill>
                <a:latin typeface="Arial" charset="0"/>
              </a:rPr>
              <a:t>	Generally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	</a:t>
            </a:r>
            <a:r>
              <a:rPr lang="en-US" altLang="en-US" sz="2000" b="1" dirty="0" smtClean="0">
                <a:solidFill>
                  <a:srgbClr val="CC0099"/>
                </a:solidFill>
                <a:latin typeface="Arial" charset="0"/>
              </a:rPr>
              <a:t>Reconstructions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 b="1" dirty="0">
              <a:solidFill>
                <a:srgbClr val="CC0099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000" b="1" dirty="0" smtClean="0">
                <a:latin typeface="Arial" charset="0"/>
              </a:rPr>
              <a:t>Service Cost: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	</a:t>
            </a:r>
            <a:r>
              <a:rPr lang="en-US" altLang="en-US" sz="2000" b="1" dirty="0" smtClean="0">
                <a:solidFill>
                  <a:srgbClr val="CC0099"/>
                </a:solidFill>
                <a:latin typeface="Arial" charset="0"/>
              </a:rPr>
              <a:t>$30 plus /sq </a:t>
            </a:r>
            <a:r>
              <a:rPr lang="en-US" altLang="en-US" sz="2000" b="1" dirty="0" err="1">
                <a:solidFill>
                  <a:srgbClr val="CC0099"/>
                </a:solidFill>
                <a:latin typeface="Arial" charset="0"/>
              </a:rPr>
              <a:t>y</a:t>
            </a:r>
            <a:r>
              <a:rPr lang="en-US" altLang="en-US" sz="2000" b="1" dirty="0" err="1" smtClean="0">
                <a:solidFill>
                  <a:srgbClr val="CC0099"/>
                </a:solidFill>
                <a:latin typeface="Arial" charset="0"/>
              </a:rPr>
              <a:t>d</a:t>
            </a:r>
            <a:endParaRPr lang="en-US" altLang="en-US" sz="2000" b="1" dirty="0" smtClean="0">
              <a:solidFill>
                <a:srgbClr val="CC0099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2000" b="1" dirty="0">
              <a:solidFill>
                <a:srgbClr val="CC0099"/>
              </a:solidFill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000" b="1" dirty="0" smtClean="0">
                <a:latin typeface="Arial" charset="0"/>
              </a:rPr>
              <a:t>Inventory Trend: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b="1" dirty="0">
                <a:solidFill>
                  <a:srgbClr val="CC0099"/>
                </a:solidFill>
                <a:latin typeface="Arial" charset="0"/>
              </a:rPr>
              <a:t>	</a:t>
            </a:r>
            <a:r>
              <a:rPr lang="en-US" altLang="en-US" sz="2000" b="1" dirty="0" smtClean="0">
                <a:solidFill>
                  <a:srgbClr val="CC0099"/>
                </a:solidFill>
                <a:latin typeface="Arial" charset="0"/>
              </a:rPr>
              <a:t>Increase</a:t>
            </a:r>
            <a:endParaRPr lang="en-US" altLang="en-US" sz="2000" b="1" dirty="0">
              <a:solidFill>
                <a:srgbClr val="CC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457200"/>
            <a:ext cx="3962400" cy="698500"/>
          </a:xfrm>
        </p:spPr>
        <p:txBody>
          <a:bodyPr/>
          <a:lstStyle/>
          <a:p>
            <a:pPr eaLnBrk="1" hangingPunct="1"/>
            <a:r>
              <a:rPr lang="en-US" altLang="en-US" smtClean="0"/>
              <a:t>An Analogy</a:t>
            </a:r>
          </a:p>
        </p:txBody>
      </p:sp>
      <p:pic>
        <p:nvPicPr>
          <p:cNvPr id="31747" name="Picture 3" descr="Water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6663"/>
            <a:ext cx="28876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724400" y="1335072"/>
            <a:ext cx="3962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–"/>
            </a:pP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Process is continuous and inevitable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–"/>
            </a:pPr>
            <a:r>
              <a:rPr lang="en-US" altLang="en-US" sz="2800" dirty="0">
                <a:solidFill>
                  <a:srgbClr val="0066FF"/>
                </a:solidFill>
                <a:latin typeface="Arial" charset="0"/>
              </a:rPr>
              <a:t>The rate of water flow increases as condition decreases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–"/>
            </a:pPr>
            <a:r>
              <a:rPr lang="en-US" altLang="en-US" sz="2800" dirty="0">
                <a:solidFill>
                  <a:srgbClr val="0099CC"/>
                </a:solidFill>
                <a:latin typeface="Arial" charset="0"/>
              </a:rPr>
              <a:t>The effort to pump water increases with decreasing </a:t>
            </a:r>
            <a:r>
              <a:rPr lang="en-US" altLang="en-US" sz="2800" dirty="0" smtClean="0">
                <a:solidFill>
                  <a:srgbClr val="0099CC"/>
                </a:solidFill>
                <a:latin typeface="Arial" charset="0"/>
              </a:rPr>
              <a:t>condition</a:t>
            </a:r>
          </a:p>
          <a:p>
            <a:pPr algn="ctr">
              <a:spcBef>
                <a:spcPct val="50000"/>
              </a:spcBef>
              <a:buClr>
                <a:srgbClr val="FFFFFF"/>
              </a:buClr>
              <a:buFontTx/>
              <a:buChar char="–"/>
            </a:pPr>
            <a:r>
              <a:rPr lang="en-US" altLang="en-US" b="1" i="1" dirty="0" smtClean="0">
                <a:solidFill>
                  <a:srgbClr val="FF0000"/>
                </a:solidFill>
                <a:latin typeface="Arial" charset="0"/>
              </a:rPr>
              <a:t>Need a bigger </a:t>
            </a:r>
            <a:r>
              <a:rPr lang="en-US" altLang="en-US" b="1" i="1" dirty="0" smtClean="0">
                <a:solidFill>
                  <a:srgbClr val="FF6600"/>
                </a:solidFill>
                <a:latin typeface="Arial" charset="0"/>
              </a:rPr>
              <a:t>($)</a:t>
            </a:r>
            <a:r>
              <a:rPr lang="en-US" altLang="en-US" b="1" i="1" dirty="0" smtClean="0">
                <a:solidFill>
                  <a:srgbClr val="FF0000"/>
                </a:solidFill>
                <a:latin typeface="Arial" charset="0"/>
              </a:rPr>
              <a:t> pump!</a:t>
            </a:r>
            <a:endParaRPr lang="en-US" altLang="en-US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55588" y="3076575"/>
            <a:ext cx="158273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6600"/>
                </a:solidFill>
                <a:latin typeface="Arial" charset="0"/>
              </a:rPr>
              <a:t>Seal =</a:t>
            </a:r>
          </a:p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6600"/>
                </a:solidFill>
                <a:latin typeface="Arial" charset="0"/>
              </a:rPr>
              <a:t> $</a:t>
            </a:r>
            <a:r>
              <a:rPr lang="en-US" altLang="en-US" sz="1600" b="1" i="1" dirty="0" smtClean="0">
                <a:solidFill>
                  <a:srgbClr val="006600"/>
                </a:solidFill>
                <a:latin typeface="Arial" charset="0"/>
              </a:rPr>
              <a:t>1.50 </a:t>
            </a:r>
            <a:r>
              <a:rPr lang="en-US" altLang="en-US" sz="1600" b="1" i="1" dirty="0">
                <a:solidFill>
                  <a:srgbClr val="006600"/>
                </a:solidFill>
                <a:latin typeface="Arial" charset="0"/>
              </a:rPr>
              <a:t>/ sq </a:t>
            </a:r>
            <a:r>
              <a:rPr lang="en-US" altLang="en-US" sz="1600" b="1" i="1" dirty="0" err="1">
                <a:solidFill>
                  <a:srgbClr val="006600"/>
                </a:solidFill>
                <a:latin typeface="Arial" charset="0"/>
              </a:rPr>
              <a:t>yd</a:t>
            </a:r>
            <a:endParaRPr lang="en-US" altLang="en-US" sz="16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255588" y="4070350"/>
            <a:ext cx="158273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6600"/>
                </a:solidFill>
                <a:latin typeface="Arial" charset="0"/>
              </a:rPr>
              <a:t>Overlay =</a:t>
            </a:r>
          </a:p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altLang="en-US" sz="1600" b="1" i="1" dirty="0" smtClean="0">
                <a:solidFill>
                  <a:srgbClr val="FF6600"/>
                </a:solidFill>
                <a:latin typeface="Arial" charset="0"/>
              </a:rPr>
              <a:t>$8 </a:t>
            </a:r>
            <a:r>
              <a:rPr lang="en-US" altLang="en-US" sz="1600" b="1" i="1" dirty="0">
                <a:solidFill>
                  <a:srgbClr val="FF6600"/>
                </a:solidFill>
                <a:latin typeface="Arial" charset="0"/>
              </a:rPr>
              <a:t>/ sq </a:t>
            </a:r>
            <a:r>
              <a:rPr lang="en-US" altLang="en-US" sz="1600" b="1" i="1" dirty="0" err="1">
                <a:solidFill>
                  <a:srgbClr val="FF6600"/>
                </a:solidFill>
                <a:latin typeface="Arial" charset="0"/>
              </a:rPr>
              <a:t>yd</a:t>
            </a:r>
            <a:endParaRPr lang="en-US" altLang="en-US" sz="1600" b="1" i="1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255588" y="5080000"/>
            <a:ext cx="15827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0000"/>
                </a:solidFill>
                <a:latin typeface="Arial" charset="0"/>
              </a:rPr>
              <a:t>Reconstruct =</a:t>
            </a:r>
          </a:p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 b="1" i="1" dirty="0" smtClean="0">
                <a:solidFill>
                  <a:srgbClr val="FF0000"/>
                </a:solidFill>
                <a:latin typeface="Arial" charset="0"/>
              </a:rPr>
              <a:t>$30 </a:t>
            </a:r>
            <a:r>
              <a:rPr lang="en-US" altLang="en-US" sz="1600" b="1" i="1" dirty="0">
                <a:solidFill>
                  <a:srgbClr val="FF0000"/>
                </a:solidFill>
                <a:latin typeface="Arial" charset="0"/>
              </a:rPr>
              <a:t>/ sq </a:t>
            </a:r>
            <a:r>
              <a:rPr lang="en-US" altLang="en-US" sz="1600" b="1" i="1" dirty="0" err="1">
                <a:solidFill>
                  <a:srgbClr val="FF0000"/>
                </a:solidFill>
                <a:latin typeface="Arial" charset="0"/>
              </a:rPr>
              <a:t>yd</a:t>
            </a:r>
            <a:endParaRPr lang="en-US" altLang="en-US" sz="1600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27668" r="7638" b="6240"/>
          <a:stretch/>
        </p:blipFill>
        <p:spPr bwMode="auto">
          <a:xfrm>
            <a:off x="152400" y="457200"/>
            <a:ext cx="887162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24765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Maintained vs Non-Maintained County Road</a:t>
            </a:r>
          </a:p>
          <a:p>
            <a:pPr algn="ctr" eaLnBrk="1" hangingPunct="1"/>
            <a:r>
              <a:rPr lang="en-US" altLang="en-US" sz="2000" b="1">
                <a:latin typeface="Times New Roman" pitchFamily="18" charset="0"/>
              </a:rPr>
              <a:t>Cost per Mile for 2 Lane Road Over 55 years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34975" y="1009650"/>
            <a:ext cx="925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Pavement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Condition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Index (PCI)</a:t>
            </a:r>
            <a:endParaRPr lang="en-US" altLang="en-US" sz="1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3992563" y="1433513"/>
            <a:ext cx="3965575" cy="212725"/>
            <a:chOff x="2515" y="903"/>
            <a:chExt cx="2498" cy="134"/>
          </a:xfrm>
        </p:grpSpPr>
        <p:sp>
          <p:nvSpPr>
            <p:cNvPr id="33873" name="Line 5"/>
            <p:cNvSpPr>
              <a:spLocks noChangeShapeType="1"/>
            </p:cNvSpPr>
            <p:nvPr/>
          </p:nvSpPr>
          <p:spPr bwMode="auto">
            <a:xfrm>
              <a:off x="2515" y="980"/>
              <a:ext cx="369" cy="1"/>
            </a:xfrm>
            <a:prstGeom prst="line">
              <a:avLst/>
            </a:prstGeom>
            <a:noFill/>
            <a:ln w="68263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Rectangle 6"/>
            <p:cNvSpPr>
              <a:spLocks noChangeArrowheads="1"/>
            </p:cNvSpPr>
            <p:nvPr/>
          </p:nvSpPr>
          <p:spPr bwMode="auto">
            <a:xfrm>
              <a:off x="2933" y="903"/>
              <a:ext cx="58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Maintained</a:t>
              </a:r>
              <a:endParaRPr lang="en-US" altLang="en-US" sz="1400" b="1">
                <a:latin typeface="Times New Roman" pitchFamily="18" charset="0"/>
              </a:endParaRPr>
            </a:p>
          </p:txBody>
        </p:sp>
        <p:sp>
          <p:nvSpPr>
            <p:cNvPr id="33875" name="Line 7"/>
            <p:cNvSpPr>
              <a:spLocks noChangeShapeType="1"/>
            </p:cNvSpPr>
            <p:nvPr/>
          </p:nvSpPr>
          <p:spPr bwMode="auto">
            <a:xfrm>
              <a:off x="3759" y="980"/>
              <a:ext cx="369" cy="1"/>
            </a:xfrm>
            <a:prstGeom prst="line">
              <a:avLst/>
            </a:prstGeom>
            <a:noFill/>
            <a:ln w="68263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Rectangle 8"/>
            <p:cNvSpPr>
              <a:spLocks noChangeArrowheads="1"/>
            </p:cNvSpPr>
            <p:nvPr/>
          </p:nvSpPr>
          <p:spPr bwMode="auto">
            <a:xfrm>
              <a:off x="4177" y="903"/>
              <a:ext cx="8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Non-Maintained</a:t>
              </a:r>
              <a:endParaRPr lang="en-US" altLang="en-US" sz="1400" b="1">
                <a:latin typeface="Times New Roman" pitchFamily="18" charset="0"/>
              </a:endParaRPr>
            </a:p>
          </p:txBody>
        </p:sp>
      </p:grp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717925" y="6335713"/>
            <a:ext cx="9255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Years 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0" y="6477000"/>
            <a:ext cx="340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FF0000"/>
                </a:solidFill>
                <a:latin typeface="Times New Roman" pitchFamily="18" charset="0"/>
              </a:rPr>
              <a:t>The poorer the road, the greater the liability.</a:t>
            </a: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solidFill>
            <a:srgbClr val="E1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973138" y="1876425"/>
            <a:ext cx="7138987" cy="1143000"/>
          </a:xfrm>
          <a:prstGeom prst="rect">
            <a:avLst/>
          </a:prstGeom>
          <a:solidFill>
            <a:srgbClr val="AB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973138" y="4989513"/>
            <a:ext cx="71516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973138" y="4197350"/>
            <a:ext cx="71516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973138" y="3430588"/>
            <a:ext cx="71516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973138" y="2638425"/>
            <a:ext cx="71516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7"/>
          <p:cNvSpPr>
            <a:spLocks noChangeShapeType="1"/>
          </p:cNvSpPr>
          <p:nvPr/>
        </p:nvSpPr>
        <p:spPr bwMode="auto">
          <a:xfrm>
            <a:off x="973138" y="1871663"/>
            <a:ext cx="7151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7" name="Rectangle 19"/>
          <p:cNvSpPr>
            <a:spLocks noChangeArrowheads="1"/>
          </p:cNvSpPr>
          <p:nvPr/>
        </p:nvSpPr>
        <p:spPr bwMode="auto">
          <a:xfrm>
            <a:off x="666750" y="5570538"/>
            <a:ext cx="16350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b="1" dirty="0">
                <a:solidFill>
                  <a:srgbClr val="FF0000"/>
                </a:solidFill>
                <a:latin typeface="Arial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8" name="Rectangle 20"/>
          <p:cNvSpPr>
            <a:spLocks noChangeArrowheads="1"/>
          </p:cNvSpPr>
          <p:nvPr/>
        </p:nvSpPr>
        <p:spPr bwMode="auto">
          <a:xfrm>
            <a:off x="536575" y="4805363"/>
            <a:ext cx="323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dirty="0">
                <a:solidFill>
                  <a:srgbClr val="7030A0"/>
                </a:solidFill>
                <a:latin typeface="Arial" charset="0"/>
              </a:rPr>
              <a:t>20</a:t>
            </a:r>
            <a:endParaRPr lang="en-US" altLang="en-US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3809" name="Rectangle 21"/>
          <p:cNvSpPr>
            <a:spLocks noChangeArrowheads="1"/>
          </p:cNvSpPr>
          <p:nvPr/>
        </p:nvSpPr>
        <p:spPr bwMode="auto">
          <a:xfrm>
            <a:off x="536575" y="4011613"/>
            <a:ext cx="323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dirty="0">
                <a:solidFill>
                  <a:srgbClr val="7030A0"/>
                </a:solidFill>
                <a:latin typeface="Arial" charset="0"/>
              </a:rPr>
              <a:t>40</a:t>
            </a:r>
            <a:endParaRPr lang="en-US" altLang="en-US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3810" name="Rectangle 22"/>
          <p:cNvSpPr>
            <a:spLocks noChangeArrowheads="1"/>
          </p:cNvSpPr>
          <p:nvPr/>
        </p:nvSpPr>
        <p:spPr bwMode="auto">
          <a:xfrm>
            <a:off x="536575" y="3246438"/>
            <a:ext cx="323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dirty="0">
                <a:solidFill>
                  <a:srgbClr val="7030A0"/>
                </a:solidFill>
                <a:latin typeface="Arial" charset="0"/>
              </a:rPr>
              <a:t>60</a:t>
            </a:r>
            <a:endParaRPr lang="en-US" altLang="en-US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3811" name="Rectangle 23"/>
          <p:cNvSpPr>
            <a:spLocks noChangeArrowheads="1"/>
          </p:cNvSpPr>
          <p:nvPr/>
        </p:nvSpPr>
        <p:spPr bwMode="auto">
          <a:xfrm>
            <a:off x="536575" y="2454275"/>
            <a:ext cx="3238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dirty="0">
                <a:solidFill>
                  <a:srgbClr val="7030A0"/>
                </a:solidFill>
                <a:latin typeface="Arial" charset="0"/>
              </a:rPr>
              <a:t>80</a:t>
            </a:r>
            <a:endParaRPr lang="en-US" altLang="en-US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3812" name="Rectangle 24"/>
          <p:cNvSpPr>
            <a:spLocks noChangeArrowheads="1"/>
          </p:cNvSpPr>
          <p:nvPr/>
        </p:nvSpPr>
        <p:spPr bwMode="auto">
          <a:xfrm>
            <a:off x="407988" y="1687513"/>
            <a:ext cx="4857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b="1" dirty="0">
                <a:solidFill>
                  <a:srgbClr val="3333FF"/>
                </a:solidFill>
                <a:latin typeface="Arial" charset="0"/>
              </a:rPr>
              <a:t>100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33813" name="Group 25"/>
          <p:cNvGrpSpPr>
            <a:grpSpLocks/>
          </p:cNvGrpSpPr>
          <p:nvPr/>
        </p:nvGrpSpPr>
        <p:grpSpPr bwMode="auto">
          <a:xfrm>
            <a:off x="906463" y="5756275"/>
            <a:ext cx="127000" cy="511175"/>
            <a:chOff x="571" y="3626"/>
            <a:chExt cx="80" cy="322"/>
          </a:xfrm>
        </p:grpSpPr>
        <p:sp>
          <p:nvSpPr>
            <p:cNvPr id="33871" name="Line 26"/>
            <p:cNvSpPr>
              <a:spLocks noChangeShapeType="1"/>
            </p:cNvSpPr>
            <p:nvPr/>
          </p:nvSpPr>
          <p:spPr bwMode="auto">
            <a:xfrm flipV="1">
              <a:off x="613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Rectangle 27"/>
            <p:cNvSpPr>
              <a:spLocks noChangeArrowheads="1"/>
            </p:cNvSpPr>
            <p:nvPr/>
          </p:nvSpPr>
          <p:spPr bwMode="auto">
            <a:xfrm>
              <a:off x="571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14" name="Group 28"/>
          <p:cNvGrpSpPr>
            <a:grpSpLocks/>
          </p:cNvGrpSpPr>
          <p:nvPr/>
        </p:nvGrpSpPr>
        <p:grpSpPr bwMode="auto">
          <a:xfrm>
            <a:off x="1435100" y="5756275"/>
            <a:ext cx="127000" cy="511175"/>
            <a:chOff x="1065" y="3626"/>
            <a:chExt cx="80" cy="322"/>
          </a:xfrm>
        </p:grpSpPr>
        <p:sp>
          <p:nvSpPr>
            <p:cNvPr id="33869" name="Line 29"/>
            <p:cNvSpPr>
              <a:spLocks noChangeShapeType="1"/>
            </p:cNvSpPr>
            <p:nvPr/>
          </p:nvSpPr>
          <p:spPr bwMode="auto">
            <a:xfrm flipV="1">
              <a:off x="1106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Rectangle 30"/>
            <p:cNvSpPr>
              <a:spLocks noChangeArrowheads="1"/>
            </p:cNvSpPr>
            <p:nvPr/>
          </p:nvSpPr>
          <p:spPr bwMode="auto">
            <a:xfrm>
              <a:off x="1065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15" name="Group 31"/>
          <p:cNvGrpSpPr>
            <a:grpSpLocks/>
          </p:cNvGrpSpPr>
          <p:nvPr/>
        </p:nvGrpSpPr>
        <p:grpSpPr bwMode="auto">
          <a:xfrm>
            <a:off x="1965325" y="5756275"/>
            <a:ext cx="254000" cy="511175"/>
            <a:chOff x="1515" y="3626"/>
            <a:chExt cx="160" cy="322"/>
          </a:xfrm>
        </p:grpSpPr>
        <p:sp>
          <p:nvSpPr>
            <p:cNvPr id="33867" name="Line 32"/>
            <p:cNvSpPr>
              <a:spLocks noChangeShapeType="1"/>
            </p:cNvSpPr>
            <p:nvPr/>
          </p:nvSpPr>
          <p:spPr bwMode="auto">
            <a:xfrm flipV="1">
              <a:off x="159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Rectangle 33"/>
            <p:cNvSpPr>
              <a:spLocks noChangeArrowheads="1"/>
            </p:cNvSpPr>
            <p:nvPr/>
          </p:nvSpPr>
          <p:spPr bwMode="auto">
            <a:xfrm>
              <a:off x="1515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16" name="Group 34"/>
          <p:cNvGrpSpPr>
            <a:grpSpLocks/>
          </p:cNvGrpSpPr>
          <p:nvPr/>
        </p:nvGrpSpPr>
        <p:grpSpPr bwMode="auto">
          <a:xfrm>
            <a:off x="2622550" y="5756275"/>
            <a:ext cx="254000" cy="511175"/>
            <a:chOff x="1994" y="3626"/>
            <a:chExt cx="160" cy="322"/>
          </a:xfrm>
        </p:grpSpPr>
        <p:sp>
          <p:nvSpPr>
            <p:cNvPr id="33865" name="Line 35"/>
            <p:cNvSpPr>
              <a:spLocks noChangeShapeType="1"/>
            </p:cNvSpPr>
            <p:nvPr/>
          </p:nvSpPr>
          <p:spPr bwMode="auto">
            <a:xfrm flipV="1">
              <a:off x="207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Rectangle 36"/>
            <p:cNvSpPr>
              <a:spLocks noChangeArrowheads="1"/>
            </p:cNvSpPr>
            <p:nvPr/>
          </p:nvSpPr>
          <p:spPr bwMode="auto">
            <a:xfrm>
              <a:off x="199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17" name="Group 37"/>
          <p:cNvGrpSpPr>
            <a:grpSpLocks/>
          </p:cNvGrpSpPr>
          <p:nvPr/>
        </p:nvGrpSpPr>
        <p:grpSpPr bwMode="auto">
          <a:xfrm>
            <a:off x="3279775" y="5756275"/>
            <a:ext cx="254000" cy="511175"/>
            <a:chOff x="2489" y="3626"/>
            <a:chExt cx="160" cy="322"/>
          </a:xfrm>
        </p:grpSpPr>
        <p:sp>
          <p:nvSpPr>
            <p:cNvPr id="33863" name="Line 38"/>
            <p:cNvSpPr>
              <a:spLocks noChangeShapeType="1"/>
            </p:cNvSpPr>
            <p:nvPr/>
          </p:nvSpPr>
          <p:spPr bwMode="auto">
            <a:xfrm flipV="1">
              <a:off x="2571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Rectangle 39"/>
            <p:cNvSpPr>
              <a:spLocks noChangeArrowheads="1"/>
            </p:cNvSpPr>
            <p:nvPr/>
          </p:nvSpPr>
          <p:spPr bwMode="auto">
            <a:xfrm>
              <a:off x="2489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18" name="Group 40"/>
          <p:cNvGrpSpPr>
            <a:grpSpLocks/>
          </p:cNvGrpSpPr>
          <p:nvPr/>
        </p:nvGrpSpPr>
        <p:grpSpPr bwMode="auto">
          <a:xfrm>
            <a:off x="3937000" y="5756275"/>
            <a:ext cx="254000" cy="511175"/>
            <a:chOff x="2981" y="3626"/>
            <a:chExt cx="160" cy="322"/>
          </a:xfrm>
        </p:grpSpPr>
        <p:sp>
          <p:nvSpPr>
            <p:cNvPr id="33861" name="Line 41"/>
            <p:cNvSpPr>
              <a:spLocks noChangeShapeType="1"/>
            </p:cNvSpPr>
            <p:nvPr/>
          </p:nvSpPr>
          <p:spPr bwMode="auto">
            <a:xfrm flipV="1">
              <a:off x="3064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Rectangle 42"/>
            <p:cNvSpPr>
              <a:spLocks noChangeArrowheads="1"/>
            </p:cNvSpPr>
            <p:nvPr/>
          </p:nvSpPr>
          <p:spPr bwMode="auto">
            <a:xfrm>
              <a:off x="2981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19" name="Group 43"/>
          <p:cNvGrpSpPr>
            <a:grpSpLocks/>
          </p:cNvGrpSpPr>
          <p:nvPr/>
        </p:nvGrpSpPr>
        <p:grpSpPr bwMode="auto">
          <a:xfrm>
            <a:off x="4570413" y="5756275"/>
            <a:ext cx="254000" cy="511175"/>
            <a:chOff x="3474" y="3626"/>
            <a:chExt cx="160" cy="322"/>
          </a:xfrm>
        </p:grpSpPr>
        <p:sp>
          <p:nvSpPr>
            <p:cNvPr id="33859" name="Line 44"/>
            <p:cNvSpPr>
              <a:spLocks noChangeShapeType="1"/>
            </p:cNvSpPr>
            <p:nvPr/>
          </p:nvSpPr>
          <p:spPr bwMode="auto">
            <a:xfrm flipV="1">
              <a:off x="3557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Rectangle 45"/>
            <p:cNvSpPr>
              <a:spLocks noChangeArrowheads="1"/>
            </p:cNvSpPr>
            <p:nvPr/>
          </p:nvSpPr>
          <p:spPr bwMode="auto">
            <a:xfrm>
              <a:off x="347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20" name="Group 46"/>
          <p:cNvGrpSpPr>
            <a:grpSpLocks/>
          </p:cNvGrpSpPr>
          <p:nvPr/>
        </p:nvGrpSpPr>
        <p:grpSpPr bwMode="auto">
          <a:xfrm>
            <a:off x="5205413" y="5756275"/>
            <a:ext cx="254000" cy="511175"/>
            <a:chOff x="3954" y="3626"/>
            <a:chExt cx="160" cy="322"/>
          </a:xfrm>
        </p:grpSpPr>
        <p:sp>
          <p:nvSpPr>
            <p:cNvPr id="33857" name="Line 47"/>
            <p:cNvSpPr>
              <a:spLocks noChangeShapeType="1"/>
            </p:cNvSpPr>
            <p:nvPr/>
          </p:nvSpPr>
          <p:spPr bwMode="auto">
            <a:xfrm flipV="1">
              <a:off x="4036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Rectangle 48"/>
            <p:cNvSpPr>
              <a:spLocks noChangeArrowheads="1"/>
            </p:cNvSpPr>
            <p:nvPr/>
          </p:nvSpPr>
          <p:spPr bwMode="auto">
            <a:xfrm>
              <a:off x="395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21" name="Group 49"/>
          <p:cNvGrpSpPr>
            <a:grpSpLocks/>
          </p:cNvGrpSpPr>
          <p:nvPr/>
        </p:nvGrpSpPr>
        <p:grpSpPr bwMode="auto">
          <a:xfrm>
            <a:off x="6475413" y="5756275"/>
            <a:ext cx="254000" cy="511175"/>
            <a:chOff x="4447" y="3626"/>
            <a:chExt cx="160" cy="322"/>
          </a:xfrm>
        </p:grpSpPr>
        <p:sp>
          <p:nvSpPr>
            <p:cNvPr id="33855" name="Line 50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Rectangle 51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45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22" name="Group 52"/>
          <p:cNvGrpSpPr>
            <a:grpSpLocks/>
          </p:cNvGrpSpPr>
          <p:nvPr/>
        </p:nvGrpSpPr>
        <p:grpSpPr bwMode="auto">
          <a:xfrm>
            <a:off x="7745413" y="5756275"/>
            <a:ext cx="254000" cy="511175"/>
            <a:chOff x="4939" y="3626"/>
            <a:chExt cx="160" cy="322"/>
          </a:xfrm>
        </p:grpSpPr>
        <p:sp>
          <p:nvSpPr>
            <p:cNvPr id="33853" name="Line 53"/>
            <p:cNvSpPr>
              <a:spLocks noChangeShapeType="1"/>
            </p:cNvSpPr>
            <p:nvPr/>
          </p:nvSpPr>
          <p:spPr bwMode="auto">
            <a:xfrm flipV="1">
              <a:off x="5021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Rectangle 54"/>
            <p:cNvSpPr>
              <a:spLocks noChangeArrowheads="1"/>
            </p:cNvSpPr>
            <p:nvPr/>
          </p:nvSpPr>
          <p:spPr bwMode="auto">
            <a:xfrm>
              <a:off x="4939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23" name="Group 55"/>
          <p:cNvGrpSpPr>
            <a:grpSpLocks/>
          </p:cNvGrpSpPr>
          <p:nvPr/>
        </p:nvGrpSpPr>
        <p:grpSpPr bwMode="auto">
          <a:xfrm>
            <a:off x="985838" y="1882775"/>
            <a:ext cx="6827837" cy="3308350"/>
            <a:chOff x="693" y="1250"/>
            <a:chExt cx="4453" cy="2084"/>
          </a:xfrm>
        </p:grpSpPr>
        <p:sp>
          <p:nvSpPr>
            <p:cNvPr id="33851" name="Freeform 56"/>
            <p:cNvSpPr>
              <a:spLocks/>
            </p:cNvSpPr>
            <p:nvPr/>
          </p:nvSpPr>
          <p:spPr bwMode="auto">
            <a:xfrm>
              <a:off x="693" y="1250"/>
              <a:ext cx="2020" cy="2084"/>
            </a:xfrm>
            <a:custGeom>
              <a:avLst/>
              <a:gdLst>
                <a:gd name="T0" fmla="*/ 0 w 2020"/>
                <a:gd name="T1" fmla="*/ 0 h 2084"/>
                <a:gd name="T2" fmla="*/ 212 w 2020"/>
                <a:gd name="T3" fmla="*/ 56 h 2084"/>
                <a:gd name="T4" fmla="*/ 432 w 2020"/>
                <a:gd name="T5" fmla="*/ 100 h 2084"/>
                <a:gd name="T6" fmla="*/ 608 w 2020"/>
                <a:gd name="T7" fmla="*/ 168 h 2084"/>
                <a:gd name="T8" fmla="*/ 800 w 2020"/>
                <a:gd name="T9" fmla="*/ 244 h 2084"/>
                <a:gd name="T10" fmla="*/ 1016 w 2020"/>
                <a:gd name="T11" fmla="*/ 344 h 2084"/>
                <a:gd name="T12" fmla="*/ 1228 w 2020"/>
                <a:gd name="T13" fmla="*/ 496 h 2084"/>
                <a:gd name="T14" fmla="*/ 1404 w 2020"/>
                <a:gd name="T15" fmla="*/ 768 h 2084"/>
                <a:gd name="T16" fmla="*/ 1620 w 2020"/>
                <a:gd name="T17" fmla="*/ 1392 h 2084"/>
                <a:gd name="T18" fmla="*/ 1760 w 2020"/>
                <a:gd name="T19" fmla="*/ 1784 h 2084"/>
                <a:gd name="T20" fmla="*/ 1824 w 2020"/>
                <a:gd name="T21" fmla="*/ 1920 h 2084"/>
                <a:gd name="T22" fmla="*/ 1920 w 2020"/>
                <a:gd name="T23" fmla="*/ 2028 h 2084"/>
                <a:gd name="T24" fmla="*/ 2020 w 2020"/>
                <a:gd name="T25" fmla="*/ 2084 h 2084"/>
                <a:gd name="T26" fmla="*/ 2020 w 2020"/>
                <a:gd name="T27" fmla="*/ 4 h 20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20" h="2084">
                  <a:moveTo>
                    <a:pt x="0" y="0"/>
                  </a:moveTo>
                  <a:lnTo>
                    <a:pt x="212" y="56"/>
                  </a:lnTo>
                  <a:lnTo>
                    <a:pt x="432" y="100"/>
                  </a:lnTo>
                  <a:lnTo>
                    <a:pt x="608" y="168"/>
                  </a:lnTo>
                  <a:lnTo>
                    <a:pt x="800" y="244"/>
                  </a:lnTo>
                  <a:lnTo>
                    <a:pt x="1016" y="344"/>
                  </a:lnTo>
                  <a:lnTo>
                    <a:pt x="1228" y="496"/>
                  </a:lnTo>
                  <a:lnTo>
                    <a:pt x="1404" y="768"/>
                  </a:lnTo>
                  <a:lnTo>
                    <a:pt x="1620" y="1392"/>
                  </a:lnTo>
                  <a:lnTo>
                    <a:pt x="1760" y="1784"/>
                  </a:lnTo>
                  <a:lnTo>
                    <a:pt x="1824" y="1920"/>
                  </a:lnTo>
                  <a:lnTo>
                    <a:pt x="1920" y="2028"/>
                  </a:lnTo>
                  <a:lnTo>
                    <a:pt x="2020" y="2084"/>
                  </a:lnTo>
                  <a:lnTo>
                    <a:pt x="2020" y="4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Freeform 57"/>
            <p:cNvSpPr>
              <a:spLocks/>
            </p:cNvSpPr>
            <p:nvPr/>
          </p:nvSpPr>
          <p:spPr bwMode="auto">
            <a:xfrm>
              <a:off x="2700" y="1261"/>
              <a:ext cx="2446" cy="2073"/>
            </a:xfrm>
            <a:custGeom>
              <a:avLst/>
              <a:gdLst>
                <a:gd name="T0" fmla="*/ 0 w 2446"/>
                <a:gd name="T1" fmla="*/ 7 h 2073"/>
                <a:gd name="T2" fmla="*/ 233 w 2446"/>
                <a:gd name="T3" fmla="*/ 45 h 2073"/>
                <a:gd name="T4" fmla="*/ 453 w 2446"/>
                <a:gd name="T5" fmla="*/ 89 h 2073"/>
                <a:gd name="T6" fmla="*/ 629 w 2446"/>
                <a:gd name="T7" fmla="*/ 157 h 2073"/>
                <a:gd name="T8" fmla="*/ 821 w 2446"/>
                <a:gd name="T9" fmla="*/ 233 h 2073"/>
                <a:gd name="T10" fmla="*/ 1037 w 2446"/>
                <a:gd name="T11" fmla="*/ 333 h 2073"/>
                <a:gd name="T12" fmla="*/ 1249 w 2446"/>
                <a:gd name="T13" fmla="*/ 485 h 2073"/>
                <a:gd name="T14" fmla="*/ 1425 w 2446"/>
                <a:gd name="T15" fmla="*/ 757 h 2073"/>
                <a:gd name="T16" fmla="*/ 1641 w 2446"/>
                <a:gd name="T17" fmla="*/ 1381 h 2073"/>
                <a:gd name="T18" fmla="*/ 1781 w 2446"/>
                <a:gd name="T19" fmla="*/ 1773 h 2073"/>
                <a:gd name="T20" fmla="*/ 1845 w 2446"/>
                <a:gd name="T21" fmla="*/ 1909 h 2073"/>
                <a:gd name="T22" fmla="*/ 1941 w 2446"/>
                <a:gd name="T23" fmla="*/ 2017 h 2073"/>
                <a:gd name="T24" fmla="*/ 2041 w 2446"/>
                <a:gd name="T25" fmla="*/ 2073 h 2073"/>
                <a:gd name="T26" fmla="*/ 2041 w 2446"/>
                <a:gd name="T27" fmla="*/ 0 h 2073"/>
                <a:gd name="T28" fmla="*/ 2224 w 2446"/>
                <a:gd name="T29" fmla="*/ 33 h 2073"/>
                <a:gd name="T30" fmla="*/ 2446 w 2446"/>
                <a:gd name="T31" fmla="*/ 84 h 20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46" h="2073">
                  <a:moveTo>
                    <a:pt x="0" y="7"/>
                  </a:moveTo>
                  <a:lnTo>
                    <a:pt x="233" y="45"/>
                  </a:lnTo>
                  <a:lnTo>
                    <a:pt x="453" y="89"/>
                  </a:lnTo>
                  <a:lnTo>
                    <a:pt x="629" y="157"/>
                  </a:lnTo>
                  <a:lnTo>
                    <a:pt x="821" y="233"/>
                  </a:lnTo>
                  <a:lnTo>
                    <a:pt x="1037" y="333"/>
                  </a:lnTo>
                  <a:lnTo>
                    <a:pt x="1249" y="485"/>
                  </a:lnTo>
                  <a:lnTo>
                    <a:pt x="1425" y="757"/>
                  </a:lnTo>
                  <a:lnTo>
                    <a:pt x="1641" y="1381"/>
                  </a:lnTo>
                  <a:lnTo>
                    <a:pt x="1781" y="1773"/>
                  </a:lnTo>
                  <a:lnTo>
                    <a:pt x="1845" y="1909"/>
                  </a:lnTo>
                  <a:lnTo>
                    <a:pt x="1941" y="2017"/>
                  </a:lnTo>
                  <a:lnTo>
                    <a:pt x="2041" y="2073"/>
                  </a:lnTo>
                  <a:lnTo>
                    <a:pt x="2041" y="0"/>
                  </a:lnTo>
                  <a:lnTo>
                    <a:pt x="2224" y="33"/>
                  </a:lnTo>
                  <a:lnTo>
                    <a:pt x="2446" y="84"/>
                  </a:lnTo>
                </a:path>
              </a:pathLst>
            </a:custGeom>
            <a:noFill/>
            <a:ln w="57150" cmpd="sng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24" name="Freeform 58"/>
          <p:cNvSpPr>
            <a:spLocks/>
          </p:cNvSpPr>
          <p:nvPr/>
        </p:nvSpPr>
        <p:spPr bwMode="auto">
          <a:xfrm>
            <a:off x="1011238" y="1876425"/>
            <a:ext cx="6804025" cy="1206500"/>
          </a:xfrm>
          <a:custGeom>
            <a:avLst/>
            <a:gdLst>
              <a:gd name="T0" fmla="*/ 0 w 4286"/>
              <a:gd name="T1" fmla="*/ 12700 h 760"/>
              <a:gd name="T2" fmla="*/ 342900 w 4286"/>
              <a:gd name="T3" fmla="*/ 82550 h 760"/>
              <a:gd name="T4" fmla="*/ 649288 w 4286"/>
              <a:gd name="T5" fmla="*/ 165100 h 760"/>
              <a:gd name="T6" fmla="*/ 882650 w 4286"/>
              <a:gd name="T7" fmla="*/ 254000 h 760"/>
              <a:gd name="T8" fmla="*/ 895350 w 4286"/>
              <a:gd name="T9" fmla="*/ 76200 h 760"/>
              <a:gd name="T10" fmla="*/ 1238250 w 4286"/>
              <a:gd name="T11" fmla="*/ 222250 h 760"/>
              <a:gd name="T12" fmla="*/ 1550988 w 4286"/>
              <a:gd name="T13" fmla="*/ 381000 h 760"/>
              <a:gd name="T14" fmla="*/ 1827213 w 4286"/>
              <a:gd name="T15" fmla="*/ 546100 h 760"/>
              <a:gd name="T16" fmla="*/ 1814513 w 4286"/>
              <a:gd name="T17" fmla="*/ 304800 h 760"/>
              <a:gd name="T18" fmla="*/ 2133600 w 4286"/>
              <a:gd name="T19" fmla="*/ 673100 h 760"/>
              <a:gd name="T20" fmla="*/ 2281238 w 4286"/>
              <a:gd name="T21" fmla="*/ 927100 h 760"/>
              <a:gd name="T22" fmla="*/ 2439988 w 4286"/>
              <a:gd name="T23" fmla="*/ 1206500 h 760"/>
              <a:gd name="T24" fmla="*/ 2428875 w 4286"/>
              <a:gd name="T25" fmla="*/ 0 h 760"/>
              <a:gd name="T26" fmla="*/ 2759075 w 4286"/>
              <a:gd name="T27" fmla="*/ 165100 h 760"/>
              <a:gd name="T28" fmla="*/ 3084513 w 4286"/>
              <a:gd name="T29" fmla="*/ 412750 h 760"/>
              <a:gd name="T30" fmla="*/ 3384550 w 4286"/>
              <a:gd name="T31" fmla="*/ 711200 h 760"/>
              <a:gd name="T32" fmla="*/ 3373438 w 4286"/>
              <a:gd name="T33" fmla="*/ 76200 h 760"/>
              <a:gd name="T34" fmla="*/ 3697288 w 4286"/>
              <a:gd name="T35" fmla="*/ 228600 h 760"/>
              <a:gd name="T36" fmla="*/ 4041775 w 4286"/>
              <a:gd name="T37" fmla="*/ 431800 h 760"/>
              <a:gd name="T38" fmla="*/ 4316413 w 4286"/>
              <a:gd name="T39" fmla="*/ 647700 h 760"/>
              <a:gd name="T40" fmla="*/ 4316413 w 4286"/>
              <a:gd name="T41" fmla="*/ 342900 h 760"/>
              <a:gd name="T42" fmla="*/ 4532313 w 4286"/>
              <a:gd name="T43" fmla="*/ 546100 h 760"/>
              <a:gd name="T44" fmla="*/ 4752975 w 4286"/>
              <a:gd name="T45" fmla="*/ 819150 h 760"/>
              <a:gd name="T46" fmla="*/ 4954588 w 4286"/>
              <a:gd name="T47" fmla="*/ 1206500 h 760"/>
              <a:gd name="T48" fmla="*/ 4954588 w 4286"/>
              <a:gd name="T49" fmla="*/ 12700 h 760"/>
              <a:gd name="T50" fmla="*/ 5249863 w 4286"/>
              <a:gd name="T51" fmla="*/ 152400 h 760"/>
              <a:gd name="T52" fmla="*/ 5580063 w 4286"/>
              <a:gd name="T53" fmla="*/ 425450 h 760"/>
              <a:gd name="T54" fmla="*/ 5862638 w 4286"/>
              <a:gd name="T55" fmla="*/ 673100 h 760"/>
              <a:gd name="T56" fmla="*/ 5862638 w 4286"/>
              <a:gd name="T57" fmla="*/ 152400 h 760"/>
              <a:gd name="T58" fmla="*/ 6218238 w 4286"/>
              <a:gd name="T59" fmla="*/ 482600 h 760"/>
              <a:gd name="T60" fmla="*/ 6488113 w 4286"/>
              <a:gd name="T61" fmla="*/ 876300 h 760"/>
              <a:gd name="T62" fmla="*/ 6489700 w 4286"/>
              <a:gd name="T63" fmla="*/ 206375 h 760"/>
              <a:gd name="T64" fmla="*/ 6804025 w 4286"/>
              <a:gd name="T65" fmla="*/ 596900 h 7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286" h="760">
                <a:moveTo>
                  <a:pt x="0" y="8"/>
                </a:moveTo>
                <a:lnTo>
                  <a:pt x="216" y="52"/>
                </a:lnTo>
                <a:lnTo>
                  <a:pt x="409" y="104"/>
                </a:lnTo>
                <a:lnTo>
                  <a:pt x="556" y="160"/>
                </a:lnTo>
                <a:lnTo>
                  <a:pt x="564" y="48"/>
                </a:lnTo>
                <a:lnTo>
                  <a:pt x="780" y="140"/>
                </a:lnTo>
                <a:lnTo>
                  <a:pt x="977" y="240"/>
                </a:lnTo>
                <a:lnTo>
                  <a:pt x="1151" y="344"/>
                </a:lnTo>
                <a:lnTo>
                  <a:pt x="1143" y="192"/>
                </a:lnTo>
                <a:lnTo>
                  <a:pt x="1344" y="424"/>
                </a:lnTo>
                <a:lnTo>
                  <a:pt x="1437" y="584"/>
                </a:lnTo>
                <a:lnTo>
                  <a:pt x="1537" y="760"/>
                </a:lnTo>
                <a:lnTo>
                  <a:pt x="1530" y="0"/>
                </a:lnTo>
                <a:lnTo>
                  <a:pt x="1738" y="104"/>
                </a:lnTo>
                <a:lnTo>
                  <a:pt x="1943" y="260"/>
                </a:lnTo>
                <a:lnTo>
                  <a:pt x="2132" y="448"/>
                </a:lnTo>
                <a:lnTo>
                  <a:pt x="2125" y="48"/>
                </a:lnTo>
                <a:lnTo>
                  <a:pt x="2329" y="144"/>
                </a:lnTo>
                <a:lnTo>
                  <a:pt x="2546" y="272"/>
                </a:lnTo>
                <a:lnTo>
                  <a:pt x="2719" y="408"/>
                </a:lnTo>
                <a:lnTo>
                  <a:pt x="2719" y="216"/>
                </a:lnTo>
                <a:lnTo>
                  <a:pt x="2855" y="344"/>
                </a:lnTo>
                <a:lnTo>
                  <a:pt x="2994" y="516"/>
                </a:lnTo>
                <a:lnTo>
                  <a:pt x="3121" y="760"/>
                </a:lnTo>
                <a:lnTo>
                  <a:pt x="3121" y="8"/>
                </a:lnTo>
                <a:lnTo>
                  <a:pt x="3307" y="96"/>
                </a:lnTo>
                <a:lnTo>
                  <a:pt x="3515" y="268"/>
                </a:lnTo>
                <a:lnTo>
                  <a:pt x="3693" y="424"/>
                </a:lnTo>
                <a:lnTo>
                  <a:pt x="3693" y="96"/>
                </a:lnTo>
                <a:lnTo>
                  <a:pt x="3917" y="304"/>
                </a:lnTo>
                <a:lnTo>
                  <a:pt x="4087" y="552"/>
                </a:lnTo>
                <a:lnTo>
                  <a:pt x="4088" y="130"/>
                </a:lnTo>
                <a:lnTo>
                  <a:pt x="4286" y="376"/>
                </a:lnTo>
              </a:path>
            </a:pathLst>
          </a:custGeom>
          <a:noFill/>
          <a:ln w="57150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Text Box 59"/>
          <p:cNvSpPr txBox="1">
            <a:spLocks noChangeArrowheads="1"/>
          </p:cNvSpPr>
          <p:nvPr/>
        </p:nvSpPr>
        <p:spPr bwMode="auto">
          <a:xfrm>
            <a:off x="3743325" y="5218113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FF3399"/>
                </a:solidFill>
                <a:latin typeface="Times New Roman" pitchFamily="18" charset="0"/>
              </a:rPr>
              <a:t>Rebuild</a:t>
            </a:r>
          </a:p>
          <a:p>
            <a:pPr algn="ctr" eaLnBrk="1" hangingPunct="1"/>
            <a:r>
              <a:rPr lang="en-US" altLang="en-US" sz="1200" b="1" i="1">
                <a:solidFill>
                  <a:srgbClr val="FF3399"/>
                </a:solidFill>
                <a:latin typeface="Times New Roman" pitchFamily="18" charset="0"/>
              </a:rPr>
              <a:t>$300 K</a:t>
            </a:r>
          </a:p>
        </p:txBody>
      </p:sp>
      <p:sp>
        <p:nvSpPr>
          <p:cNvPr id="33826" name="Text Box 60"/>
          <p:cNvSpPr txBox="1">
            <a:spLocks noChangeArrowheads="1"/>
          </p:cNvSpPr>
          <p:nvPr/>
        </p:nvSpPr>
        <p:spPr bwMode="auto">
          <a:xfrm>
            <a:off x="6854825" y="5218113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FF3399"/>
                </a:solidFill>
                <a:latin typeface="Times New Roman" pitchFamily="18" charset="0"/>
              </a:rPr>
              <a:t>Rebuild</a:t>
            </a:r>
          </a:p>
          <a:p>
            <a:pPr algn="ctr" eaLnBrk="1" hangingPunct="1"/>
            <a:r>
              <a:rPr lang="en-US" altLang="en-US" sz="1200" b="1" i="1">
                <a:solidFill>
                  <a:srgbClr val="FF3399"/>
                </a:solidFill>
                <a:latin typeface="Times New Roman" pitchFamily="18" charset="0"/>
              </a:rPr>
              <a:t>$300 K</a:t>
            </a:r>
          </a:p>
        </p:txBody>
      </p:sp>
      <p:sp>
        <p:nvSpPr>
          <p:cNvPr id="33827" name="Text Box 61"/>
          <p:cNvSpPr txBox="1">
            <a:spLocks noChangeArrowheads="1"/>
          </p:cNvSpPr>
          <p:nvPr/>
        </p:nvSpPr>
        <p:spPr bwMode="auto">
          <a:xfrm>
            <a:off x="1482725" y="3465513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Seal</a:t>
            </a:r>
          </a:p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$9 K</a:t>
            </a:r>
          </a:p>
        </p:txBody>
      </p:sp>
      <p:sp>
        <p:nvSpPr>
          <p:cNvPr id="33828" name="Text Box 62"/>
          <p:cNvSpPr txBox="1">
            <a:spLocks noChangeArrowheads="1"/>
          </p:cNvSpPr>
          <p:nvPr/>
        </p:nvSpPr>
        <p:spPr bwMode="auto">
          <a:xfrm>
            <a:off x="2371725" y="3465513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Seal</a:t>
            </a:r>
          </a:p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$9 K</a:t>
            </a:r>
          </a:p>
        </p:txBody>
      </p:sp>
      <p:sp>
        <p:nvSpPr>
          <p:cNvPr id="33829" name="Text Box 63"/>
          <p:cNvSpPr txBox="1">
            <a:spLocks noChangeArrowheads="1"/>
          </p:cNvSpPr>
          <p:nvPr/>
        </p:nvSpPr>
        <p:spPr bwMode="auto">
          <a:xfrm>
            <a:off x="3082925" y="3465513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Overlay</a:t>
            </a:r>
          </a:p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$91 K</a:t>
            </a:r>
          </a:p>
        </p:txBody>
      </p:sp>
      <p:sp>
        <p:nvSpPr>
          <p:cNvPr id="33830" name="Text Box 64"/>
          <p:cNvSpPr txBox="1">
            <a:spLocks noChangeArrowheads="1"/>
          </p:cNvSpPr>
          <p:nvPr/>
        </p:nvSpPr>
        <p:spPr bwMode="auto">
          <a:xfrm>
            <a:off x="4035425" y="3465513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Seal</a:t>
            </a:r>
          </a:p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$9 K</a:t>
            </a:r>
          </a:p>
        </p:txBody>
      </p:sp>
      <p:sp>
        <p:nvSpPr>
          <p:cNvPr id="33831" name="Text Box 65"/>
          <p:cNvSpPr txBox="1">
            <a:spLocks noChangeArrowheads="1"/>
          </p:cNvSpPr>
          <p:nvPr/>
        </p:nvSpPr>
        <p:spPr bwMode="auto">
          <a:xfrm>
            <a:off x="4924425" y="3465513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Seal</a:t>
            </a:r>
          </a:p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$9 K</a:t>
            </a:r>
          </a:p>
        </p:txBody>
      </p:sp>
      <p:sp>
        <p:nvSpPr>
          <p:cNvPr id="33832" name="Text Box 66"/>
          <p:cNvSpPr txBox="1">
            <a:spLocks noChangeArrowheads="1"/>
          </p:cNvSpPr>
          <p:nvPr/>
        </p:nvSpPr>
        <p:spPr bwMode="auto">
          <a:xfrm>
            <a:off x="5635625" y="3465513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Overlay</a:t>
            </a:r>
          </a:p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$91 K</a:t>
            </a:r>
          </a:p>
        </p:txBody>
      </p:sp>
      <p:sp>
        <p:nvSpPr>
          <p:cNvPr id="33833" name="Text Box 67"/>
          <p:cNvSpPr txBox="1">
            <a:spLocks noChangeArrowheads="1"/>
          </p:cNvSpPr>
          <p:nvPr/>
        </p:nvSpPr>
        <p:spPr bwMode="auto">
          <a:xfrm>
            <a:off x="6538913" y="3465513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Seal</a:t>
            </a:r>
          </a:p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$9 K</a:t>
            </a:r>
          </a:p>
        </p:txBody>
      </p:sp>
      <p:sp>
        <p:nvSpPr>
          <p:cNvPr id="33834" name="Text Box 68"/>
          <p:cNvSpPr txBox="1">
            <a:spLocks noChangeArrowheads="1"/>
          </p:cNvSpPr>
          <p:nvPr/>
        </p:nvSpPr>
        <p:spPr bwMode="auto">
          <a:xfrm>
            <a:off x="7264400" y="3465513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Seal</a:t>
            </a:r>
          </a:p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$9 K</a:t>
            </a:r>
          </a:p>
        </p:txBody>
      </p:sp>
      <p:sp>
        <p:nvSpPr>
          <p:cNvPr id="33835" name="Text Box 69"/>
          <p:cNvSpPr txBox="1">
            <a:spLocks noChangeArrowheads="1"/>
          </p:cNvSpPr>
          <p:nvPr/>
        </p:nvSpPr>
        <p:spPr bwMode="auto">
          <a:xfrm>
            <a:off x="8153400" y="3295650"/>
            <a:ext cx="960438" cy="10080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009900"/>
                </a:solidFill>
                <a:latin typeface="Times New Roman" pitchFamily="18" charset="0"/>
              </a:rPr>
              <a:t>Maintained</a:t>
            </a:r>
          </a:p>
          <a:p>
            <a:pPr algn="ctr" eaLnBrk="1" hangingPunct="1"/>
            <a:r>
              <a:rPr lang="en-US" altLang="en-US" sz="1200" b="1" i="1" dirty="0">
                <a:solidFill>
                  <a:srgbClr val="009900"/>
                </a:solidFill>
                <a:latin typeface="Times New Roman" pitchFamily="18" charset="0"/>
              </a:rPr>
              <a:t>Total =</a:t>
            </a:r>
          </a:p>
          <a:p>
            <a:pPr algn="ctr" eaLnBrk="1" hangingPunct="1"/>
            <a:r>
              <a:rPr lang="en-US" altLang="en-US" sz="1200" b="1" i="1" dirty="0">
                <a:solidFill>
                  <a:srgbClr val="009900"/>
                </a:solidFill>
                <a:latin typeface="Times New Roman" pitchFamily="18" charset="0"/>
              </a:rPr>
              <a:t>$236 K</a:t>
            </a:r>
          </a:p>
          <a:p>
            <a:pPr algn="ctr" eaLnBrk="1" hangingPunct="1"/>
            <a:r>
              <a:rPr lang="en-US" altLang="en-US" sz="1200" b="1" i="1" dirty="0">
                <a:solidFill>
                  <a:srgbClr val="009900"/>
                </a:solidFill>
                <a:latin typeface="Times New Roman" pitchFamily="18" charset="0"/>
              </a:rPr>
              <a:t>Life Avg.</a:t>
            </a:r>
          </a:p>
          <a:p>
            <a:pPr algn="ctr" eaLnBrk="1" hangingPunct="1"/>
            <a:r>
              <a:rPr lang="en-US" altLang="en-US" sz="1200" b="1" i="1" dirty="0">
                <a:solidFill>
                  <a:srgbClr val="009900"/>
                </a:solidFill>
                <a:latin typeface="Times New Roman" pitchFamily="18" charset="0"/>
              </a:rPr>
              <a:t>PCI = 90</a:t>
            </a:r>
          </a:p>
        </p:txBody>
      </p:sp>
      <p:sp>
        <p:nvSpPr>
          <p:cNvPr id="33836" name="Text Box 70"/>
          <p:cNvSpPr txBox="1">
            <a:spLocks noChangeArrowheads="1"/>
          </p:cNvSpPr>
          <p:nvPr/>
        </p:nvSpPr>
        <p:spPr bwMode="auto">
          <a:xfrm>
            <a:off x="8153400" y="4865688"/>
            <a:ext cx="960438" cy="1190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Non-Maintained</a:t>
            </a:r>
          </a:p>
          <a:p>
            <a:pPr algn="ctr" eaLnBrk="1" hangingPunct="1"/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Total =</a:t>
            </a:r>
          </a:p>
          <a:p>
            <a:pPr algn="ctr" eaLnBrk="1" hangingPunct="1"/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$600 K</a:t>
            </a:r>
          </a:p>
          <a:p>
            <a:pPr algn="ctr" eaLnBrk="1" hangingPunct="1"/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Life Avg.</a:t>
            </a:r>
          </a:p>
          <a:p>
            <a:pPr algn="ctr" eaLnBrk="1" hangingPunct="1"/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PCI = 76</a:t>
            </a:r>
          </a:p>
        </p:txBody>
      </p:sp>
      <p:grpSp>
        <p:nvGrpSpPr>
          <p:cNvPr id="33837" name="Group 71"/>
          <p:cNvGrpSpPr>
            <a:grpSpLocks/>
          </p:cNvGrpSpPr>
          <p:nvPr/>
        </p:nvGrpSpPr>
        <p:grpSpPr bwMode="auto">
          <a:xfrm>
            <a:off x="0" y="2052638"/>
            <a:ext cx="955675" cy="3436937"/>
            <a:chOff x="0" y="1293"/>
            <a:chExt cx="602" cy="2165"/>
          </a:xfrm>
        </p:grpSpPr>
        <p:sp>
          <p:nvSpPr>
            <p:cNvPr id="33847" name="Text Box 72"/>
            <p:cNvSpPr txBox="1">
              <a:spLocks noChangeArrowheads="1"/>
            </p:cNvSpPr>
            <p:nvPr/>
          </p:nvSpPr>
          <p:spPr bwMode="auto">
            <a:xfrm>
              <a:off x="0" y="1293"/>
              <a:ext cx="5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200" b="1" i="1" dirty="0">
                  <a:solidFill>
                    <a:srgbClr val="3333FF"/>
                  </a:solidFill>
                  <a:latin typeface="Arial" charset="0"/>
                </a:rPr>
                <a:t>Excellent</a:t>
              </a:r>
            </a:p>
          </p:txBody>
        </p:sp>
        <p:sp>
          <p:nvSpPr>
            <p:cNvPr id="33848" name="Text Box 73"/>
            <p:cNvSpPr txBox="1">
              <a:spLocks noChangeArrowheads="1"/>
            </p:cNvSpPr>
            <p:nvPr/>
          </p:nvSpPr>
          <p:spPr bwMode="auto">
            <a:xfrm>
              <a:off x="0" y="1741"/>
              <a:ext cx="6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200" b="1" i="1" dirty="0">
                  <a:solidFill>
                    <a:srgbClr val="00B0F0"/>
                  </a:solidFill>
                  <a:latin typeface="Arial" charset="0"/>
                </a:rPr>
                <a:t>Very Good</a:t>
              </a:r>
            </a:p>
          </p:txBody>
        </p:sp>
        <p:sp>
          <p:nvSpPr>
            <p:cNvPr id="33849" name="Text Box 74"/>
            <p:cNvSpPr txBox="1">
              <a:spLocks noChangeArrowheads="1"/>
            </p:cNvSpPr>
            <p:nvPr/>
          </p:nvSpPr>
          <p:spPr bwMode="auto">
            <a:xfrm>
              <a:off x="0" y="2469"/>
              <a:ext cx="2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200" b="1" i="1" dirty="0">
                  <a:solidFill>
                    <a:srgbClr val="008000"/>
                  </a:solidFill>
                  <a:latin typeface="Arial" charset="0"/>
                </a:rPr>
                <a:t>Fair</a:t>
              </a:r>
            </a:p>
          </p:txBody>
        </p:sp>
        <p:sp>
          <p:nvSpPr>
            <p:cNvPr id="33850" name="Text Box 75"/>
            <p:cNvSpPr txBox="1">
              <a:spLocks noChangeArrowheads="1"/>
            </p:cNvSpPr>
            <p:nvPr/>
          </p:nvSpPr>
          <p:spPr bwMode="auto">
            <a:xfrm>
              <a:off x="0" y="3285"/>
              <a:ext cx="3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200" b="1" i="1" dirty="0">
                  <a:solidFill>
                    <a:srgbClr val="FF0000"/>
                  </a:solidFill>
                  <a:latin typeface="Arial" charset="0"/>
                </a:rPr>
                <a:t>Failed</a:t>
              </a:r>
            </a:p>
          </p:txBody>
        </p:sp>
      </p:grpSp>
      <p:sp>
        <p:nvSpPr>
          <p:cNvPr id="33838" name="Text Box 76"/>
          <p:cNvSpPr txBox="1">
            <a:spLocks noChangeArrowheads="1"/>
          </p:cNvSpPr>
          <p:nvPr/>
        </p:nvSpPr>
        <p:spPr bwMode="auto">
          <a:xfrm>
            <a:off x="7831138" y="3575050"/>
            <a:ext cx="2714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33839" name="Text Box 77"/>
          <p:cNvSpPr txBox="1">
            <a:spLocks noChangeArrowheads="1"/>
          </p:cNvSpPr>
          <p:nvPr/>
        </p:nvSpPr>
        <p:spPr bwMode="auto">
          <a:xfrm>
            <a:off x="7831138" y="5264150"/>
            <a:ext cx="2714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FF33CC"/>
                </a:solidFill>
                <a:latin typeface="Times New Roman" pitchFamily="18" charset="0"/>
              </a:rPr>
              <a:t>=</a:t>
            </a:r>
          </a:p>
        </p:txBody>
      </p:sp>
      <p:grpSp>
        <p:nvGrpSpPr>
          <p:cNvPr id="33840" name="Group 78"/>
          <p:cNvGrpSpPr>
            <a:grpSpLocks/>
          </p:cNvGrpSpPr>
          <p:nvPr/>
        </p:nvGrpSpPr>
        <p:grpSpPr bwMode="auto">
          <a:xfrm>
            <a:off x="5840413" y="5756275"/>
            <a:ext cx="254000" cy="511175"/>
            <a:chOff x="4447" y="3626"/>
            <a:chExt cx="160" cy="322"/>
          </a:xfrm>
        </p:grpSpPr>
        <p:sp>
          <p:nvSpPr>
            <p:cNvPr id="33845" name="Line 79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Rectangle 80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3841" name="Group 81"/>
          <p:cNvGrpSpPr>
            <a:grpSpLocks/>
          </p:cNvGrpSpPr>
          <p:nvPr/>
        </p:nvGrpSpPr>
        <p:grpSpPr bwMode="auto">
          <a:xfrm>
            <a:off x="7110413" y="5756275"/>
            <a:ext cx="254000" cy="511175"/>
            <a:chOff x="4447" y="3626"/>
            <a:chExt cx="160" cy="322"/>
          </a:xfrm>
        </p:grpSpPr>
        <p:sp>
          <p:nvSpPr>
            <p:cNvPr id="33843" name="Line 82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Rectangle 83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33842" name="Text Box 85"/>
          <p:cNvSpPr txBox="1">
            <a:spLocks noChangeArrowheads="1"/>
          </p:cNvSpPr>
          <p:nvPr/>
        </p:nvSpPr>
        <p:spPr bwMode="auto">
          <a:xfrm>
            <a:off x="965200" y="4179888"/>
            <a:ext cx="771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latin typeface="Times New Roman" pitchFamily="18" charset="0"/>
              </a:rPr>
              <a:t>Initial Building Cost</a:t>
            </a:r>
          </a:p>
          <a:p>
            <a:pPr algn="ctr" eaLnBrk="1" hangingPunct="1"/>
            <a:r>
              <a:rPr lang="en-US" altLang="en-US" sz="1200" b="1" i="1">
                <a:latin typeface="Times New Roman" pitchFamily="18" charset="0"/>
              </a:rPr>
              <a:t>$300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153400" cy="6019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Enemies of Roads:  </a:t>
            </a:r>
            <a:r>
              <a:rPr lang="en-US" altLang="en-US" sz="1400" i="1" smtClean="0"/>
              <a:t>continued</a:t>
            </a:r>
            <a:endParaRPr lang="en-US" altLang="en-US" sz="2800" i="1" smtClean="0"/>
          </a:p>
          <a:p>
            <a:pPr lvl="1" eaLnBrk="1" hangingPunct="1"/>
            <a:r>
              <a:rPr lang="en-US" altLang="en-US" sz="2400" smtClean="0">
                <a:solidFill>
                  <a:schemeClr val="folHlink"/>
                </a:solidFill>
              </a:rPr>
              <a:t>Artificial Damage</a:t>
            </a:r>
          </a:p>
          <a:p>
            <a:pPr lvl="2" eaLnBrk="1" hangingPunct="1"/>
            <a:r>
              <a:rPr lang="en-US" altLang="en-US" sz="2000" smtClean="0"/>
              <a:t>Stud Tires</a:t>
            </a:r>
          </a:p>
          <a:p>
            <a:pPr lvl="2" eaLnBrk="1" hangingPunct="1"/>
            <a:r>
              <a:rPr lang="en-US" altLang="en-US" sz="2000" smtClean="0"/>
              <a:t>Utility Cuts</a:t>
            </a:r>
          </a:p>
          <a:p>
            <a:pPr lvl="2" eaLnBrk="1" hangingPunct="1"/>
            <a:r>
              <a:rPr lang="en-US" altLang="en-US" sz="2000" smtClean="0"/>
              <a:t>Traffic Accidents – liquids spilled</a:t>
            </a:r>
          </a:p>
          <a:p>
            <a:pPr lvl="2" eaLnBrk="1" hangingPunct="1"/>
            <a:r>
              <a:rPr lang="en-US" altLang="en-US" sz="2000" smtClean="0"/>
              <a:t>Farm equipment dragging</a:t>
            </a:r>
          </a:p>
          <a:p>
            <a:pPr lvl="2" eaLnBrk="1" hangingPunct="1"/>
            <a:r>
              <a:rPr lang="en-US" altLang="en-US" sz="2000" smtClean="0"/>
              <a:t>Stopping areas = pavement thrusting</a:t>
            </a:r>
          </a:p>
          <a:p>
            <a:pPr lvl="2" eaLnBrk="1" hangingPunct="1"/>
            <a:r>
              <a:rPr lang="en-US" altLang="en-US" sz="2000" smtClean="0"/>
              <a:t>Bus Stops </a:t>
            </a:r>
          </a:p>
          <a:p>
            <a:pPr lvl="1" eaLnBrk="1" hangingPunct="1"/>
            <a:r>
              <a:rPr lang="en-US" altLang="en-US" sz="2400" smtClean="0">
                <a:solidFill>
                  <a:schemeClr val="folHlink"/>
                </a:solidFill>
              </a:rPr>
              <a:t>Others items that shorten the life of roads</a:t>
            </a:r>
          </a:p>
          <a:p>
            <a:pPr lvl="2" eaLnBrk="1" hangingPunct="1"/>
            <a:r>
              <a:rPr lang="en-US" altLang="en-US" sz="2000" smtClean="0"/>
              <a:t>Poor drainage</a:t>
            </a:r>
          </a:p>
          <a:p>
            <a:pPr lvl="2" eaLnBrk="1" hangingPunct="1"/>
            <a:r>
              <a:rPr lang="en-US" altLang="en-US" sz="2000" smtClean="0"/>
              <a:t>Poor or non-maintained shoulders</a:t>
            </a:r>
          </a:p>
          <a:p>
            <a:pPr lvl="2" eaLnBrk="1" hangingPunct="1"/>
            <a:r>
              <a:rPr lang="en-US" altLang="en-US" sz="2000" smtClean="0"/>
              <a:t>Tree roots</a:t>
            </a:r>
          </a:p>
          <a:p>
            <a:pPr lvl="2" eaLnBrk="1" hangingPunct="1"/>
            <a:r>
              <a:rPr lang="en-US" altLang="en-US" sz="2000" smtClean="0"/>
              <a:t>Inadequate Road Base, Design, Road Materials, Construction practices/ Workmanship, Lack of Good Maintenance, or Neglect</a:t>
            </a:r>
          </a:p>
          <a:p>
            <a:pPr eaLnBrk="1" hangingPunct="1"/>
            <a:endParaRPr lang="en-US" altLang="en-US" sz="2800" smtClean="0"/>
          </a:p>
          <a:p>
            <a:pPr lvl="1" eaLnBrk="1" hangingPunct="1"/>
            <a:endParaRPr lang="en-US" altLang="en-US" sz="2400" smtClean="0"/>
          </a:p>
          <a:p>
            <a:pPr lvl="1" eaLnBrk="1" hangingPunct="1"/>
            <a:endParaRPr lang="en-US" altLang="en-US" sz="2400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24765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</a:rPr>
              <a:t>Maintained vs Non-Maintained County Road</a:t>
            </a:r>
          </a:p>
          <a:p>
            <a:pPr algn="ctr" eaLnBrk="1" hangingPunct="1"/>
            <a:r>
              <a:rPr lang="en-US" altLang="en-US" sz="2000" b="1" dirty="0">
                <a:solidFill>
                  <a:srgbClr val="7030A0"/>
                </a:solidFill>
                <a:latin typeface="Times New Roman" pitchFamily="18" charset="0"/>
              </a:rPr>
              <a:t>Average PCI Experienced Over 55 years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34975" y="1009650"/>
            <a:ext cx="925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Pavement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Condition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Index (PCI)</a:t>
            </a:r>
            <a:endParaRPr lang="en-US" altLang="en-US" sz="1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3992563" y="1433513"/>
            <a:ext cx="3965575" cy="212725"/>
            <a:chOff x="2515" y="903"/>
            <a:chExt cx="2498" cy="134"/>
          </a:xfrm>
        </p:grpSpPr>
        <p:sp>
          <p:nvSpPr>
            <p:cNvPr id="34883" name="Line 5"/>
            <p:cNvSpPr>
              <a:spLocks noChangeShapeType="1"/>
            </p:cNvSpPr>
            <p:nvPr/>
          </p:nvSpPr>
          <p:spPr bwMode="auto">
            <a:xfrm>
              <a:off x="2515" y="980"/>
              <a:ext cx="369" cy="1"/>
            </a:xfrm>
            <a:prstGeom prst="line">
              <a:avLst/>
            </a:prstGeom>
            <a:noFill/>
            <a:ln w="68263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Rectangle 6"/>
            <p:cNvSpPr>
              <a:spLocks noChangeArrowheads="1"/>
            </p:cNvSpPr>
            <p:nvPr/>
          </p:nvSpPr>
          <p:spPr bwMode="auto">
            <a:xfrm>
              <a:off x="2933" y="903"/>
              <a:ext cx="58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Maintained</a:t>
              </a:r>
              <a:endParaRPr lang="en-US" altLang="en-US" sz="1400" b="1">
                <a:latin typeface="Times New Roman" pitchFamily="18" charset="0"/>
              </a:endParaRPr>
            </a:p>
          </p:txBody>
        </p:sp>
        <p:sp>
          <p:nvSpPr>
            <p:cNvPr id="34885" name="Line 7"/>
            <p:cNvSpPr>
              <a:spLocks noChangeShapeType="1"/>
            </p:cNvSpPr>
            <p:nvPr/>
          </p:nvSpPr>
          <p:spPr bwMode="auto">
            <a:xfrm>
              <a:off x="3759" y="980"/>
              <a:ext cx="369" cy="1"/>
            </a:xfrm>
            <a:prstGeom prst="line">
              <a:avLst/>
            </a:prstGeom>
            <a:noFill/>
            <a:ln w="68263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Rectangle 8"/>
            <p:cNvSpPr>
              <a:spLocks noChangeArrowheads="1"/>
            </p:cNvSpPr>
            <p:nvPr/>
          </p:nvSpPr>
          <p:spPr bwMode="auto">
            <a:xfrm>
              <a:off x="4177" y="903"/>
              <a:ext cx="8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Non-Maintained</a:t>
              </a:r>
              <a:endParaRPr lang="en-US" altLang="en-US" sz="1400" b="1">
                <a:latin typeface="Times New Roman" pitchFamily="18" charset="0"/>
              </a:endParaRPr>
            </a:p>
          </p:txBody>
        </p:sp>
      </p:grp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3716338" y="6350000"/>
            <a:ext cx="925512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Years 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solidFill>
            <a:srgbClr val="E1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Line 11"/>
          <p:cNvSpPr>
            <a:spLocks noChangeShapeType="1"/>
          </p:cNvSpPr>
          <p:nvPr/>
        </p:nvSpPr>
        <p:spPr bwMode="auto">
          <a:xfrm>
            <a:off x="973138" y="4989513"/>
            <a:ext cx="71516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>
            <a:off x="973138" y="4197350"/>
            <a:ext cx="71516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13"/>
          <p:cNvSpPr>
            <a:spLocks noChangeShapeType="1"/>
          </p:cNvSpPr>
          <p:nvPr/>
        </p:nvSpPr>
        <p:spPr bwMode="auto">
          <a:xfrm>
            <a:off x="973138" y="3430588"/>
            <a:ext cx="71516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4"/>
          <p:cNvSpPr>
            <a:spLocks noChangeShapeType="1"/>
          </p:cNvSpPr>
          <p:nvPr/>
        </p:nvSpPr>
        <p:spPr bwMode="auto">
          <a:xfrm>
            <a:off x="973138" y="2638425"/>
            <a:ext cx="71516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>
            <a:off x="973138" y="1871663"/>
            <a:ext cx="7151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Rectangle 16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9" name="Rectangle 17"/>
          <p:cNvSpPr>
            <a:spLocks noChangeArrowheads="1"/>
          </p:cNvSpPr>
          <p:nvPr/>
        </p:nvSpPr>
        <p:spPr bwMode="auto">
          <a:xfrm>
            <a:off x="536575" y="5570538"/>
            <a:ext cx="323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rgbClr val="7030A0"/>
                </a:solidFill>
                <a:latin typeface="Arial" charset="0"/>
              </a:rPr>
              <a:t>50</a:t>
            </a:r>
            <a:endParaRPr lang="en-US" alt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4830" name="Rectangle 18"/>
          <p:cNvSpPr>
            <a:spLocks noChangeArrowheads="1"/>
          </p:cNvSpPr>
          <p:nvPr/>
        </p:nvSpPr>
        <p:spPr bwMode="auto">
          <a:xfrm>
            <a:off x="536575" y="4805363"/>
            <a:ext cx="323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rgbClr val="7030A0"/>
                </a:solidFill>
                <a:latin typeface="Arial" charset="0"/>
              </a:rPr>
              <a:t>60</a:t>
            </a:r>
            <a:endParaRPr lang="en-US" alt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4831" name="Rectangle 19"/>
          <p:cNvSpPr>
            <a:spLocks noChangeArrowheads="1"/>
          </p:cNvSpPr>
          <p:nvPr/>
        </p:nvSpPr>
        <p:spPr bwMode="auto">
          <a:xfrm>
            <a:off x="536575" y="4011613"/>
            <a:ext cx="323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rgbClr val="7030A0"/>
                </a:solidFill>
                <a:latin typeface="Arial" charset="0"/>
              </a:rPr>
              <a:t>70</a:t>
            </a:r>
            <a:endParaRPr lang="en-US" alt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4832" name="Rectangle 20"/>
          <p:cNvSpPr>
            <a:spLocks noChangeArrowheads="1"/>
          </p:cNvSpPr>
          <p:nvPr/>
        </p:nvSpPr>
        <p:spPr bwMode="auto">
          <a:xfrm>
            <a:off x="536575" y="3246438"/>
            <a:ext cx="323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rgbClr val="7030A0"/>
                </a:solidFill>
                <a:latin typeface="Arial" charset="0"/>
              </a:rPr>
              <a:t>80</a:t>
            </a:r>
            <a:endParaRPr lang="en-US" alt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4833" name="Rectangle 21"/>
          <p:cNvSpPr>
            <a:spLocks noChangeArrowheads="1"/>
          </p:cNvSpPr>
          <p:nvPr/>
        </p:nvSpPr>
        <p:spPr bwMode="auto">
          <a:xfrm>
            <a:off x="536575" y="2454275"/>
            <a:ext cx="3238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dirty="0">
                <a:solidFill>
                  <a:srgbClr val="7030A0"/>
                </a:solidFill>
                <a:latin typeface="Arial" charset="0"/>
              </a:rPr>
              <a:t>90</a:t>
            </a:r>
            <a:endParaRPr lang="en-US" altLang="en-US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4834" name="Rectangle 22"/>
          <p:cNvSpPr>
            <a:spLocks noChangeArrowheads="1"/>
          </p:cNvSpPr>
          <p:nvPr/>
        </p:nvSpPr>
        <p:spPr bwMode="auto">
          <a:xfrm>
            <a:off x="407988" y="1687513"/>
            <a:ext cx="4857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b="1" dirty="0">
                <a:solidFill>
                  <a:schemeClr val="folHlink"/>
                </a:solidFill>
                <a:latin typeface="Arial" charset="0"/>
              </a:rPr>
              <a:t>100</a:t>
            </a:r>
            <a:endParaRPr lang="en-US" altLang="en-US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grpSp>
        <p:nvGrpSpPr>
          <p:cNvPr id="34835" name="Group 23"/>
          <p:cNvGrpSpPr>
            <a:grpSpLocks/>
          </p:cNvGrpSpPr>
          <p:nvPr/>
        </p:nvGrpSpPr>
        <p:grpSpPr bwMode="auto">
          <a:xfrm>
            <a:off x="906463" y="5756275"/>
            <a:ext cx="127000" cy="511175"/>
            <a:chOff x="571" y="3626"/>
            <a:chExt cx="80" cy="322"/>
          </a:xfrm>
        </p:grpSpPr>
        <p:sp>
          <p:nvSpPr>
            <p:cNvPr id="34881" name="Line 24"/>
            <p:cNvSpPr>
              <a:spLocks noChangeShapeType="1"/>
            </p:cNvSpPr>
            <p:nvPr/>
          </p:nvSpPr>
          <p:spPr bwMode="auto">
            <a:xfrm flipV="1">
              <a:off x="613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Rectangle 25"/>
            <p:cNvSpPr>
              <a:spLocks noChangeArrowheads="1"/>
            </p:cNvSpPr>
            <p:nvPr/>
          </p:nvSpPr>
          <p:spPr bwMode="auto">
            <a:xfrm>
              <a:off x="571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4836" name="Group 26"/>
          <p:cNvGrpSpPr>
            <a:grpSpLocks/>
          </p:cNvGrpSpPr>
          <p:nvPr/>
        </p:nvGrpSpPr>
        <p:grpSpPr bwMode="auto">
          <a:xfrm>
            <a:off x="1435100" y="5756275"/>
            <a:ext cx="127000" cy="511175"/>
            <a:chOff x="1065" y="3626"/>
            <a:chExt cx="80" cy="322"/>
          </a:xfrm>
        </p:grpSpPr>
        <p:sp>
          <p:nvSpPr>
            <p:cNvPr id="34879" name="Line 27"/>
            <p:cNvSpPr>
              <a:spLocks noChangeShapeType="1"/>
            </p:cNvSpPr>
            <p:nvPr/>
          </p:nvSpPr>
          <p:spPr bwMode="auto">
            <a:xfrm flipV="1">
              <a:off x="1106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Rectangle 28"/>
            <p:cNvSpPr>
              <a:spLocks noChangeArrowheads="1"/>
            </p:cNvSpPr>
            <p:nvPr/>
          </p:nvSpPr>
          <p:spPr bwMode="auto">
            <a:xfrm>
              <a:off x="1065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4837" name="Group 29"/>
          <p:cNvGrpSpPr>
            <a:grpSpLocks/>
          </p:cNvGrpSpPr>
          <p:nvPr/>
        </p:nvGrpSpPr>
        <p:grpSpPr bwMode="auto">
          <a:xfrm>
            <a:off x="1965325" y="5756275"/>
            <a:ext cx="254000" cy="511175"/>
            <a:chOff x="1515" y="3626"/>
            <a:chExt cx="160" cy="322"/>
          </a:xfrm>
        </p:grpSpPr>
        <p:sp>
          <p:nvSpPr>
            <p:cNvPr id="34877" name="Line 30"/>
            <p:cNvSpPr>
              <a:spLocks noChangeShapeType="1"/>
            </p:cNvSpPr>
            <p:nvPr/>
          </p:nvSpPr>
          <p:spPr bwMode="auto">
            <a:xfrm flipV="1">
              <a:off x="159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Rectangle 31"/>
            <p:cNvSpPr>
              <a:spLocks noChangeArrowheads="1"/>
            </p:cNvSpPr>
            <p:nvPr/>
          </p:nvSpPr>
          <p:spPr bwMode="auto">
            <a:xfrm>
              <a:off x="1515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4838" name="Group 32"/>
          <p:cNvGrpSpPr>
            <a:grpSpLocks/>
          </p:cNvGrpSpPr>
          <p:nvPr/>
        </p:nvGrpSpPr>
        <p:grpSpPr bwMode="auto">
          <a:xfrm>
            <a:off x="2622550" y="5756275"/>
            <a:ext cx="254000" cy="511175"/>
            <a:chOff x="1994" y="3626"/>
            <a:chExt cx="160" cy="322"/>
          </a:xfrm>
        </p:grpSpPr>
        <p:sp>
          <p:nvSpPr>
            <p:cNvPr id="34875" name="Line 33"/>
            <p:cNvSpPr>
              <a:spLocks noChangeShapeType="1"/>
            </p:cNvSpPr>
            <p:nvPr/>
          </p:nvSpPr>
          <p:spPr bwMode="auto">
            <a:xfrm flipV="1">
              <a:off x="207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Rectangle 34"/>
            <p:cNvSpPr>
              <a:spLocks noChangeArrowheads="1"/>
            </p:cNvSpPr>
            <p:nvPr/>
          </p:nvSpPr>
          <p:spPr bwMode="auto">
            <a:xfrm>
              <a:off x="199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4839" name="Group 35"/>
          <p:cNvGrpSpPr>
            <a:grpSpLocks/>
          </p:cNvGrpSpPr>
          <p:nvPr/>
        </p:nvGrpSpPr>
        <p:grpSpPr bwMode="auto">
          <a:xfrm>
            <a:off x="3279775" y="5756275"/>
            <a:ext cx="254000" cy="511175"/>
            <a:chOff x="2489" y="3626"/>
            <a:chExt cx="160" cy="322"/>
          </a:xfrm>
        </p:grpSpPr>
        <p:sp>
          <p:nvSpPr>
            <p:cNvPr id="34873" name="Line 36"/>
            <p:cNvSpPr>
              <a:spLocks noChangeShapeType="1"/>
            </p:cNvSpPr>
            <p:nvPr/>
          </p:nvSpPr>
          <p:spPr bwMode="auto">
            <a:xfrm flipV="1">
              <a:off x="2571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Rectangle 37"/>
            <p:cNvSpPr>
              <a:spLocks noChangeArrowheads="1"/>
            </p:cNvSpPr>
            <p:nvPr/>
          </p:nvSpPr>
          <p:spPr bwMode="auto">
            <a:xfrm>
              <a:off x="2489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4840" name="Group 38"/>
          <p:cNvGrpSpPr>
            <a:grpSpLocks/>
          </p:cNvGrpSpPr>
          <p:nvPr/>
        </p:nvGrpSpPr>
        <p:grpSpPr bwMode="auto">
          <a:xfrm>
            <a:off x="3937000" y="5756275"/>
            <a:ext cx="254000" cy="511175"/>
            <a:chOff x="2981" y="3626"/>
            <a:chExt cx="160" cy="322"/>
          </a:xfrm>
        </p:grpSpPr>
        <p:sp>
          <p:nvSpPr>
            <p:cNvPr id="34871" name="Line 39"/>
            <p:cNvSpPr>
              <a:spLocks noChangeShapeType="1"/>
            </p:cNvSpPr>
            <p:nvPr/>
          </p:nvSpPr>
          <p:spPr bwMode="auto">
            <a:xfrm flipV="1">
              <a:off x="3064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Rectangle 40"/>
            <p:cNvSpPr>
              <a:spLocks noChangeArrowheads="1"/>
            </p:cNvSpPr>
            <p:nvPr/>
          </p:nvSpPr>
          <p:spPr bwMode="auto">
            <a:xfrm>
              <a:off x="2981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4841" name="Group 41"/>
          <p:cNvGrpSpPr>
            <a:grpSpLocks/>
          </p:cNvGrpSpPr>
          <p:nvPr/>
        </p:nvGrpSpPr>
        <p:grpSpPr bwMode="auto">
          <a:xfrm>
            <a:off x="4570413" y="5756275"/>
            <a:ext cx="254000" cy="511175"/>
            <a:chOff x="3474" y="3626"/>
            <a:chExt cx="160" cy="322"/>
          </a:xfrm>
        </p:grpSpPr>
        <p:sp>
          <p:nvSpPr>
            <p:cNvPr id="34869" name="Line 42"/>
            <p:cNvSpPr>
              <a:spLocks noChangeShapeType="1"/>
            </p:cNvSpPr>
            <p:nvPr/>
          </p:nvSpPr>
          <p:spPr bwMode="auto">
            <a:xfrm flipV="1">
              <a:off x="3557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Rectangle 43"/>
            <p:cNvSpPr>
              <a:spLocks noChangeArrowheads="1"/>
            </p:cNvSpPr>
            <p:nvPr/>
          </p:nvSpPr>
          <p:spPr bwMode="auto">
            <a:xfrm>
              <a:off x="347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4842" name="Group 44"/>
          <p:cNvGrpSpPr>
            <a:grpSpLocks/>
          </p:cNvGrpSpPr>
          <p:nvPr/>
        </p:nvGrpSpPr>
        <p:grpSpPr bwMode="auto">
          <a:xfrm>
            <a:off x="5205413" y="5756275"/>
            <a:ext cx="254000" cy="511175"/>
            <a:chOff x="3954" y="3626"/>
            <a:chExt cx="160" cy="322"/>
          </a:xfrm>
        </p:grpSpPr>
        <p:sp>
          <p:nvSpPr>
            <p:cNvPr id="34867" name="Line 45"/>
            <p:cNvSpPr>
              <a:spLocks noChangeShapeType="1"/>
            </p:cNvSpPr>
            <p:nvPr/>
          </p:nvSpPr>
          <p:spPr bwMode="auto">
            <a:xfrm flipV="1">
              <a:off x="4036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Rectangle 46"/>
            <p:cNvSpPr>
              <a:spLocks noChangeArrowheads="1"/>
            </p:cNvSpPr>
            <p:nvPr/>
          </p:nvSpPr>
          <p:spPr bwMode="auto">
            <a:xfrm>
              <a:off x="395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4843" name="Group 47"/>
          <p:cNvGrpSpPr>
            <a:grpSpLocks/>
          </p:cNvGrpSpPr>
          <p:nvPr/>
        </p:nvGrpSpPr>
        <p:grpSpPr bwMode="auto">
          <a:xfrm>
            <a:off x="6475413" y="5756275"/>
            <a:ext cx="254000" cy="511175"/>
            <a:chOff x="4447" y="3626"/>
            <a:chExt cx="160" cy="322"/>
          </a:xfrm>
        </p:grpSpPr>
        <p:sp>
          <p:nvSpPr>
            <p:cNvPr id="34865" name="Line 48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Rectangle 49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45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4844" name="Group 50"/>
          <p:cNvGrpSpPr>
            <a:grpSpLocks/>
          </p:cNvGrpSpPr>
          <p:nvPr/>
        </p:nvGrpSpPr>
        <p:grpSpPr bwMode="auto">
          <a:xfrm>
            <a:off x="7745413" y="5756275"/>
            <a:ext cx="254000" cy="511175"/>
            <a:chOff x="4939" y="3626"/>
            <a:chExt cx="160" cy="322"/>
          </a:xfrm>
        </p:grpSpPr>
        <p:sp>
          <p:nvSpPr>
            <p:cNvPr id="34863" name="Line 51"/>
            <p:cNvSpPr>
              <a:spLocks noChangeShapeType="1"/>
            </p:cNvSpPr>
            <p:nvPr/>
          </p:nvSpPr>
          <p:spPr bwMode="auto">
            <a:xfrm flipV="1">
              <a:off x="5021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Rectangle 52"/>
            <p:cNvSpPr>
              <a:spLocks noChangeArrowheads="1"/>
            </p:cNvSpPr>
            <p:nvPr/>
          </p:nvSpPr>
          <p:spPr bwMode="auto">
            <a:xfrm>
              <a:off x="4939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34845" name="Text Box 53"/>
          <p:cNvSpPr txBox="1">
            <a:spLocks noChangeArrowheads="1"/>
          </p:cNvSpPr>
          <p:nvPr/>
        </p:nvSpPr>
        <p:spPr bwMode="auto">
          <a:xfrm>
            <a:off x="8140700" y="2254250"/>
            <a:ext cx="960438" cy="677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Maintained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Life Avg.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PCI = 90</a:t>
            </a:r>
          </a:p>
        </p:txBody>
      </p:sp>
      <p:sp>
        <p:nvSpPr>
          <p:cNvPr id="34846" name="Text Box 54"/>
          <p:cNvSpPr txBox="1">
            <a:spLocks noChangeArrowheads="1"/>
          </p:cNvSpPr>
          <p:nvPr/>
        </p:nvSpPr>
        <p:spPr bwMode="auto">
          <a:xfrm>
            <a:off x="8140700" y="3392488"/>
            <a:ext cx="960438" cy="860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Non-Maintained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Life Avg.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PCI = 76</a:t>
            </a:r>
          </a:p>
        </p:txBody>
      </p:sp>
      <p:grpSp>
        <p:nvGrpSpPr>
          <p:cNvPr id="34847" name="Group 55"/>
          <p:cNvGrpSpPr>
            <a:grpSpLocks/>
          </p:cNvGrpSpPr>
          <p:nvPr/>
        </p:nvGrpSpPr>
        <p:grpSpPr bwMode="auto">
          <a:xfrm>
            <a:off x="5840413" y="5756275"/>
            <a:ext cx="254000" cy="511175"/>
            <a:chOff x="4447" y="3626"/>
            <a:chExt cx="160" cy="322"/>
          </a:xfrm>
        </p:grpSpPr>
        <p:sp>
          <p:nvSpPr>
            <p:cNvPr id="34861" name="Line 56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Rectangle 57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4848" name="Group 58"/>
          <p:cNvGrpSpPr>
            <a:grpSpLocks/>
          </p:cNvGrpSpPr>
          <p:nvPr/>
        </p:nvGrpSpPr>
        <p:grpSpPr bwMode="auto">
          <a:xfrm>
            <a:off x="7110413" y="5756275"/>
            <a:ext cx="254000" cy="511175"/>
            <a:chOff x="4447" y="3626"/>
            <a:chExt cx="160" cy="322"/>
          </a:xfrm>
        </p:grpSpPr>
        <p:sp>
          <p:nvSpPr>
            <p:cNvPr id="34859" name="Line 59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Rectangle 60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34849" name="Freeform 61"/>
          <p:cNvSpPr>
            <a:spLocks/>
          </p:cNvSpPr>
          <p:nvPr/>
        </p:nvSpPr>
        <p:spPr bwMode="auto">
          <a:xfrm>
            <a:off x="987425" y="1879600"/>
            <a:ext cx="6899275" cy="2095500"/>
          </a:xfrm>
          <a:custGeom>
            <a:avLst/>
            <a:gdLst>
              <a:gd name="T0" fmla="*/ 0 w 4346"/>
              <a:gd name="T1" fmla="*/ 0 h 1320"/>
              <a:gd name="T2" fmla="*/ 366713 w 4346"/>
              <a:gd name="T3" fmla="*/ 90488 h 1320"/>
              <a:gd name="T4" fmla="*/ 685800 w 4346"/>
              <a:gd name="T5" fmla="*/ 192088 h 1320"/>
              <a:gd name="T6" fmla="*/ 1150938 w 4346"/>
              <a:gd name="T7" fmla="*/ 346075 h 1320"/>
              <a:gd name="T8" fmla="*/ 1601788 w 4346"/>
              <a:gd name="T9" fmla="*/ 534988 h 1320"/>
              <a:gd name="T10" fmla="*/ 1974850 w 4346"/>
              <a:gd name="T11" fmla="*/ 776288 h 1320"/>
              <a:gd name="T12" fmla="*/ 2333625 w 4346"/>
              <a:gd name="T13" fmla="*/ 1143000 h 1320"/>
              <a:gd name="T14" fmla="*/ 2581275 w 4346"/>
              <a:gd name="T15" fmla="*/ 1435100 h 1320"/>
              <a:gd name="T16" fmla="*/ 2860675 w 4346"/>
              <a:gd name="T17" fmla="*/ 1797050 h 1320"/>
              <a:gd name="T18" fmla="*/ 3063875 w 4346"/>
              <a:gd name="T19" fmla="*/ 2089150 h 1320"/>
              <a:gd name="T20" fmla="*/ 3375025 w 4346"/>
              <a:gd name="T21" fmla="*/ 1873250 h 1320"/>
              <a:gd name="T22" fmla="*/ 3663950 w 4346"/>
              <a:gd name="T23" fmla="*/ 1741488 h 1320"/>
              <a:gd name="T24" fmla="*/ 3986213 w 4346"/>
              <a:gd name="T25" fmla="*/ 1628775 h 1320"/>
              <a:gd name="T26" fmla="*/ 4321175 w 4346"/>
              <a:gd name="T27" fmla="*/ 1562100 h 1320"/>
              <a:gd name="T28" fmla="*/ 4621213 w 4346"/>
              <a:gd name="T29" fmla="*/ 1527175 h 1320"/>
              <a:gd name="T30" fmla="*/ 4940300 w 4346"/>
              <a:gd name="T31" fmla="*/ 1527175 h 1320"/>
              <a:gd name="T32" fmla="*/ 5243513 w 4346"/>
              <a:gd name="T33" fmla="*/ 1552575 h 1320"/>
              <a:gd name="T34" fmla="*/ 5578475 w 4346"/>
              <a:gd name="T35" fmla="*/ 1639888 h 1320"/>
              <a:gd name="T36" fmla="*/ 5842000 w 4346"/>
              <a:gd name="T37" fmla="*/ 1793875 h 1320"/>
              <a:gd name="T38" fmla="*/ 6061075 w 4346"/>
              <a:gd name="T39" fmla="*/ 1952625 h 1320"/>
              <a:gd name="T40" fmla="*/ 6261100 w 4346"/>
              <a:gd name="T41" fmla="*/ 2095500 h 1320"/>
              <a:gd name="T42" fmla="*/ 6596063 w 4346"/>
              <a:gd name="T43" fmla="*/ 1990725 h 1320"/>
              <a:gd name="T44" fmla="*/ 6899275 w 4346"/>
              <a:gd name="T45" fmla="*/ 1914525 h 13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346" h="1320">
                <a:moveTo>
                  <a:pt x="0" y="0"/>
                </a:moveTo>
                <a:lnTo>
                  <a:pt x="231" y="57"/>
                </a:lnTo>
                <a:lnTo>
                  <a:pt x="432" y="121"/>
                </a:lnTo>
                <a:lnTo>
                  <a:pt x="725" y="218"/>
                </a:lnTo>
                <a:lnTo>
                  <a:pt x="1009" y="337"/>
                </a:lnTo>
                <a:lnTo>
                  <a:pt x="1244" y="489"/>
                </a:lnTo>
                <a:lnTo>
                  <a:pt x="1470" y="720"/>
                </a:lnTo>
                <a:lnTo>
                  <a:pt x="1626" y="904"/>
                </a:lnTo>
                <a:lnTo>
                  <a:pt x="1802" y="1132"/>
                </a:lnTo>
                <a:lnTo>
                  <a:pt x="1930" y="1316"/>
                </a:lnTo>
                <a:lnTo>
                  <a:pt x="2126" y="1180"/>
                </a:lnTo>
                <a:lnTo>
                  <a:pt x="2308" y="1097"/>
                </a:lnTo>
                <a:lnTo>
                  <a:pt x="2511" y="1026"/>
                </a:lnTo>
                <a:lnTo>
                  <a:pt x="2722" y="984"/>
                </a:lnTo>
                <a:lnTo>
                  <a:pt x="2911" y="962"/>
                </a:lnTo>
                <a:lnTo>
                  <a:pt x="3112" y="962"/>
                </a:lnTo>
                <a:lnTo>
                  <a:pt x="3303" y="978"/>
                </a:lnTo>
                <a:lnTo>
                  <a:pt x="3514" y="1033"/>
                </a:lnTo>
                <a:lnTo>
                  <a:pt x="3680" y="1130"/>
                </a:lnTo>
                <a:lnTo>
                  <a:pt x="3818" y="1230"/>
                </a:lnTo>
                <a:lnTo>
                  <a:pt x="3944" y="1320"/>
                </a:lnTo>
                <a:lnTo>
                  <a:pt x="4155" y="1254"/>
                </a:lnTo>
                <a:lnTo>
                  <a:pt x="4346" y="1206"/>
                </a:ln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0" name="Freeform 62"/>
          <p:cNvSpPr>
            <a:spLocks/>
          </p:cNvSpPr>
          <p:nvPr/>
        </p:nvSpPr>
        <p:spPr bwMode="auto">
          <a:xfrm>
            <a:off x="996950" y="1879600"/>
            <a:ext cx="6896100" cy="812800"/>
          </a:xfrm>
          <a:custGeom>
            <a:avLst/>
            <a:gdLst>
              <a:gd name="T0" fmla="*/ 0 w 4296"/>
              <a:gd name="T1" fmla="*/ 0 h 408"/>
              <a:gd name="T2" fmla="*/ 378836 w 4296"/>
              <a:gd name="T3" fmla="*/ 111561 h 408"/>
              <a:gd name="T4" fmla="*/ 699884 w 4296"/>
              <a:gd name="T5" fmla="*/ 199216 h 408"/>
              <a:gd name="T6" fmla="*/ 982405 w 4296"/>
              <a:gd name="T7" fmla="*/ 223122 h 408"/>
              <a:gd name="T8" fmla="*/ 1496081 w 4296"/>
              <a:gd name="T9" fmla="*/ 374525 h 408"/>
              <a:gd name="T10" fmla="*/ 1951969 w 4296"/>
              <a:gd name="T11" fmla="*/ 494055 h 408"/>
              <a:gd name="T12" fmla="*/ 2292279 w 4296"/>
              <a:gd name="T13" fmla="*/ 701239 h 408"/>
              <a:gd name="T14" fmla="*/ 2613327 w 4296"/>
              <a:gd name="T15" fmla="*/ 637490 h 408"/>
              <a:gd name="T16" fmla="*/ 2934374 w 4296"/>
              <a:gd name="T17" fmla="*/ 637490 h 408"/>
              <a:gd name="T18" fmla="*/ 3268263 w 4296"/>
              <a:gd name="T19" fmla="*/ 685302 h 408"/>
              <a:gd name="T20" fmla="*/ 3576469 w 4296"/>
              <a:gd name="T21" fmla="*/ 669365 h 408"/>
              <a:gd name="T22" fmla="*/ 4013094 w 4296"/>
              <a:gd name="T23" fmla="*/ 669365 h 408"/>
              <a:gd name="T24" fmla="*/ 4398351 w 4296"/>
              <a:gd name="T25" fmla="*/ 701239 h 408"/>
              <a:gd name="T26" fmla="*/ 4732240 w 4296"/>
              <a:gd name="T27" fmla="*/ 749051 h 408"/>
              <a:gd name="T28" fmla="*/ 4976236 w 4296"/>
              <a:gd name="T29" fmla="*/ 796863 h 408"/>
              <a:gd name="T30" fmla="*/ 5213811 w 4296"/>
              <a:gd name="T31" fmla="*/ 757020 h 408"/>
              <a:gd name="T32" fmla="*/ 5444965 w 4296"/>
              <a:gd name="T33" fmla="*/ 749051 h 408"/>
              <a:gd name="T34" fmla="*/ 5663278 w 4296"/>
              <a:gd name="T35" fmla="*/ 757020 h 408"/>
              <a:gd name="T36" fmla="*/ 5913695 w 4296"/>
              <a:gd name="T37" fmla="*/ 780925 h 408"/>
              <a:gd name="T38" fmla="*/ 6151270 w 4296"/>
              <a:gd name="T39" fmla="*/ 757020 h 408"/>
              <a:gd name="T40" fmla="*/ 6401687 w 4296"/>
              <a:gd name="T41" fmla="*/ 764988 h 408"/>
              <a:gd name="T42" fmla="*/ 6639262 w 4296"/>
              <a:gd name="T43" fmla="*/ 796863 h 408"/>
              <a:gd name="T44" fmla="*/ 6896100 w 4296"/>
              <a:gd name="T45" fmla="*/ 812800 h 40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296" h="408">
                <a:moveTo>
                  <a:pt x="0" y="0"/>
                </a:moveTo>
                <a:lnTo>
                  <a:pt x="236" y="56"/>
                </a:lnTo>
                <a:lnTo>
                  <a:pt x="436" y="100"/>
                </a:lnTo>
                <a:lnTo>
                  <a:pt x="612" y="112"/>
                </a:lnTo>
                <a:lnTo>
                  <a:pt x="932" y="188"/>
                </a:lnTo>
                <a:lnTo>
                  <a:pt x="1216" y="248"/>
                </a:lnTo>
                <a:lnTo>
                  <a:pt x="1428" y="352"/>
                </a:lnTo>
                <a:lnTo>
                  <a:pt x="1628" y="320"/>
                </a:lnTo>
                <a:lnTo>
                  <a:pt x="1828" y="320"/>
                </a:lnTo>
                <a:lnTo>
                  <a:pt x="2036" y="344"/>
                </a:lnTo>
                <a:lnTo>
                  <a:pt x="2228" y="336"/>
                </a:lnTo>
                <a:lnTo>
                  <a:pt x="2500" y="336"/>
                </a:lnTo>
                <a:lnTo>
                  <a:pt x="2740" y="352"/>
                </a:lnTo>
                <a:lnTo>
                  <a:pt x="2948" y="376"/>
                </a:lnTo>
                <a:lnTo>
                  <a:pt x="3100" y="400"/>
                </a:lnTo>
                <a:lnTo>
                  <a:pt x="3248" y="380"/>
                </a:lnTo>
                <a:lnTo>
                  <a:pt x="3392" y="376"/>
                </a:lnTo>
                <a:lnTo>
                  <a:pt x="3528" y="380"/>
                </a:lnTo>
                <a:lnTo>
                  <a:pt x="3684" y="392"/>
                </a:lnTo>
                <a:lnTo>
                  <a:pt x="3832" y="380"/>
                </a:lnTo>
                <a:lnTo>
                  <a:pt x="3988" y="384"/>
                </a:lnTo>
                <a:lnTo>
                  <a:pt x="4136" y="400"/>
                </a:lnTo>
                <a:lnTo>
                  <a:pt x="4296" y="408"/>
                </a:lnTo>
              </a:path>
            </a:pathLst>
          </a:custGeom>
          <a:noFill/>
          <a:ln w="57150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Line 63"/>
          <p:cNvSpPr>
            <a:spLocks noChangeShapeType="1"/>
          </p:cNvSpPr>
          <p:nvPr/>
        </p:nvSpPr>
        <p:spPr bwMode="auto">
          <a:xfrm>
            <a:off x="977900" y="2679700"/>
            <a:ext cx="7162800" cy="0"/>
          </a:xfrm>
          <a:prstGeom prst="line">
            <a:avLst/>
          </a:prstGeom>
          <a:noFill/>
          <a:ln w="57150" cap="rnd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Line 64"/>
          <p:cNvSpPr>
            <a:spLocks noChangeShapeType="1"/>
          </p:cNvSpPr>
          <p:nvPr/>
        </p:nvSpPr>
        <p:spPr bwMode="auto">
          <a:xfrm>
            <a:off x="977900" y="3784600"/>
            <a:ext cx="7162800" cy="0"/>
          </a:xfrm>
          <a:prstGeom prst="line">
            <a:avLst/>
          </a:prstGeom>
          <a:noFill/>
          <a:ln w="57150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Text Box 65"/>
          <p:cNvSpPr txBox="1">
            <a:spLocks noChangeArrowheads="1"/>
          </p:cNvSpPr>
          <p:nvPr/>
        </p:nvSpPr>
        <p:spPr bwMode="auto">
          <a:xfrm>
            <a:off x="3717925" y="39481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FF3399"/>
                </a:solidFill>
                <a:latin typeface="Times New Roman" pitchFamily="18" charset="0"/>
              </a:rPr>
              <a:t>Rebuild</a:t>
            </a:r>
          </a:p>
        </p:txBody>
      </p:sp>
      <p:sp>
        <p:nvSpPr>
          <p:cNvPr id="34854" name="Text Box 66"/>
          <p:cNvSpPr txBox="1">
            <a:spLocks noChangeArrowheads="1"/>
          </p:cNvSpPr>
          <p:nvPr/>
        </p:nvSpPr>
        <p:spPr bwMode="auto">
          <a:xfrm>
            <a:off x="6905625" y="39481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FF3399"/>
                </a:solidFill>
                <a:latin typeface="Times New Roman" pitchFamily="18" charset="0"/>
              </a:rPr>
              <a:t>Rebuild</a:t>
            </a:r>
          </a:p>
        </p:txBody>
      </p:sp>
      <p:sp>
        <p:nvSpPr>
          <p:cNvPr id="34855" name="Text Box 67"/>
          <p:cNvSpPr txBox="1">
            <a:spLocks noChangeArrowheads="1"/>
          </p:cNvSpPr>
          <p:nvPr/>
        </p:nvSpPr>
        <p:spPr bwMode="auto">
          <a:xfrm>
            <a:off x="3032125" y="20685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Overlay</a:t>
            </a:r>
          </a:p>
        </p:txBody>
      </p:sp>
      <p:sp>
        <p:nvSpPr>
          <p:cNvPr id="34856" name="Text Box 68"/>
          <p:cNvSpPr txBox="1">
            <a:spLocks noChangeArrowheads="1"/>
          </p:cNvSpPr>
          <p:nvPr/>
        </p:nvSpPr>
        <p:spPr bwMode="auto">
          <a:xfrm>
            <a:off x="5597525" y="21955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Overlay</a:t>
            </a:r>
          </a:p>
        </p:txBody>
      </p:sp>
      <p:sp>
        <p:nvSpPr>
          <p:cNvPr id="34857" name="Line 69"/>
          <p:cNvSpPr>
            <a:spLocks noChangeShapeType="1"/>
          </p:cNvSpPr>
          <p:nvPr/>
        </p:nvSpPr>
        <p:spPr bwMode="auto">
          <a:xfrm flipH="1">
            <a:off x="3302000" y="2286000"/>
            <a:ext cx="63500" cy="2032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Line 70"/>
          <p:cNvSpPr>
            <a:spLocks noChangeShapeType="1"/>
          </p:cNvSpPr>
          <p:nvPr/>
        </p:nvSpPr>
        <p:spPr bwMode="auto">
          <a:xfrm flipH="1">
            <a:off x="5969000" y="2413000"/>
            <a:ext cx="63500" cy="2032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24765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Maintained vs Non-Maintained County Road</a:t>
            </a:r>
          </a:p>
          <a:p>
            <a:pPr algn="ctr" eaLnBrk="1" hangingPunct="1"/>
            <a:r>
              <a:rPr lang="en-US" altLang="en-US" sz="2000" b="1">
                <a:latin typeface="Times New Roman" pitchFamily="18" charset="0"/>
              </a:rPr>
              <a:t>Average PCI Experienced per Dollar Spent Over 55 years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992563" y="1433513"/>
            <a:ext cx="3965575" cy="212725"/>
            <a:chOff x="2515" y="903"/>
            <a:chExt cx="2498" cy="134"/>
          </a:xfrm>
        </p:grpSpPr>
        <p:sp>
          <p:nvSpPr>
            <p:cNvPr id="35919" name="Line 4"/>
            <p:cNvSpPr>
              <a:spLocks noChangeShapeType="1"/>
            </p:cNvSpPr>
            <p:nvPr/>
          </p:nvSpPr>
          <p:spPr bwMode="auto">
            <a:xfrm>
              <a:off x="2515" y="980"/>
              <a:ext cx="369" cy="1"/>
            </a:xfrm>
            <a:prstGeom prst="line">
              <a:avLst/>
            </a:prstGeom>
            <a:noFill/>
            <a:ln w="68263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Rectangle 5"/>
            <p:cNvSpPr>
              <a:spLocks noChangeArrowheads="1"/>
            </p:cNvSpPr>
            <p:nvPr/>
          </p:nvSpPr>
          <p:spPr bwMode="auto">
            <a:xfrm>
              <a:off x="2933" y="903"/>
              <a:ext cx="58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Maintained</a:t>
              </a:r>
              <a:endParaRPr lang="en-US" altLang="en-US" sz="1400" b="1">
                <a:latin typeface="Times New Roman" pitchFamily="18" charset="0"/>
              </a:endParaRPr>
            </a:p>
          </p:txBody>
        </p:sp>
        <p:sp>
          <p:nvSpPr>
            <p:cNvPr id="35921" name="Line 6"/>
            <p:cNvSpPr>
              <a:spLocks noChangeShapeType="1"/>
            </p:cNvSpPr>
            <p:nvPr/>
          </p:nvSpPr>
          <p:spPr bwMode="auto">
            <a:xfrm>
              <a:off x="3759" y="980"/>
              <a:ext cx="369" cy="1"/>
            </a:xfrm>
            <a:prstGeom prst="line">
              <a:avLst/>
            </a:prstGeom>
            <a:noFill/>
            <a:ln w="68263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Rectangle 7"/>
            <p:cNvSpPr>
              <a:spLocks noChangeArrowheads="1"/>
            </p:cNvSpPr>
            <p:nvPr/>
          </p:nvSpPr>
          <p:spPr bwMode="auto">
            <a:xfrm>
              <a:off x="4177" y="903"/>
              <a:ext cx="8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Non-Maintained</a:t>
              </a:r>
              <a:endParaRPr lang="en-US" altLang="en-US" sz="1400" b="1">
                <a:latin typeface="Times New Roman" pitchFamily="18" charset="0"/>
              </a:endParaRPr>
            </a:p>
          </p:txBody>
        </p:sp>
      </p:grp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3703638" y="6350000"/>
            <a:ext cx="925512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Years 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solidFill>
            <a:srgbClr val="E1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>
            <a:off x="973138" y="1871663"/>
            <a:ext cx="7151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5848" name="Group 12"/>
          <p:cNvGrpSpPr>
            <a:grpSpLocks/>
          </p:cNvGrpSpPr>
          <p:nvPr/>
        </p:nvGrpSpPr>
        <p:grpSpPr bwMode="auto">
          <a:xfrm>
            <a:off x="906463" y="5756275"/>
            <a:ext cx="127000" cy="511175"/>
            <a:chOff x="571" y="3626"/>
            <a:chExt cx="80" cy="322"/>
          </a:xfrm>
        </p:grpSpPr>
        <p:sp>
          <p:nvSpPr>
            <p:cNvPr id="35917" name="Line 13"/>
            <p:cNvSpPr>
              <a:spLocks noChangeShapeType="1"/>
            </p:cNvSpPr>
            <p:nvPr/>
          </p:nvSpPr>
          <p:spPr bwMode="auto">
            <a:xfrm flipV="1">
              <a:off x="613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Rectangle 14"/>
            <p:cNvSpPr>
              <a:spLocks noChangeArrowheads="1"/>
            </p:cNvSpPr>
            <p:nvPr/>
          </p:nvSpPr>
          <p:spPr bwMode="auto">
            <a:xfrm>
              <a:off x="571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5849" name="Group 15"/>
          <p:cNvGrpSpPr>
            <a:grpSpLocks/>
          </p:cNvGrpSpPr>
          <p:nvPr/>
        </p:nvGrpSpPr>
        <p:grpSpPr bwMode="auto">
          <a:xfrm>
            <a:off x="1435100" y="5756275"/>
            <a:ext cx="127000" cy="511175"/>
            <a:chOff x="1065" y="3626"/>
            <a:chExt cx="80" cy="322"/>
          </a:xfrm>
        </p:grpSpPr>
        <p:sp>
          <p:nvSpPr>
            <p:cNvPr id="35915" name="Line 16"/>
            <p:cNvSpPr>
              <a:spLocks noChangeShapeType="1"/>
            </p:cNvSpPr>
            <p:nvPr/>
          </p:nvSpPr>
          <p:spPr bwMode="auto">
            <a:xfrm flipV="1">
              <a:off x="1106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Rectangle 17"/>
            <p:cNvSpPr>
              <a:spLocks noChangeArrowheads="1"/>
            </p:cNvSpPr>
            <p:nvPr/>
          </p:nvSpPr>
          <p:spPr bwMode="auto">
            <a:xfrm>
              <a:off x="1065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5850" name="Group 18"/>
          <p:cNvGrpSpPr>
            <a:grpSpLocks/>
          </p:cNvGrpSpPr>
          <p:nvPr/>
        </p:nvGrpSpPr>
        <p:grpSpPr bwMode="auto">
          <a:xfrm>
            <a:off x="1965325" y="5756275"/>
            <a:ext cx="254000" cy="511175"/>
            <a:chOff x="1515" y="3626"/>
            <a:chExt cx="160" cy="322"/>
          </a:xfrm>
        </p:grpSpPr>
        <p:sp>
          <p:nvSpPr>
            <p:cNvPr id="35913" name="Line 19"/>
            <p:cNvSpPr>
              <a:spLocks noChangeShapeType="1"/>
            </p:cNvSpPr>
            <p:nvPr/>
          </p:nvSpPr>
          <p:spPr bwMode="auto">
            <a:xfrm flipV="1">
              <a:off x="159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Rectangle 20"/>
            <p:cNvSpPr>
              <a:spLocks noChangeArrowheads="1"/>
            </p:cNvSpPr>
            <p:nvPr/>
          </p:nvSpPr>
          <p:spPr bwMode="auto">
            <a:xfrm>
              <a:off x="1515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5851" name="Group 21"/>
          <p:cNvGrpSpPr>
            <a:grpSpLocks/>
          </p:cNvGrpSpPr>
          <p:nvPr/>
        </p:nvGrpSpPr>
        <p:grpSpPr bwMode="auto">
          <a:xfrm>
            <a:off x="2622550" y="5756275"/>
            <a:ext cx="254000" cy="511175"/>
            <a:chOff x="1994" y="3626"/>
            <a:chExt cx="160" cy="322"/>
          </a:xfrm>
        </p:grpSpPr>
        <p:sp>
          <p:nvSpPr>
            <p:cNvPr id="35911" name="Line 22"/>
            <p:cNvSpPr>
              <a:spLocks noChangeShapeType="1"/>
            </p:cNvSpPr>
            <p:nvPr/>
          </p:nvSpPr>
          <p:spPr bwMode="auto">
            <a:xfrm flipV="1">
              <a:off x="207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Rectangle 23"/>
            <p:cNvSpPr>
              <a:spLocks noChangeArrowheads="1"/>
            </p:cNvSpPr>
            <p:nvPr/>
          </p:nvSpPr>
          <p:spPr bwMode="auto">
            <a:xfrm>
              <a:off x="199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5852" name="Group 24"/>
          <p:cNvGrpSpPr>
            <a:grpSpLocks/>
          </p:cNvGrpSpPr>
          <p:nvPr/>
        </p:nvGrpSpPr>
        <p:grpSpPr bwMode="auto">
          <a:xfrm>
            <a:off x="3279775" y="5756275"/>
            <a:ext cx="254000" cy="511175"/>
            <a:chOff x="2489" y="3626"/>
            <a:chExt cx="160" cy="322"/>
          </a:xfrm>
        </p:grpSpPr>
        <p:sp>
          <p:nvSpPr>
            <p:cNvPr id="35909" name="Line 25"/>
            <p:cNvSpPr>
              <a:spLocks noChangeShapeType="1"/>
            </p:cNvSpPr>
            <p:nvPr/>
          </p:nvSpPr>
          <p:spPr bwMode="auto">
            <a:xfrm flipV="1">
              <a:off x="2571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Rectangle 26"/>
            <p:cNvSpPr>
              <a:spLocks noChangeArrowheads="1"/>
            </p:cNvSpPr>
            <p:nvPr/>
          </p:nvSpPr>
          <p:spPr bwMode="auto">
            <a:xfrm>
              <a:off x="2489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5853" name="Group 27"/>
          <p:cNvGrpSpPr>
            <a:grpSpLocks/>
          </p:cNvGrpSpPr>
          <p:nvPr/>
        </p:nvGrpSpPr>
        <p:grpSpPr bwMode="auto">
          <a:xfrm>
            <a:off x="3937000" y="5756275"/>
            <a:ext cx="254000" cy="511175"/>
            <a:chOff x="2981" y="3626"/>
            <a:chExt cx="160" cy="322"/>
          </a:xfrm>
        </p:grpSpPr>
        <p:sp>
          <p:nvSpPr>
            <p:cNvPr id="35907" name="Line 28"/>
            <p:cNvSpPr>
              <a:spLocks noChangeShapeType="1"/>
            </p:cNvSpPr>
            <p:nvPr/>
          </p:nvSpPr>
          <p:spPr bwMode="auto">
            <a:xfrm flipV="1">
              <a:off x="3064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Rectangle 29"/>
            <p:cNvSpPr>
              <a:spLocks noChangeArrowheads="1"/>
            </p:cNvSpPr>
            <p:nvPr/>
          </p:nvSpPr>
          <p:spPr bwMode="auto">
            <a:xfrm>
              <a:off x="2981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5854" name="Group 30"/>
          <p:cNvGrpSpPr>
            <a:grpSpLocks/>
          </p:cNvGrpSpPr>
          <p:nvPr/>
        </p:nvGrpSpPr>
        <p:grpSpPr bwMode="auto">
          <a:xfrm>
            <a:off x="4570413" y="5756275"/>
            <a:ext cx="254000" cy="511175"/>
            <a:chOff x="3474" y="3626"/>
            <a:chExt cx="160" cy="322"/>
          </a:xfrm>
        </p:grpSpPr>
        <p:sp>
          <p:nvSpPr>
            <p:cNvPr id="35905" name="Line 31"/>
            <p:cNvSpPr>
              <a:spLocks noChangeShapeType="1"/>
            </p:cNvSpPr>
            <p:nvPr/>
          </p:nvSpPr>
          <p:spPr bwMode="auto">
            <a:xfrm flipV="1">
              <a:off x="3557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Rectangle 32"/>
            <p:cNvSpPr>
              <a:spLocks noChangeArrowheads="1"/>
            </p:cNvSpPr>
            <p:nvPr/>
          </p:nvSpPr>
          <p:spPr bwMode="auto">
            <a:xfrm>
              <a:off x="347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5855" name="Group 33"/>
          <p:cNvGrpSpPr>
            <a:grpSpLocks/>
          </p:cNvGrpSpPr>
          <p:nvPr/>
        </p:nvGrpSpPr>
        <p:grpSpPr bwMode="auto">
          <a:xfrm>
            <a:off x="5205413" y="5756275"/>
            <a:ext cx="254000" cy="511175"/>
            <a:chOff x="3954" y="3626"/>
            <a:chExt cx="160" cy="322"/>
          </a:xfrm>
        </p:grpSpPr>
        <p:sp>
          <p:nvSpPr>
            <p:cNvPr id="35903" name="Line 34"/>
            <p:cNvSpPr>
              <a:spLocks noChangeShapeType="1"/>
            </p:cNvSpPr>
            <p:nvPr/>
          </p:nvSpPr>
          <p:spPr bwMode="auto">
            <a:xfrm flipV="1">
              <a:off x="4036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Rectangle 35"/>
            <p:cNvSpPr>
              <a:spLocks noChangeArrowheads="1"/>
            </p:cNvSpPr>
            <p:nvPr/>
          </p:nvSpPr>
          <p:spPr bwMode="auto">
            <a:xfrm>
              <a:off x="395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5856" name="Group 36"/>
          <p:cNvGrpSpPr>
            <a:grpSpLocks/>
          </p:cNvGrpSpPr>
          <p:nvPr/>
        </p:nvGrpSpPr>
        <p:grpSpPr bwMode="auto">
          <a:xfrm>
            <a:off x="6475413" y="5756275"/>
            <a:ext cx="254000" cy="511175"/>
            <a:chOff x="4447" y="3626"/>
            <a:chExt cx="160" cy="322"/>
          </a:xfrm>
        </p:grpSpPr>
        <p:sp>
          <p:nvSpPr>
            <p:cNvPr id="35901" name="Line 37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Rectangle 38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45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5857" name="Group 39"/>
          <p:cNvGrpSpPr>
            <a:grpSpLocks/>
          </p:cNvGrpSpPr>
          <p:nvPr/>
        </p:nvGrpSpPr>
        <p:grpSpPr bwMode="auto">
          <a:xfrm>
            <a:off x="7745413" y="5756275"/>
            <a:ext cx="254000" cy="511175"/>
            <a:chOff x="4939" y="3626"/>
            <a:chExt cx="160" cy="322"/>
          </a:xfrm>
        </p:grpSpPr>
        <p:sp>
          <p:nvSpPr>
            <p:cNvPr id="35899" name="Line 40"/>
            <p:cNvSpPr>
              <a:spLocks noChangeShapeType="1"/>
            </p:cNvSpPr>
            <p:nvPr/>
          </p:nvSpPr>
          <p:spPr bwMode="auto">
            <a:xfrm flipV="1">
              <a:off x="5021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Rectangle 41"/>
            <p:cNvSpPr>
              <a:spLocks noChangeArrowheads="1"/>
            </p:cNvSpPr>
            <p:nvPr/>
          </p:nvSpPr>
          <p:spPr bwMode="auto">
            <a:xfrm>
              <a:off x="4939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35858" name="Text Box 42"/>
          <p:cNvSpPr txBox="1">
            <a:spLocks noChangeArrowheads="1"/>
          </p:cNvSpPr>
          <p:nvPr/>
        </p:nvSpPr>
        <p:spPr bwMode="auto">
          <a:xfrm>
            <a:off x="8153400" y="3549650"/>
            <a:ext cx="960438" cy="677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Maintained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Life Avg.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BPR = 17.0</a:t>
            </a:r>
          </a:p>
        </p:txBody>
      </p:sp>
      <p:sp>
        <p:nvSpPr>
          <p:cNvPr id="35859" name="Text Box 43"/>
          <p:cNvSpPr txBox="1">
            <a:spLocks noChangeArrowheads="1"/>
          </p:cNvSpPr>
          <p:nvPr/>
        </p:nvSpPr>
        <p:spPr bwMode="auto">
          <a:xfrm>
            <a:off x="8153400" y="4395788"/>
            <a:ext cx="960438" cy="860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Non-Maintained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Life Avg.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BPR = 8.4</a:t>
            </a:r>
          </a:p>
        </p:txBody>
      </p:sp>
      <p:grpSp>
        <p:nvGrpSpPr>
          <p:cNvPr id="35860" name="Group 44"/>
          <p:cNvGrpSpPr>
            <a:grpSpLocks/>
          </p:cNvGrpSpPr>
          <p:nvPr/>
        </p:nvGrpSpPr>
        <p:grpSpPr bwMode="auto">
          <a:xfrm>
            <a:off x="5840413" y="5756275"/>
            <a:ext cx="254000" cy="511175"/>
            <a:chOff x="4447" y="3626"/>
            <a:chExt cx="160" cy="322"/>
          </a:xfrm>
        </p:grpSpPr>
        <p:sp>
          <p:nvSpPr>
            <p:cNvPr id="35897" name="Line 45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Rectangle 46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5861" name="Group 47"/>
          <p:cNvGrpSpPr>
            <a:grpSpLocks/>
          </p:cNvGrpSpPr>
          <p:nvPr/>
        </p:nvGrpSpPr>
        <p:grpSpPr bwMode="auto">
          <a:xfrm>
            <a:off x="7110413" y="5756275"/>
            <a:ext cx="254000" cy="511175"/>
            <a:chOff x="4447" y="3626"/>
            <a:chExt cx="160" cy="322"/>
          </a:xfrm>
        </p:grpSpPr>
        <p:sp>
          <p:nvSpPr>
            <p:cNvPr id="35895" name="Line 48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Rectangle 49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35862" name="Rectangle 50"/>
          <p:cNvSpPr>
            <a:spLocks noChangeArrowheads="1"/>
          </p:cNvSpPr>
          <p:nvPr/>
        </p:nvSpPr>
        <p:spPr bwMode="auto">
          <a:xfrm>
            <a:off x="9858375" y="0"/>
            <a:ext cx="1431925" cy="10842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3" name="Line 51"/>
          <p:cNvSpPr>
            <a:spLocks noChangeShapeType="1"/>
          </p:cNvSpPr>
          <p:nvPr/>
        </p:nvSpPr>
        <p:spPr bwMode="auto">
          <a:xfrm>
            <a:off x="9939338" y="284163"/>
            <a:ext cx="434975" cy="1587"/>
          </a:xfrm>
          <a:prstGeom prst="line">
            <a:avLst/>
          </a:prstGeom>
          <a:noFill/>
          <a:ln w="476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Rectangle 52"/>
          <p:cNvSpPr>
            <a:spLocks noChangeArrowheads="1"/>
          </p:cNvSpPr>
          <p:nvPr/>
        </p:nvSpPr>
        <p:spPr bwMode="auto">
          <a:xfrm>
            <a:off x="10421938" y="77788"/>
            <a:ext cx="132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000000"/>
                </a:solidFill>
                <a:latin typeface="Arial" charset="0"/>
              </a:rPr>
              <a:t>PCI NO$</a:t>
            </a:r>
            <a:endParaRPr lang="en-US" altLang="en-US" i="1">
              <a:latin typeface="Times New Roman" pitchFamily="18" charset="0"/>
            </a:endParaRPr>
          </a:p>
        </p:txBody>
      </p:sp>
      <p:sp>
        <p:nvSpPr>
          <p:cNvPr id="35865" name="Line 53"/>
          <p:cNvSpPr>
            <a:spLocks noChangeShapeType="1"/>
          </p:cNvSpPr>
          <p:nvPr/>
        </p:nvSpPr>
        <p:spPr bwMode="auto">
          <a:xfrm>
            <a:off x="9939338" y="825500"/>
            <a:ext cx="434975" cy="1588"/>
          </a:xfrm>
          <a:prstGeom prst="line">
            <a:avLst/>
          </a:prstGeom>
          <a:noFill/>
          <a:ln w="476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Rectangle 54"/>
          <p:cNvSpPr>
            <a:spLocks noChangeArrowheads="1"/>
          </p:cNvSpPr>
          <p:nvPr/>
        </p:nvSpPr>
        <p:spPr bwMode="auto">
          <a:xfrm>
            <a:off x="10421938" y="619125"/>
            <a:ext cx="827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000000"/>
                </a:solidFill>
                <a:latin typeface="Arial" charset="0"/>
              </a:rPr>
              <a:t>PCI $</a:t>
            </a:r>
            <a:endParaRPr lang="en-US" altLang="en-US" i="1">
              <a:latin typeface="Times New Roman" pitchFamily="18" charset="0"/>
            </a:endParaRPr>
          </a:p>
        </p:txBody>
      </p:sp>
      <p:grpSp>
        <p:nvGrpSpPr>
          <p:cNvPr id="35867" name="Group 55"/>
          <p:cNvGrpSpPr>
            <a:grpSpLocks/>
          </p:cNvGrpSpPr>
          <p:nvPr/>
        </p:nvGrpSpPr>
        <p:grpSpPr bwMode="auto">
          <a:xfrm>
            <a:off x="971550" y="2373313"/>
            <a:ext cx="7143750" cy="2813050"/>
            <a:chOff x="596" y="1495"/>
            <a:chExt cx="4428" cy="1772"/>
          </a:xfrm>
        </p:grpSpPr>
        <p:sp>
          <p:nvSpPr>
            <p:cNvPr id="35889" name="Line 56"/>
            <p:cNvSpPr>
              <a:spLocks noChangeShapeType="1"/>
            </p:cNvSpPr>
            <p:nvPr/>
          </p:nvSpPr>
          <p:spPr bwMode="auto">
            <a:xfrm>
              <a:off x="596" y="3266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Line 57"/>
            <p:cNvSpPr>
              <a:spLocks noChangeShapeType="1"/>
            </p:cNvSpPr>
            <p:nvPr/>
          </p:nvSpPr>
          <p:spPr bwMode="auto">
            <a:xfrm>
              <a:off x="596" y="2908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58"/>
            <p:cNvSpPr>
              <a:spLocks noChangeShapeType="1"/>
            </p:cNvSpPr>
            <p:nvPr/>
          </p:nvSpPr>
          <p:spPr bwMode="auto">
            <a:xfrm>
              <a:off x="596" y="2551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Line 59"/>
            <p:cNvSpPr>
              <a:spLocks noChangeShapeType="1"/>
            </p:cNvSpPr>
            <p:nvPr/>
          </p:nvSpPr>
          <p:spPr bwMode="auto">
            <a:xfrm>
              <a:off x="596" y="2210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Line 60"/>
            <p:cNvSpPr>
              <a:spLocks noChangeShapeType="1"/>
            </p:cNvSpPr>
            <p:nvPr/>
          </p:nvSpPr>
          <p:spPr bwMode="auto">
            <a:xfrm>
              <a:off x="596" y="1852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Line 61"/>
            <p:cNvSpPr>
              <a:spLocks noChangeShapeType="1"/>
            </p:cNvSpPr>
            <p:nvPr/>
          </p:nvSpPr>
          <p:spPr bwMode="auto">
            <a:xfrm>
              <a:off x="596" y="1495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8" name="Group 62"/>
          <p:cNvGrpSpPr>
            <a:grpSpLocks/>
          </p:cNvGrpSpPr>
          <p:nvPr/>
        </p:nvGrpSpPr>
        <p:grpSpPr bwMode="auto">
          <a:xfrm>
            <a:off x="550863" y="1638300"/>
            <a:ext cx="323850" cy="4295775"/>
            <a:chOff x="347" y="1032"/>
            <a:chExt cx="204" cy="2706"/>
          </a:xfrm>
        </p:grpSpPr>
        <p:sp>
          <p:nvSpPr>
            <p:cNvPr id="35881" name="Rectangle 63"/>
            <p:cNvSpPr>
              <a:spLocks noChangeArrowheads="1"/>
            </p:cNvSpPr>
            <p:nvPr/>
          </p:nvSpPr>
          <p:spPr bwMode="auto">
            <a:xfrm>
              <a:off x="418" y="3517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0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5882" name="Rectangle 64"/>
            <p:cNvSpPr>
              <a:spLocks noChangeArrowheads="1"/>
            </p:cNvSpPr>
            <p:nvPr/>
          </p:nvSpPr>
          <p:spPr bwMode="auto">
            <a:xfrm>
              <a:off x="418" y="3160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5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5883" name="Rectangle 65"/>
            <p:cNvSpPr>
              <a:spLocks noChangeArrowheads="1"/>
            </p:cNvSpPr>
            <p:nvPr/>
          </p:nvSpPr>
          <p:spPr bwMode="auto">
            <a:xfrm>
              <a:off x="347" y="2802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10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5884" name="Rectangle 66"/>
            <p:cNvSpPr>
              <a:spLocks noChangeArrowheads="1"/>
            </p:cNvSpPr>
            <p:nvPr/>
          </p:nvSpPr>
          <p:spPr bwMode="auto">
            <a:xfrm>
              <a:off x="347" y="2445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15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5885" name="Rectangle 67"/>
            <p:cNvSpPr>
              <a:spLocks noChangeArrowheads="1"/>
            </p:cNvSpPr>
            <p:nvPr/>
          </p:nvSpPr>
          <p:spPr bwMode="auto">
            <a:xfrm>
              <a:off x="347" y="2104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20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5886" name="Rectangle 68"/>
            <p:cNvSpPr>
              <a:spLocks noChangeArrowheads="1"/>
            </p:cNvSpPr>
            <p:nvPr/>
          </p:nvSpPr>
          <p:spPr bwMode="auto">
            <a:xfrm>
              <a:off x="347" y="1746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25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5887" name="Rectangle 69"/>
            <p:cNvSpPr>
              <a:spLocks noChangeArrowheads="1"/>
            </p:cNvSpPr>
            <p:nvPr/>
          </p:nvSpPr>
          <p:spPr bwMode="auto">
            <a:xfrm>
              <a:off x="347" y="1389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30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5888" name="Rectangle 70"/>
            <p:cNvSpPr>
              <a:spLocks noChangeArrowheads="1"/>
            </p:cNvSpPr>
            <p:nvPr/>
          </p:nvSpPr>
          <p:spPr bwMode="auto">
            <a:xfrm>
              <a:off x="347" y="1032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35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5869" name="Freeform 71"/>
          <p:cNvSpPr>
            <a:spLocks/>
          </p:cNvSpPr>
          <p:nvPr/>
        </p:nvSpPr>
        <p:spPr bwMode="auto">
          <a:xfrm>
            <a:off x="1271588" y="2071688"/>
            <a:ext cx="6638925" cy="2809875"/>
          </a:xfrm>
          <a:custGeom>
            <a:avLst/>
            <a:gdLst>
              <a:gd name="T0" fmla="*/ 0 w 4182"/>
              <a:gd name="T1" fmla="*/ 0 h 1770"/>
              <a:gd name="T2" fmla="*/ 396875 w 4182"/>
              <a:gd name="T3" fmla="*/ 47625 h 1770"/>
              <a:gd name="T4" fmla="*/ 665163 w 4182"/>
              <a:gd name="T5" fmla="*/ 85725 h 1770"/>
              <a:gd name="T6" fmla="*/ 1071563 w 4182"/>
              <a:gd name="T7" fmla="*/ 161925 h 1770"/>
              <a:gd name="T8" fmla="*/ 1358900 w 4182"/>
              <a:gd name="T9" fmla="*/ 209550 h 1770"/>
              <a:gd name="T10" fmla="*/ 1657350 w 4182"/>
              <a:gd name="T11" fmla="*/ 285750 h 1770"/>
              <a:gd name="T12" fmla="*/ 1946275 w 4182"/>
              <a:gd name="T13" fmla="*/ 387350 h 1770"/>
              <a:gd name="T14" fmla="*/ 2282825 w 4182"/>
              <a:gd name="T15" fmla="*/ 552450 h 1770"/>
              <a:gd name="T16" fmla="*/ 2579688 w 4182"/>
              <a:gd name="T17" fmla="*/ 752475 h 1770"/>
              <a:gd name="T18" fmla="*/ 2847975 w 4182"/>
              <a:gd name="T19" fmla="*/ 962025 h 1770"/>
              <a:gd name="T20" fmla="*/ 2847975 w 4182"/>
              <a:gd name="T21" fmla="*/ 2362200 h 1770"/>
              <a:gd name="T22" fmla="*/ 3275013 w 4182"/>
              <a:gd name="T23" fmla="*/ 2295525 h 1770"/>
              <a:gd name="T24" fmla="*/ 3671888 w 4182"/>
              <a:gd name="T25" fmla="*/ 2266950 h 1770"/>
              <a:gd name="T26" fmla="*/ 4108450 w 4182"/>
              <a:gd name="T27" fmla="*/ 2228850 h 1770"/>
              <a:gd name="T28" fmla="*/ 4524375 w 4182"/>
              <a:gd name="T29" fmla="*/ 2209800 h 1770"/>
              <a:gd name="T30" fmla="*/ 4841875 w 4182"/>
              <a:gd name="T31" fmla="*/ 2216150 h 1770"/>
              <a:gd name="T32" fmla="*/ 5280025 w 4182"/>
              <a:gd name="T33" fmla="*/ 2241550 h 1770"/>
              <a:gd name="T34" fmla="*/ 5686425 w 4182"/>
              <a:gd name="T35" fmla="*/ 2286000 h 1770"/>
              <a:gd name="T36" fmla="*/ 6022975 w 4182"/>
              <a:gd name="T37" fmla="*/ 2371725 h 1770"/>
              <a:gd name="T38" fmla="*/ 6022975 w 4182"/>
              <a:gd name="T39" fmla="*/ 2809875 h 1770"/>
              <a:gd name="T40" fmla="*/ 6351588 w 4182"/>
              <a:gd name="T41" fmla="*/ 2800350 h 1770"/>
              <a:gd name="T42" fmla="*/ 6638925 w 4182"/>
              <a:gd name="T43" fmla="*/ 2771775 h 17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82" h="1770">
                <a:moveTo>
                  <a:pt x="0" y="0"/>
                </a:moveTo>
                <a:lnTo>
                  <a:pt x="250" y="30"/>
                </a:lnTo>
                <a:lnTo>
                  <a:pt x="419" y="54"/>
                </a:lnTo>
                <a:lnTo>
                  <a:pt x="675" y="102"/>
                </a:lnTo>
                <a:lnTo>
                  <a:pt x="856" y="132"/>
                </a:lnTo>
                <a:lnTo>
                  <a:pt x="1044" y="180"/>
                </a:lnTo>
                <a:lnTo>
                  <a:pt x="1226" y="244"/>
                </a:lnTo>
                <a:lnTo>
                  <a:pt x="1438" y="348"/>
                </a:lnTo>
                <a:lnTo>
                  <a:pt x="1625" y="474"/>
                </a:lnTo>
                <a:lnTo>
                  <a:pt x="1794" y="606"/>
                </a:lnTo>
                <a:lnTo>
                  <a:pt x="1794" y="1488"/>
                </a:lnTo>
                <a:lnTo>
                  <a:pt x="2063" y="1446"/>
                </a:lnTo>
                <a:lnTo>
                  <a:pt x="2313" y="1428"/>
                </a:lnTo>
                <a:lnTo>
                  <a:pt x="2588" y="1404"/>
                </a:lnTo>
                <a:lnTo>
                  <a:pt x="2850" y="1392"/>
                </a:lnTo>
                <a:lnTo>
                  <a:pt x="3050" y="1396"/>
                </a:lnTo>
                <a:lnTo>
                  <a:pt x="3326" y="1412"/>
                </a:lnTo>
                <a:lnTo>
                  <a:pt x="3582" y="1440"/>
                </a:lnTo>
                <a:lnTo>
                  <a:pt x="3794" y="1494"/>
                </a:lnTo>
                <a:lnTo>
                  <a:pt x="3794" y="1770"/>
                </a:lnTo>
                <a:lnTo>
                  <a:pt x="4001" y="1764"/>
                </a:lnTo>
                <a:lnTo>
                  <a:pt x="4182" y="1746"/>
                </a:lnTo>
              </a:path>
            </a:pathLst>
          </a:custGeom>
          <a:noFill/>
          <a:ln w="38100" cmpd="sng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Freeform 72"/>
          <p:cNvSpPr>
            <a:spLocks/>
          </p:cNvSpPr>
          <p:nvPr/>
        </p:nvSpPr>
        <p:spPr bwMode="auto">
          <a:xfrm>
            <a:off x="1285875" y="2078038"/>
            <a:ext cx="6632575" cy="1809750"/>
          </a:xfrm>
          <a:custGeom>
            <a:avLst/>
            <a:gdLst>
              <a:gd name="T0" fmla="*/ 0 w 4002"/>
              <a:gd name="T1" fmla="*/ 0 h 1140"/>
              <a:gd name="T2" fmla="*/ 348036 w 4002"/>
              <a:gd name="T3" fmla="*/ 38100 h 1140"/>
              <a:gd name="T4" fmla="*/ 631437 w 4002"/>
              <a:gd name="T5" fmla="*/ 80963 h 1140"/>
              <a:gd name="T6" fmla="*/ 631437 w 4002"/>
              <a:gd name="T7" fmla="*/ 171450 h 1140"/>
              <a:gd name="T8" fmla="*/ 994389 w 4002"/>
              <a:gd name="T9" fmla="*/ 204788 h 1140"/>
              <a:gd name="T10" fmla="*/ 1302650 w 4002"/>
              <a:gd name="T11" fmla="*/ 238125 h 1140"/>
              <a:gd name="T12" fmla="*/ 1571135 w 4002"/>
              <a:gd name="T13" fmla="*/ 295275 h 1140"/>
              <a:gd name="T14" fmla="*/ 1571135 w 4002"/>
              <a:gd name="T15" fmla="*/ 376238 h 1140"/>
              <a:gd name="T16" fmla="*/ 1899283 w 4002"/>
              <a:gd name="T17" fmla="*/ 409575 h 1140"/>
              <a:gd name="T18" fmla="*/ 2207544 w 4002"/>
              <a:gd name="T19" fmla="*/ 485775 h 1140"/>
              <a:gd name="T20" fmla="*/ 2207544 w 4002"/>
              <a:gd name="T21" fmla="*/ 1214438 h 1140"/>
              <a:gd name="T22" fmla="*/ 2515804 w 4002"/>
              <a:gd name="T23" fmla="*/ 1190625 h 1140"/>
              <a:gd name="T24" fmla="*/ 2923504 w 4002"/>
              <a:gd name="T25" fmla="*/ 1190625 h 1140"/>
              <a:gd name="T26" fmla="*/ 3142269 w 4002"/>
              <a:gd name="T27" fmla="*/ 1209675 h 1140"/>
              <a:gd name="T28" fmla="*/ 3147241 w 4002"/>
              <a:gd name="T29" fmla="*/ 1271588 h 1140"/>
              <a:gd name="T30" fmla="*/ 3460474 w 4002"/>
              <a:gd name="T31" fmla="*/ 1247775 h 1140"/>
              <a:gd name="T32" fmla="*/ 3858230 w 4002"/>
              <a:gd name="T33" fmla="*/ 1247775 h 1140"/>
              <a:gd name="T34" fmla="*/ 4106827 w 4002"/>
              <a:gd name="T35" fmla="*/ 1266825 h 1140"/>
              <a:gd name="T36" fmla="*/ 4106827 w 4002"/>
              <a:gd name="T37" fmla="*/ 1323975 h 1140"/>
              <a:gd name="T38" fmla="*/ 4459835 w 4002"/>
              <a:gd name="T39" fmla="*/ 1323975 h 1140"/>
              <a:gd name="T40" fmla="*/ 4733292 w 4002"/>
              <a:gd name="T41" fmla="*/ 1352550 h 1140"/>
              <a:gd name="T42" fmla="*/ 4733292 w 4002"/>
              <a:gd name="T43" fmla="*/ 1752600 h 1140"/>
              <a:gd name="T44" fmla="*/ 5081328 w 4002"/>
              <a:gd name="T45" fmla="*/ 1752600 h 1140"/>
              <a:gd name="T46" fmla="*/ 5449252 w 4002"/>
              <a:gd name="T47" fmla="*/ 1752600 h 1140"/>
              <a:gd name="T48" fmla="*/ 5697849 w 4002"/>
              <a:gd name="T49" fmla="*/ 1762125 h 1140"/>
              <a:gd name="T50" fmla="*/ 5697849 w 4002"/>
              <a:gd name="T51" fmla="*/ 1781175 h 1140"/>
              <a:gd name="T52" fmla="*/ 5996166 w 4002"/>
              <a:gd name="T53" fmla="*/ 1781175 h 1140"/>
              <a:gd name="T54" fmla="*/ 6304427 w 4002"/>
              <a:gd name="T55" fmla="*/ 1809750 h 1140"/>
              <a:gd name="T56" fmla="*/ 6632575 w 4002"/>
              <a:gd name="T57" fmla="*/ 1809750 h 114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002" h="1140">
                <a:moveTo>
                  <a:pt x="0" y="0"/>
                </a:moveTo>
                <a:lnTo>
                  <a:pt x="210" y="24"/>
                </a:lnTo>
                <a:lnTo>
                  <a:pt x="381" y="51"/>
                </a:lnTo>
                <a:lnTo>
                  <a:pt x="381" y="108"/>
                </a:lnTo>
                <a:lnTo>
                  <a:pt x="600" y="129"/>
                </a:lnTo>
                <a:lnTo>
                  <a:pt x="786" y="150"/>
                </a:lnTo>
                <a:lnTo>
                  <a:pt x="948" y="186"/>
                </a:lnTo>
                <a:lnTo>
                  <a:pt x="948" y="237"/>
                </a:lnTo>
                <a:lnTo>
                  <a:pt x="1146" y="258"/>
                </a:lnTo>
                <a:lnTo>
                  <a:pt x="1332" y="306"/>
                </a:lnTo>
                <a:lnTo>
                  <a:pt x="1332" y="765"/>
                </a:lnTo>
                <a:lnTo>
                  <a:pt x="1518" y="750"/>
                </a:lnTo>
                <a:lnTo>
                  <a:pt x="1764" y="750"/>
                </a:lnTo>
                <a:lnTo>
                  <a:pt x="1896" y="762"/>
                </a:lnTo>
                <a:lnTo>
                  <a:pt x="1899" y="801"/>
                </a:lnTo>
                <a:lnTo>
                  <a:pt x="2088" y="786"/>
                </a:lnTo>
                <a:lnTo>
                  <a:pt x="2328" y="786"/>
                </a:lnTo>
                <a:lnTo>
                  <a:pt x="2478" y="798"/>
                </a:lnTo>
                <a:lnTo>
                  <a:pt x="2478" y="834"/>
                </a:lnTo>
                <a:lnTo>
                  <a:pt x="2691" y="834"/>
                </a:lnTo>
                <a:lnTo>
                  <a:pt x="2856" y="852"/>
                </a:lnTo>
                <a:lnTo>
                  <a:pt x="2856" y="1104"/>
                </a:lnTo>
                <a:lnTo>
                  <a:pt x="3066" y="1104"/>
                </a:lnTo>
                <a:lnTo>
                  <a:pt x="3288" y="1104"/>
                </a:lnTo>
                <a:lnTo>
                  <a:pt x="3438" y="1110"/>
                </a:lnTo>
                <a:lnTo>
                  <a:pt x="3438" y="1122"/>
                </a:lnTo>
                <a:lnTo>
                  <a:pt x="3618" y="1122"/>
                </a:lnTo>
                <a:lnTo>
                  <a:pt x="3804" y="1140"/>
                </a:lnTo>
                <a:lnTo>
                  <a:pt x="4002" y="1140"/>
                </a:ln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73"/>
          <p:cNvSpPr>
            <a:spLocks noChangeShapeType="1"/>
          </p:cNvSpPr>
          <p:nvPr/>
        </p:nvSpPr>
        <p:spPr bwMode="auto">
          <a:xfrm>
            <a:off x="990600" y="3898900"/>
            <a:ext cx="7162800" cy="0"/>
          </a:xfrm>
          <a:prstGeom prst="line">
            <a:avLst/>
          </a:prstGeom>
          <a:noFill/>
          <a:ln w="57150" cap="rnd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74"/>
          <p:cNvSpPr>
            <a:spLocks noChangeShapeType="1"/>
          </p:cNvSpPr>
          <p:nvPr/>
        </p:nvSpPr>
        <p:spPr bwMode="auto">
          <a:xfrm>
            <a:off x="990600" y="4864100"/>
            <a:ext cx="7162800" cy="0"/>
          </a:xfrm>
          <a:prstGeom prst="line">
            <a:avLst/>
          </a:prstGeom>
          <a:noFill/>
          <a:ln w="57150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Text Box 75"/>
          <p:cNvSpPr txBox="1">
            <a:spLocks noChangeArrowheads="1"/>
          </p:cNvSpPr>
          <p:nvPr/>
        </p:nvSpPr>
        <p:spPr bwMode="auto">
          <a:xfrm>
            <a:off x="3717925" y="45831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FF3399"/>
                </a:solidFill>
                <a:latin typeface="Times New Roman" pitchFamily="18" charset="0"/>
              </a:rPr>
              <a:t>Rebuild</a:t>
            </a:r>
          </a:p>
        </p:txBody>
      </p:sp>
      <p:sp>
        <p:nvSpPr>
          <p:cNvPr id="35874" name="Text Box 76"/>
          <p:cNvSpPr txBox="1">
            <a:spLocks noChangeArrowheads="1"/>
          </p:cNvSpPr>
          <p:nvPr/>
        </p:nvSpPr>
        <p:spPr bwMode="auto">
          <a:xfrm>
            <a:off x="6943725" y="49514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FF3399"/>
                </a:solidFill>
                <a:latin typeface="Times New Roman" pitchFamily="18" charset="0"/>
              </a:rPr>
              <a:t>Rebuild</a:t>
            </a:r>
          </a:p>
        </p:txBody>
      </p:sp>
      <p:sp>
        <p:nvSpPr>
          <p:cNvPr id="35875" name="Text Box 77"/>
          <p:cNvSpPr txBox="1">
            <a:spLocks noChangeArrowheads="1"/>
          </p:cNvSpPr>
          <p:nvPr/>
        </p:nvSpPr>
        <p:spPr bwMode="auto">
          <a:xfrm>
            <a:off x="3248025" y="21701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Overlay</a:t>
            </a:r>
          </a:p>
        </p:txBody>
      </p:sp>
      <p:sp>
        <p:nvSpPr>
          <p:cNvPr id="35876" name="Text Box 78"/>
          <p:cNvSpPr txBox="1">
            <a:spLocks noChangeArrowheads="1"/>
          </p:cNvSpPr>
          <p:nvPr/>
        </p:nvSpPr>
        <p:spPr bwMode="auto">
          <a:xfrm>
            <a:off x="5724525" y="30718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Overlay</a:t>
            </a:r>
          </a:p>
        </p:txBody>
      </p:sp>
      <p:sp>
        <p:nvSpPr>
          <p:cNvPr id="35877" name="Rectangle 79"/>
          <p:cNvSpPr>
            <a:spLocks noChangeArrowheads="1"/>
          </p:cNvSpPr>
          <p:nvPr/>
        </p:nvSpPr>
        <p:spPr bwMode="auto">
          <a:xfrm>
            <a:off x="333375" y="882650"/>
            <a:ext cx="8620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663300"/>
                </a:solidFill>
                <a:latin typeface="Arial" charset="0"/>
              </a:rPr>
              <a:t>Buying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663300"/>
                </a:solidFill>
                <a:latin typeface="Arial" charset="0"/>
              </a:rPr>
              <a:t>Power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663300"/>
                </a:solidFill>
                <a:latin typeface="Arial" charset="0"/>
              </a:rPr>
              <a:t>Ratio*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663300"/>
                </a:solidFill>
                <a:latin typeface="Arial" charset="0"/>
              </a:rPr>
              <a:t>(BPR)</a:t>
            </a:r>
            <a:endParaRPr lang="en-US" altLang="en-US" sz="14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35878" name="Text Box 80"/>
          <p:cNvSpPr txBox="1">
            <a:spLocks noChangeArrowheads="1"/>
          </p:cNvSpPr>
          <p:nvPr/>
        </p:nvSpPr>
        <p:spPr bwMode="auto">
          <a:xfrm>
            <a:off x="962025" y="5459413"/>
            <a:ext cx="416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>
                <a:latin typeface="Times New Roman" pitchFamily="18" charset="0"/>
              </a:rPr>
              <a:t>Initial investment ($300 K) is included in calculations</a:t>
            </a:r>
          </a:p>
        </p:txBody>
      </p:sp>
      <p:sp>
        <p:nvSpPr>
          <p:cNvPr id="35879" name="Text Box 81"/>
          <p:cNvSpPr txBox="1">
            <a:spLocks noChangeArrowheads="1"/>
          </p:cNvSpPr>
          <p:nvPr/>
        </p:nvSpPr>
        <p:spPr bwMode="auto">
          <a:xfrm>
            <a:off x="8153400" y="5419725"/>
            <a:ext cx="9604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latin typeface="Times New Roman" pitchFamily="18" charset="0"/>
              </a:rPr>
              <a:t>Comparison Ratio = 2.02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1200" b="1" i="1">
              <a:latin typeface="Times New Roman" pitchFamily="18" charset="0"/>
            </a:endParaRPr>
          </a:p>
        </p:txBody>
      </p:sp>
      <p:sp>
        <p:nvSpPr>
          <p:cNvPr id="35880" name="Text Box 83"/>
          <p:cNvSpPr txBox="1">
            <a:spLocks noChangeArrowheads="1"/>
          </p:cNvSpPr>
          <p:nvPr/>
        </p:nvSpPr>
        <p:spPr bwMode="auto">
          <a:xfrm>
            <a:off x="0" y="6369050"/>
            <a:ext cx="2781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663300"/>
                </a:solidFill>
                <a:latin typeface="Times New Roman" pitchFamily="18" charset="0"/>
              </a:rPr>
              <a:t>* Buying Power Ratio =</a:t>
            </a:r>
            <a:br>
              <a:rPr lang="en-US" altLang="en-US" sz="1400" i="1">
                <a:solidFill>
                  <a:srgbClr val="663300"/>
                </a:solidFill>
                <a:latin typeface="Times New Roman" pitchFamily="18" charset="0"/>
              </a:rPr>
            </a:br>
            <a:r>
              <a:rPr lang="en-US" altLang="en-US" sz="1400" i="1">
                <a:solidFill>
                  <a:srgbClr val="663300"/>
                </a:solidFill>
                <a:latin typeface="Times New Roman" pitchFamily="18" charset="0"/>
              </a:rPr>
              <a:t>Avg. PCI  Mile / $100,000 Invested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47650"/>
            <a:ext cx="91440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Maintained vs Non-Maintained County Road</a:t>
            </a:r>
          </a:p>
          <a:p>
            <a:pPr algn="ctr" eaLnBrk="1" hangingPunct="1"/>
            <a:r>
              <a:rPr lang="en-US" altLang="en-US" sz="2000" b="1">
                <a:latin typeface="Times New Roman" pitchFamily="18" charset="0"/>
              </a:rPr>
              <a:t>Average PCI Experienced per Dollar Spent Over 55 years</a:t>
            </a:r>
          </a:p>
          <a:p>
            <a:pPr algn="ctr" eaLnBrk="1" hangingPunct="1"/>
            <a:r>
              <a:rPr lang="en-US" altLang="en-US" sz="2000" b="1" i="1">
                <a:latin typeface="Times New Roman" pitchFamily="18" charset="0"/>
              </a:rPr>
              <a:t>(Inflated at 3% Annually)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992563" y="1433513"/>
            <a:ext cx="3965575" cy="212725"/>
            <a:chOff x="2515" y="903"/>
            <a:chExt cx="2498" cy="134"/>
          </a:xfrm>
        </p:grpSpPr>
        <p:sp>
          <p:nvSpPr>
            <p:cNvPr id="37005" name="Line 4"/>
            <p:cNvSpPr>
              <a:spLocks noChangeShapeType="1"/>
            </p:cNvSpPr>
            <p:nvPr/>
          </p:nvSpPr>
          <p:spPr bwMode="auto">
            <a:xfrm>
              <a:off x="2515" y="980"/>
              <a:ext cx="369" cy="1"/>
            </a:xfrm>
            <a:prstGeom prst="line">
              <a:avLst/>
            </a:prstGeom>
            <a:noFill/>
            <a:ln w="68263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6" name="Rectangle 5"/>
            <p:cNvSpPr>
              <a:spLocks noChangeArrowheads="1"/>
            </p:cNvSpPr>
            <p:nvPr/>
          </p:nvSpPr>
          <p:spPr bwMode="auto">
            <a:xfrm>
              <a:off x="2933" y="903"/>
              <a:ext cx="58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Maintained</a:t>
              </a:r>
              <a:endParaRPr lang="en-US" altLang="en-US" sz="1400" b="1">
                <a:latin typeface="Times New Roman" pitchFamily="18" charset="0"/>
              </a:endParaRPr>
            </a:p>
          </p:txBody>
        </p:sp>
        <p:sp>
          <p:nvSpPr>
            <p:cNvPr id="37007" name="Line 6"/>
            <p:cNvSpPr>
              <a:spLocks noChangeShapeType="1"/>
            </p:cNvSpPr>
            <p:nvPr/>
          </p:nvSpPr>
          <p:spPr bwMode="auto">
            <a:xfrm>
              <a:off x="3759" y="980"/>
              <a:ext cx="369" cy="1"/>
            </a:xfrm>
            <a:prstGeom prst="line">
              <a:avLst/>
            </a:prstGeom>
            <a:noFill/>
            <a:ln w="68263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8" name="Rectangle 7"/>
            <p:cNvSpPr>
              <a:spLocks noChangeArrowheads="1"/>
            </p:cNvSpPr>
            <p:nvPr/>
          </p:nvSpPr>
          <p:spPr bwMode="auto">
            <a:xfrm>
              <a:off x="4177" y="903"/>
              <a:ext cx="8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Non-Maintained</a:t>
              </a:r>
              <a:endParaRPr lang="en-US" altLang="en-US" sz="1400" b="1">
                <a:latin typeface="Times New Roman" pitchFamily="18" charset="0"/>
              </a:endParaRPr>
            </a:p>
          </p:txBody>
        </p:sp>
      </p:grp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3717925" y="6350000"/>
            <a:ext cx="9255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Years 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solidFill>
            <a:srgbClr val="E1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Line 10"/>
          <p:cNvSpPr>
            <a:spLocks noChangeShapeType="1"/>
          </p:cNvSpPr>
          <p:nvPr/>
        </p:nvSpPr>
        <p:spPr bwMode="auto">
          <a:xfrm>
            <a:off x="973138" y="1871663"/>
            <a:ext cx="7151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Rectangle 11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6872" name="Group 12"/>
          <p:cNvGrpSpPr>
            <a:grpSpLocks/>
          </p:cNvGrpSpPr>
          <p:nvPr/>
        </p:nvGrpSpPr>
        <p:grpSpPr bwMode="auto">
          <a:xfrm>
            <a:off x="906463" y="5756275"/>
            <a:ext cx="127000" cy="511175"/>
            <a:chOff x="571" y="3626"/>
            <a:chExt cx="80" cy="322"/>
          </a:xfrm>
        </p:grpSpPr>
        <p:sp>
          <p:nvSpPr>
            <p:cNvPr id="37003" name="Line 13"/>
            <p:cNvSpPr>
              <a:spLocks noChangeShapeType="1"/>
            </p:cNvSpPr>
            <p:nvPr/>
          </p:nvSpPr>
          <p:spPr bwMode="auto">
            <a:xfrm flipV="1">
              <a:off x="613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4" name="Rectangle 14"/>
            <p:cNvSpPr>
              <a:spLocks noChangeArrowheads="1"/>
            </p:cNvSpPr>
            <p:nvPr/>
          </p:nvSpPr>
          <p:spPr bwMode="auto">
            <a:xfrm>
              <a:off x="571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73" name="Group 15"/>
          <p:cNvGrpSpPr>
            <a:grpSpLocks/>
          </p:cNvGrpSpPr>
          <p:nvPr/>
        </p:nvGrpSpPr>
        <p:grpSpPr bwMode="auto">
          <a:xfrm>
            <a:off x="1435100" y="5756275"/>
            <a:ext cx="127000" cy="511175"/>
            <a:chOff x="1065" y="3626"/>
            <a:chExt cx="80" cy="322"/>
          </a:xfrm>
        </p:grpSpPr>
        <p:sp>
          <p:nvSpPr>
            <p:cNvPr id="37001" name="Line 16"/>
            <p:cNvSpPr>
              <a:spLocks noChangeShapeType="1"/>
            </p:cNvSpPr>
            <p:nvPr/>
          </p:nvSpPr>
          <p:spPr bwMode="auto">
            <a:xfrm flipV="1">
              <a:off x="1106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2" name="Rectangle 17"/>
            <p:cNvSpPr>
              <a:spLocks noChangeArrowheads="1"/>
            </p:cNvSpPr>
            <p:nvPr/>
          </p:nvSpPr>
          <p:spPr bwMode="auto">
            <a:xfrm>
              <a:off x="1065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74" name="Group 18"/>
          <p:cNvGrpSpPr>
            <a:grpSpLocks/>
          </p:cNvGrpSpPr>
          <p:nvPr/>
        </p:nvGrpSpPr>
        <p:grpSpPr bwMode="auto">
          <a:xfrm>
            <a:off x="1965325" y="5756275"/>
            <a:ext cx="254000" cy="511175"/>
            <a:chOff x="1515" y="3626"/>
            <a:chExt cx="160" cy="322"/>
          </a:xfrm>
        </p:grpSpPr>
        <p:sp>
          <p:nvSpPr>
            <p:cNvPr id="36999" name="Line 19"/>
            <p:cNvSpPr>
              <a:spLocks noChangeShapeType="1"/>
            </p:cNvSpPr>
            <p:nvPr/>
          </p:nvSpPr>
          <p:spPr bwMode="auto">
            <a:xfrm flipV="1">
              <a:off x="159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0" name="Rectangle 20"/>
            <p:cNvSpPr>
              <a:spLocks noChangeArrowheads="1"/>
            </p:cNvSpPr>
            <p:nvPr/>
          </p:nvSpPr>
          <p:spPr bwMode="auto">
            <a:xfrm>
              <a:off x="1515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75" name="Group 21"/>
          <p:cNvGrpSpPr>
            <a:grpSpLocks/>
          </p:cNvGrpSpPr>
          <p:nvPr/>
        </p:nvGrpSpPr>
        <p:grpSpPr bwMode="auto">
          <a:xfrm>
            <a:off x="2622550" y="5756275"/>
            <a:ext cx="254000" cy="511175"/>
            <a:chOff x="1994" y="3626"/>
            <a:chExt cx="160" cy="322"/>
          </a:xfrm>
        </p:grpSpPr>
        <p:sp>
          <p:nvSpPr>
            <p:cNvPr id="36997" name="Line 22"/>
            <p:cNvSpPr>
              <a:spLocks noChangeShapeType="1"/>
            </p:cNvSpPr>
            <p:nvPr/>
          </p:nvSpPr>
          <p:spPr bwMode="auto">
            <a:xfrm flipV="1">
              <a:off x="207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8" name="Rectangle 23"/>
            <p:cNvSpPr>
              <a:spLocks noChangeArrowheads="1"/>
            </p:cNvSpPr>
            <p:nvPr/>
          </p:nvSpPr>
          <p:spPr bwMode="auto">
            <a:xfrm>
              <a:off x="199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76" name="Group 24"/>
          <p:cNvGrpSpPr>
            <a:grpSpLocks/>
          </p:cNvGrpSpPr>
          <p:nvPr/>
        </p:nvGrpSpPr>
        <p:grpSpPr bwMode="auto">
          <a:xfrm>
            <a:off x="3279775" y="5756275"/>
            <a:ext cx="254000" cy="511175"/>
            <a:chOff x="2489" y="3626"/>
            <a:chExt cx="160" cy="322"/>
          </a:xfrm>
        </p:grpSpPr>
        <p:sp>
          <p:nvSpPr>
            <p:cNvPr id="36995" name="Line 25"/>
            <p:cNvSpPr>
              <a:spLocks noChangeShapeType="1"/>
            </p:cNvSpPr>
            <p:nvPr/>
          </p:nvSpPr>
          <p:spPr bwMode="auto">
            <a:xfrm flipV="1">
              <a:off x="2571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6" name="Rectangle 26"/>
            <p:cNvSpPr>
              <a:spLocks noChangeArrowheads="1"/>
            </p:cNvSpPr>
            <p:nvPr/>
          </p:nvSpPr>
          <p:spPr bwMode="auto">
            <a:xfrm>
              <a:off x="2489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77" name="Group 27"/>
          <p:cNvGrpSpPr>
            <a:grpSpLocks/>
          </p:cNvGrpSpPr>
          <p:nvPr/>
        </p:nvGrpSpPr>
        <p:grpSpPr bwMode="auto">
          <a:xfrm>
            <a:off x="3937000" y="5756275"/>
            <a:ext cx="254000" cy="511175"/>
            <a:chOff x="2981" y="3626"/>
            <a:chExt cx="160" cy="322"/>
          </a:xfrm>
        </p:grpSpPr>
        <p:sp>
          <p:nvSpPr>
            <p:cNvPr id="36993" name="Line 28"/>
            <p:cNvSpPr>
              <a:spLocks noChangeShapeType="1"/>
            </p:cNvSpPr>
            <p:nvPr/>
          </p:nvSpPr>
          <p:spPr bwMode="auto">
            <a:xfrm flipV="1">
              <a:off x="3064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4" name="Rectangle 29"/>
            <p:cNvSpPr>
              <a:spLocks noChangeArrowheads="1"/>
            </p:cNvSpPr>
            <p:nvPr/>
          </p:nvSpPr>
          <p:spPr bwMode="auto">
            <a:xfrm>
              <a:off x="2981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78" name="Group 30"/>
          <p:cNvGrpSpPr>
            <a:grpSpLocks/>
          </p:cNvGrpSpPr>
          <p:nvPr/>
        </p:nvGrpSpPr>
        <p:grpSpPr bwMode="auto">
          <a:xfrm>
            <a:off x="4570413" y="5756275"/>
            <a:ext cx="254000" cy="511175"/>
            <a:chOff x="3474" y="3626"/>
            <a:chExt cx="160" cy="322"/>
          </a:xfrm>
        </p:grpSpPr>
        <p:sp>
          <p:nvSpPr>
            <p:cNvPr id="36991" name="Line 31"/>
            <p:cNvSpPr>
              <a:spLocks noChangeShapeType="1"/>
            </p:cNvSpPr>
            <p:nvPr/>
          </p:nvSpPr>
          <p:spPr bwMode="auto">
            <a:xfrm flipV="1">
              <a:off x="3557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2" name="Rectangle 32"/>
            <p:cNvSpPr>
              <a:spLocks noChangeArrowheads="1"/>
            </p:cNvSpPr>
            <p:nvPr/>
          </p:nvSpPr>
          <p:spPr bwMode="auto">
            <a:xfrm>
              <a:off x="347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79" name="Group 33"/>
          <p:cNvGrpSpPr>
            <a:grpSpLocks/>
          </p:cNvGrpSpPr>
          <p:nvPr/>
        </p:nvGrpSpPr>
        <p:grpSpPr bwMode="auto">
          <a:xfrm>
            <a:off x="5205413" y="5756275"/>
            <a:ext cx="254000" cy="511175"/>
            <a:chOff x="3954" y="3626"/>
            <a:chExt cx="160" cy="322"/>
          </a:xfrm>
        </p:grpSpPr>
        <p:sp>
          <p:nvSpPr>
            <p:cNvPr id="36989" name="Line 34"/>
            <p:cNvSpPr>
              <a:spLocks noChangeShapeType="1"/>
            </p:cNvSpPr>
            <p:nvPr/>
          </p:nvSpPr>
          <p:spPr bwMode="auto">
            <a:xfrm flipV="1">
              <a:off x="4036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0" name="Rectangle 35"/>
            <p:cNvSpPr>
              <a:spLocks noChangeArrowheads="1"/>
            </p:cNvSpPr>
            <p:nvPr/>
          </p:nvSpPr>
          <p:spPr bwMode="auto">
            <a:xfrm>
              <a:off x="395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80" name="Group 36"/>
          <p:cNvGrpSpPr>
            <a:grpSpLocks/>
          </p:cNvGrpSpPr>
          <p:nvPr/>
        </p:nvGrpSpPr>
        <p:grpSpPr bwMode="auto">
          <a:xfrm>
            <a:off x="6475413" y="5756275"/>
            <a:ext cx="254000" cy="511175"/>
            <a:chOff x="4447" y="3626"/>
            <a:chExt cx="160" cy="322"/>
          </a:xfrm>
        </p:grpSpPr>
        <p:sp>
          <p:nvSpPr>
            <p:cNvPr id="36987" name="Line 37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8" name="Rectangle 38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45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81" name="Group 39"/>
          <p:cNvGrpSpPr>
            <a:grpSpLocks/>
          </p:cNvGrpSpPr>
          <p:nvPr/>
        </p:nvGrpSpPr>
        <p:grpSpPr bwMode="auto">
          <a:xfrm>
            <a:off x="7745413" y="5756275"/>
            <a:ext cx="254000" cy="511175"/>
            <a:chOff x="4939" y="3626"/>
            <a:chExt cx="160" cy="322"/>
          </a:xfrm>
        </p:grpSpPr>
        <p:sp>
          <p:nvSpPr>
            <p:cNvPr id="36985" name="Line 40"/>
            <p:cNvSpPr>
              <a:spLocks noChangeShapeType="1"/>
            </p:cNvSpPr>
            <p:nvPr/>
          </p:nvSpPr>
          <p:spPr bwMode="auto">
            <a:xfrm flipV="1">
              <a:off x="5021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6" name="Rectangle 41"/>
            <p:cNvSpPr>
              <a:spLocks noChangeArrowheads="1"/>
            </p:cNvSpPr>
            <p:nvPr/>
          </p:nvSpPr>
          <p:spPr bwMode="auto">
            <a:xfrm>
              <a:off x="4939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36882" name="Text Box 42"/>
          <p:cNvSpPr txBox="1">
            <a:spLocks noChangeArrowheads="1"/>
          </p:cNvSpPr>
          <p:nvPr/>
        </p:nvSpPr>
        <p:spPr bwMode="auto">
          <a:xfrm>
            <a:off x="8183563" y="4029075"/>
            <a:ext cx="960437" cy="677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Maintained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Life Avg.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BPR = 10.3</a:t>
            </a:r>
          </a:p>
        </p:txBody>
      </p:sp>
      <p:sp>
        <p:nvSpPr>
          <p:cNvPr id="36883" name="Text Box 43"/>
          <p:cNvSpPr txBox="1">
            <a:spLocks noChangeArrowheads="1"/>
          </p:cNvSpPr>
          <p:nvPr/>
        </p:nvSpPr>
        <p:spPr bwMode="auto">
          <a:xfrm>
            <a:off x="8183563" y="4845050"/>
            <a:ext cx="960437" cy="860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Non-Maintained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Life Avg.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solidFill>
                  <a:srgbClr val="FF0066"/>
                </a:solidFill>
                <a:latin typeface="Times New Roman" pitchFamily="18" charset="0"/>
              </a:rPr>
              <a:t>BPR = 3.4</a:t>
            </a:r>
          </a:p>
        </p:txBody>
      </p:sp>
      <p:grpSp>
        <p:nvGrpSpPr>
          <p:cNvPr id="36884" name="Group 44"/>
          <p:cNvGrpSpPr>
            <a:grpSpLocks/>
          </p:cNvGrpSpPr>
          <p:nvPr/>
        </p:nvGrpSpPr>
        <p:grpSpPr bwMode="auto">
          <a:xfrm>
            <a:off x="5840413" y="5756275"/>
            <a:ext cx="254000" cy="511175"/>
            <a:chOff x="4447" y="3626"/>
            <a:chExt cx="160" cy="322"/>
          </a:xfrm>
        </p:grpSpPr>
        <p:sp>
          <p:nvSpPr>
            <p:cNvPr id="36983" name="Line 45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4" name="Rectangle 46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85" name="Group 47"/>
          <p:cNvGrpSpPr>
            <a:grpSpLocks/>
          </p:cNvGrpSpPr>
          <p:nvPr/>
        </p:nvGrpSpPr>
        <p:grpSpPr bwMode="auto">
          <a:xfrm>
            <a:off x="7110413" y="5756275"/>
            <a:ext cx="254000" cy="511175"/>
            <a:chOff x="4447" y="3626"/>
            <a:chExt cx="160" cy="322"/>
          </a:xfrm>
        </p:grpSpPr>
        <p:sp>
          <p:nvSpPr>
            <p:cNvPr id="36981" name="Line 48"/>
            <p:cNvSpPr>
              <a:spLocks noChangeShapeType="1"/>
            </p:cNvSpPr>
            <p:nvPr/>
          </p:nvSpPr>
          <p:spPr bwMode="auto">
            <a:xfrm flipV="1">
              <a:off x="4529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2" name="Rectangle 49"/>
            <p:cNvSpPr>
              <a:spLocks noChangeArrowheads="1"/>
            </p:cNvSpPr>
            <p:nvPr/>
          </p:nvSpPr>
          <p:spPr bwMode="auto">
            <a:xfrm>
              <a:off x="4447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6891" name="Group 55"/>
          <p:cNvGrpSpPr>
            <a:grpSpLocks/>
          </p:cNvGrpSpPr>
          <p:nvPr/>
        </p:nvGrpSpPr>
        <p:grpSpPr bwMode="auto">
          <a:xfrm>
            <a:off x="971550" y="2373313"/>
            <a:ext cx="7143750" cy="2813050"/>
            <a:chOff x="596" y="1495"/>
            <a:chExt cx="4428" cy="1772"/>
          </a:xfrm>
        </p:grpSpPr>
        <p:sp>
          <p:nvSpPr>
            <p:cNvPr id="36975" name="Line 56"/>
            <p:cNvSpPr>
              <a:spLocks noChangeShapeType="1"/>
            </p:cNvSpPr>
            <p:nvPr/>
          </p:nvSpPr>
          <p:spPr bwMode="auto">
            <a:xfrm>
              <a:off x="596" y="3266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Line 57"/>
            <p:cNvSpPr>
              <a:spLocks noChangeShapeType="1"/>
            </p:cNvSpPr>
            <p:nvPr/>
          </p:nvSpPr>
          <p:spPr bwMode="auto">
            <a:xfrm>
              <a:off x="596" y="2908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7" name="Line 58"/>
            <p:cNvSpPr>
              <a:spLocks noChangeShapeType="1"/>
            </p:cNvSpPr>
            <p:nvPr/>
          </p:nvSpPr>
          <p:spPr bwMode="auto">
            <a:xfrm>
              <a:off x="596" y="2551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8" name="Line 59"/>
            <p:cNvSpPr>
              <a:spLocks noChangeShapeType="1"/>
            </p:cNvSpPr>
            <p:nvPr/>
          </p:nvSpPr>
          <p:spPr bwMode="auto">
            <a:xfrm>
              <a:off x="596" y="2210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Line 60"/>
            <p:cNvSpPr>
              <a:spLocks noChangeShapeType="1"/>
            </p:cNvSpPr>
            <p:nvPr/>
          </p:nvSpPr>
          <p:spPr bwMode="auto">
            <a:xfrm>
              <a:off x="596" y="1852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0" name="Line 61"/>
            <p:cNvSpPr>
              <a:spLocks noChangeShapeType="1"/>
            </p:cNvSpPr>
            <p:nvPr/>
          </p:nvSpPr>
          <p:spPr bwMode="auto">
            <a:xfrm>
              <a:off x="596" y="1495"/>
              <a:ext cx="4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2" name="Group 62"/>
          <p:cNvGrpSpPr>
            <a:grpSpLocks/>
          </p:cNvGrpSpPr>
          <p:nvPr/>
        </p:nvGrpSpPr>
        <p:grpSpPr bwMode="auto">
          <a:xfrm>
            <a:off x="550863" y="1638300"/>
            <a:ext cx="323850" cy="4295775"/>
            <a:chOff x="347" y="1032"/>
            <a:chExt cx="204" cy="2706"/>
          </a:xfrm>
        </p:grpSpPr>
        <p:sp>
          <p:nvSpPr>
            <p:cNvPr id="36967" name="Rectangle 63"/>
            <p:cNvSpPr>
              <a:spLocks noChangeArrowheads="1"/>
            </p:cNvSpPr>
            <p:nvPr/>
          </p:nvSpPr>
          <p:spPr bwMode="auto">
            <a:xfrm>
              <a:off x="418" y="3517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0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6968" name="Rectangle 64"/>
            <p:cNvSpPr>
              <a:spLocks noChangeArrowheads="1"/>
            </p:cNvSpPr>
            <p:nvPr/>
          </p:nvSpPr>
          <p:spPr bwMode="auto">
            <a:xfrm>
              <a:off x="418" y="3160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5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6969" name="Rectangle 65"/>
            <p:cNvSpPr>
              <a:spLocks noChangeArrowheads="1"/>
            </p:cNvSpPr>
            <p:nvPr/>
          </p:nvSpPr>
          <p:spPr bwMode="auto">
            <a:xfrm>
              <a:off x="347" y="2802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10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6970" name="Rectangle 66"/>
            <p:cNvSpPr>
              <a:spLocks noChangeArrowheads="1"/>
            </p:cNvSpPr>
            <p:nvPr/>
          </p:nvSpPr>
          <p:spPr bwMode="auto">
            <a:xfrm>
              <a:off x="347" y="2445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15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6971" name="Rectangle 67"/>
            <p:cNvSpPr>
              <a:spLocks noChangeArrowheads="1"/>
            </p:cNvSpPr>
            <p:nvPr/>
          </p:nvSpPr>
          <p:spPr bwMode="auto">
            <a:xfrm>
              <a:off x="347" y="2104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20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6972" name="Rectangle 68"/>
            <p:cNvSpPr>
              <a:spLocks noChangeArrowheads="1"/>
            </p:cNvSpPr>
            <p:nvPr/>
          </p:nvSpPr>
          <p:spPr bwMode="auto">
            <a:xfrm>
              <a:off x="347" y="1746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25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6973" name="Rectangle 69"/>
            <p:cNvSpPr>
              <a:spLocks noChangeArrowheads="1"/>
            </p:cNvSpPr>
            <p:nvPr/>
          </p:nvSpPr>
          <p:spPr bwMode="auto">
            <a:xfrm>
              <a:off x="347" y="1389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30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  <p:sp>
          <p:nvSpPr>
            <p:cNvPr id="36974" name="Rectangle 70"/>
            <p:cNvSpPr>
              <a:spLocks noChangeArrowheads="1"/>
            </p:cNvSpPr>
            <p:nvPr/>
          </p:nvSpPr>
          <p:spPr bwMode="auto">
            <a:xfrm>
              <a:off x="347" y="1032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300">
                  <a:solidFill>
                    <a:srgbClr val="663300"/>
                  </a:solidFill>
                  <a:latin typeface="Arial" charset="0"/>
                </a:rPr>
                <a:t>35</a:t>
              </a:r>
              <a:endParaRPr lang="en-US" altLang="en-US" sz="2300" i="1">
                <a:solidFill>
                  <a:srgbClr val="66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6893" name="Line 71"/>
          <p:cNvSpPr>
            <a:spLocks noChangeShapeType="1"/>
          </p:cNvSpPr>
          <p:nvPr/>
        </p:nvSpPr>
        <p:spPr bwMode="auto">
          <a:xfrm>
            <a:off x="990600" y="4597400"/>
            <a:ext cx="7162800" cy="0"/>
          </a:xfrm>
          <a:prstGeom prst="line">
            <a:avLst/>
          </a:prstGeom>
          <a:noFill/>
          <a:ln w="57150" cap="rnd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4" name="Line 72"/>
          <p:cNvSpPr>
            <a:spLocks noChangeShapeType="1"/>
          </p:cNvSpPr>
          <p:nvPr/>
        </p:nvSpPr>
        <p:spPr bwMode="auto">
          <a:xfrm>
            <a:off x="990600" y="5402263"/>
            <a:ext cx="7162800" cy="0"/>
          </a:xfrm>
          <a:prstGeom prst="line">
            <a:avLst/>
          </a:prstGeom>
          <a:noFill/>
          <a:ln w="57150" cap="rnd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Rectangle 73"/>
          <p:cNvSpPr>
            <a:spLocks noChangeArrowheads="1"/>
          </p:cNvSpPr>
          <p:nvPr/>
        </p:nvSpPr>
        <p:spPr bwMode="auto">
          <a:xfrm>
            <a:off x="333375" y="882650"/>
            <a:ext cx="8620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663300"/>
                </a:solidFill>
                <a:latin typeface="Arial" charset="0"/>
              </a:rPr>
              <a:t>Buying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663300"/>
                </a:solidFill>
                <a:latin typeface="Arial" charset="0"/>
              </a:rPr>
              <a:t>Power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663300"/>
                </a:solidFill>
                <a:latin typeface="Arial" charset="0"/>
              </a:rPr>
              <a:t>Ratio*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663300"/>
                </a:solidFill>
                <a:latin typeface="Arial" charset="0"/>
              </a:rPr>
              <a:t>(BPR)</a:t>
            </a:r>
            <a:endParaRPr lang="en-US" altLang="en-US" sz="14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36896" name="Text Box 74"/>
          <p:cNvSpPr txBox="1">
            <a:spLocks noChangeArrowheads="1"/>
          </p:cNvSpPr>
          <p:nvPr/>
        </p:nvSpPr>
        <p:spPr bwMode="auto">
          <a:xfrm>
            <a:off x="962025" y="5459413"/>
            <a:ext cx="416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>
                <a:latin typeface="Times New Roman" pitchFamily="18" charset="0"/>
              </a:rPr>
              <a:t>Initial investment ($300 K) is included in calculations</a:t>
            </a:r>
          </a:p>
        </p:txBody>
      </p:sp>
      <p:grpSp>
        <p:nvGrpSpPr>
          <p:cNvPr id="36897" name="Group 75"/>
          <p:cNvGrpSpPr>
            <a:grpSpLocks/>
          </p:cNvGrpSpPr>
          <p:nvPr/>
        </p:nvGrpSpPr>
        <p:grpSpPr bwMode="auto">
          <a:xfrm>
            <a:off x="1276350" y="2095500"/>
            <a:ext cx="6577013" cy="2497138"/>
            <a:chOff x="804" y="1320"/>
            <a:chExt cx="4124" cy="1573"/>
          </a:xfrm>
        </p:grpSpPr>
        <p:sp>
          <p:nvSpPr>
            <p:cNvPr id="36937" name="Line 76"/>
            <p:cNvSpPr>
              <a:spLocks noChangeShapeType="1"/>
            </p:cNvSpPr>
            <p:nvPr/>
          </p:nvSpPr>
          <p:spPr bwMode="auto">
            <a:xfrm>
              <a:off x="2768" y="2325"/>
              <a:ext cx="1" cy="4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Line 77"/>
            <p:cNvSpPr>
              <a:spLocks noChangeShapeType="1"/>
            </p:cNvSpPr>
            <p:nvPr/>
          </p:nvSpPr>
          <p:spPr bwMode="auto">
            <a:xfrm>
              <a:off x="3355" y="2369"/>
              <a:ext cx="3" cy="6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Line 78"/>
            <p:cNvSpPr>
              <a:spLocks noChangeShapeType="1"/>
            </p:cNvSpPr>
            <p:nvPr/>
          </p:nvSpPr>
          <p:spPr bwMode="auto">
            <a:xfrm>
              <a:off x="804" y="1320"/>
              <a:ext cx="196" cy="2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Line 79"/>
            <p:cNvSpPr>
              <a:spLocks noChangeShapeType="1"/>
            </p:cNvSpPr>
            <p:nvPr/>
          </p:nvSpPr>
          <p:spPr bwMode="auto">
            <a:xfrm>
              <a:off x="1000" y="1344"/>
              <a:ext cx="199" cy="3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Line 80"/>
            <p:cNvSpPr>
              <a:spLocks noChangeShapeType="1"/>
            </p:cNvSpPr>
            <p:nvPr/>
          </p:nvSpPr>
          <p:spPr bwMode="auto">
            <a:xfrm>
              <a:off x="1197" y="1369"/>
              <a:ext cx="1" cy="8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Line 81"/>
            <p:cNvSpPr>
              <a:spLocks noChangeShapeType="1"/>
            </p:cNvSpPr>
            <p:nvPr/>
          </p:nvSpPr>
          <p:spPr bwMode="auto">
            <a:xfrm>
              <a:off x="1191" y="1446"/>
              <a:ext cx="202" cy="2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Line 82"/>
            <p:cNvSpPr>
              <a:spLocks noChangeShapeType="1"/>
            </p:cNvSpPr>
            <p:nvPr/>
          </p:nvSpPr>
          <p:spPr bwMode="auto">
            <a:xfrm>
              <a:off x="1389" y="1464"/>
              <a:ext cx="200" cy="1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Line 83"/>
            <p:cNvSpPr>
              <a:spLocks noChangeShapeType="1"/>
            </p:cNvSpPr>
            <p:nvPr/>
          </p:nvSpPr>
          <p:spPr bwMode="auto">
            <a:xfrm>
              <a:off x="1585" y="1480"/>
              <a:ext cx="204" cy="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Line 84"/>
            <p:cNvSpPr>
              <a:spLocks noChangeShapeType="1"/>
            </p:cNvSpPr>
            <p:nvPr/>
          </p:nvSpPr>
          <p:spPr bwMode="auto">
            <a:xfrm>
              <a:off x="1785" y="1514"/>
              <a:ext cx="1" cy="13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Line 85"/>
            <p:cNvSpPr>
              <a:spLocks noChangeShapeType="1"/>
            </p:cNvSpPr>
            <p:nvPr/>
          </p:nvSpPr>
          <p:spPr bwMode="auto">
            <a:xfrm>
              <a:off x="1777" y="1641"/>
              <a:ext cx="211" cy="6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Line 86"/>
            <p:cNvSpPr>
              <a:spLocks noChangeShapeType="1"/>
            </p:cNvSpPr>
            <p:nvPr/>
          </p:nvSpPr>
          <p:spPr bwMode="auto">
            <a:xfrm>
              <a:off x="1982" y="1701"/>
              <a:ext cx="196" cy="8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Line 87"/>
            <p:cNvSpPr>
              <a:spLocks noChangeShapeType="1"/>
            </p:cNvSpPr>
            <p:nvPr/>
          </p:nvSpPr>
          <p:spPr bwMode="auto">
            <a:xfrm>
              <a:off x="2178" y="1790"/>
              <a:ext cx="1" cy="53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Line 88"/>
            <p:cNvSpPr>
              <a:spLocks noChangeShapeType="1"/>
            </p:cNvSpPr>
            <p:nvPr/>
          </p:nvSpPr>
          <p:spPr bwMode="auto">
            <a:xfrm flipV="1">
              <a:off x="2172" y="2316"/>
              <a:ext cx="203" cy="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Line 89"/>
            <p:cNvSpPr>
              <a:spLocks noChangeShapeType="1"/>
            </p:cNvSpPr>
            <p:nvPr/>
          </p:nvSpPr>
          <p:spPr bwMode="auto">
            <a:xfrm flipV="1">
              <a:off x="2362" y="2308"/>
              <a:ext cx="215" cy="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1" name="Line 90"/>
            <p:cNvSpPr>
              <a:spLocks noChangeShapeType="1"/>
            </p:cNvSpPr>
            <p:nvPr/>
          </p:nvSpPr>
          <p:spPr bwMode="auto">
            <a:xfrm>
              <a:off x="2578" y="2311"/>
              <a:ext cx="190" cy="1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Line 91"/>
            <p:cNvSpPr>
              <a:spLocks noChangeShapeType="1"/>
            </p:cNvSpPr>
            <p:nvPr/>
          </p:nvSpPr>
          <p:spPr bwMode="auto">
            <a:xfrm flipV="1">
              <a:off x="2764" y="2365"/>
              <a:ext cx="209" cy="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Line 92"/>
            <p:cNvSpPr>
              <a:spLocks noChangeShapeType="1"/>
            </p:cNvSpPr>
            <p:nvPr/>
          </p:nvSpPr>
          <p:spPr bwMode="auto">
            <a:xfrm>
              <a:off x="2955" y="2365"/>
              <a:ext cx="206" cy="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Line 93"/>
            <p:cNvSpPr>
              <a:spLocks noChangeShapeType="1"/>
            </p:cNvSpPr>
            <p:nvPr/>
          </p:nvSpPr>
          <p:spPr bwMode="auto">
            <a:xfrm>
              <a:off x="3155" y="2365"/>
              <a:ext cx="202" cy="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Line 94"/>
            <p:cNvSpPr>
              <a:spLocks noChangeShapeType="1"/>
            </p:cNvSpPr>
            <p:nvPr/>
          </p:nvSpPr>
          <p:spPr bwMode="auto">
            <a:xfrm>
              <a:off x="3357" y="2430"/>
              <a:ext cx="197" cy="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Line 95"/>
            <p:cNvSpPr>
              <a:spLocks noChangeShapeType="1"/>
            </p:cNvSpPr>
            <p:nvPr/>
          </p:nvSpPr>
          <p:spPr bwMode="auto">
            <a:xfrm>
              <a:off x="3554" y="2438"/>
              <a:ext cx="200" cy="1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7" name="Line 96"/>
            <p:cNvSpPr>
              <a:spLocks noChangeShapeType="1"/>
            </p:cNvSpPr>
            <p:nvPr/>
          </p:nvSpPr>
          <p:spPr bwMode="auto">
            <a:xfrm>
              <a:off x="3750" y="2446"/>
              <a:ext cx="1" cy="42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Line 97"/>
            <p:cNvSpPr>
              <a:spLocks noChangeShapeType="1"/>
            </p:cNvSpPr>
            <p:nvPr/>
          </p:nvSpPr>
          <p:spPr bwMode="auto">
            <a:xfrm flipV="1">
              <a:off x="3750" y="2859"/>
              <a:ext cx="197" cy="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Line 98"/>
            <p:cNvSpPr>
              <a:spLocks noChangeShapeType="1"/>
            </p:cNvSpPr>
            <p:nvPr/>
          </p:nvSpPr>
          <p:spPr bwMode="auto">
            <a:xfrm>
              <a:off x="3939" y="2859"/>
              <a:ext cx="203" cy="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0" name="Line 99"/>
            <p:cNvSpPr>
              <a:spLocks noChangeShapeType="1"/>
            </p:cNvSpPr>
            <p:nvPr/>
          </p:nvSpPr>
          <p:spPr bwMode="auto">
            <a:xfrm>
              <a:off x="4142" y="2859"/>
              <a:ext cx="197" cy="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1" name="Line 100"/>
            <p:cNvSpPr>
              <a:spLocks noChangeShapeType="1"/>
            </p:cNvSpPr>
            <p:nvPr/>
          </p:nvSpPr>
          <p:spPr bwMode="auto">
            <a:xfrm>
              <a:off x="4339" y="2859"/>
              <a:ext cx="1" cy="3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2" name="Line 101"/>
            <p:cNvSpPr>
              <a:spLocks noChangeShapeType="1"/>
            </p:cNvSpPr>
            <p:nvPr/>
          </p:nvSpPr>
          <p:spPr bwMode="auto">
            <a:xfrm>
              <a:off x="4339" y="2892"/>
              <a:ext cx="204" cy="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Line 102"/>
            <p:cNvSpPr>
              <a:spLocks noChangeShapeType="1"/>
            </p:cNvSpPr>
            <p:nvPr/>
          </p:nvSpPr>
          <p:spPr bwMode="auto">
            <a:xfrm>
              <a:off x="4535" y="2892"/>
              <a:ext cx="1" cy="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Line 103"/>
            <p:cNvSpPr>
              <a:spLocks noChangeShapeType="1"/>
            </p:cNvSpPr>
            <p:nvPr/>
          </p:nvSpPr>
          <p:spPr bwMode="auto">
            <a:xfrm>
              <a:off x="4535" y="2892"/>
              <a:ext cx="197" cy="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Line 104"/>
            <p:cNvSpPr>
              <a:spLocks noChangeShapeType="1"/>
            </p:cNvSpPr>
            <p:nvPr/>
          </p:nvSpPr>
          <p:spPr bwMode="auto">
            <a:xfrm>
              <a:off x="4732" y="2892"/>
              <a:ext cx="1" cy="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6" name="Line 105"/>
            <p:cNvSpPr>
              <a:spLocks noChangeShapeType="1"/>
            </p:cNvSpPr>
            <p:nvPr/>
          </p:nvSpPr>
          <p:spPr bwMode="auto">
            <a:xfrm>
              <a:off x="4732" y="2892"/>
              <a:ext cx="196" cy="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8" name="Group 106"/>
          <p:cNvGrpSpPr>
            <a:grpSpLocks/>
          </p:cNvGrpSpPr>
          <p:nvPr/>
        </p:nvGrpSpPr>
        <p:grpSpPr bwMode="auto">
          <a:xfrm>
            <a:off x="1292225" y="2087563"/>
            <a:ext cx="6597650" cy="3330575"/>
            <a:chOff x="988" y="1672"/>
            <a:chExt cx="4156" cy="1531"/>
          </a:xfrm>
        </p:grpSpPr>
        <p:sp>
          <p:nvSpPr>
            <p:cNvPr id="36905" name="Line 107"/>
            <p:cNvSpPr>
              <a:spLocks noChangeShapeType="1"/>
            </p:cNvSpPr>
            <p:nvPr/>
          </p:nvSpPr>
          <p:spPr bwMode="auto">
            <a:xfrm>
              <a:off x="988" y="1672"/>
              <a:ext cx="198" cy="1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Line 108"/>
            <p:cNvSpPr>
              <a:spLocks noChangeShapeType="1"/>
            </p:cNvSpPr>
            <p:nvPr/>
          </p:nvSpPr>
          <p:spPr bwMode="auto">
            <a:xfrm>
              <a:off x="1186" y="1690"/>
              <a:ext cx="198" cy="1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Line 109"/>
            <p:cNvSpPr>
              <a:spLocks noChangeShapeType="1"/>
            </p:cNvSpPr>
            <p:nvPr/>
          </p:nvSpPr>
          <p:spPr bwMode="auto">
            <a:xfrm>
              <a:off x="1384" y="1708"/>
              <a:ext cx="1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Line 110"/>
            <p:cNvSpPr>
              <a:spLocks noChangeShapeType="1"/>
            </p:cNvSpPr>
            <p:nvPr/>
          </p:nvSpPr>
          <p:spPr bwMode="auto">
            <a:xfrm>
              <a:off x="1384" y="1708"/>
              <a:ext cx="198" cy="2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Line 111"/>
            <p:cNvSpPr>
              <a:spLocks noChangeShapeType="1"/>
            </p:cNvSpPr>
            <p:nvPr/>
          </p:nvSpPr>
          <p:spPr bwMode="auto">
            <a:xfrm>
              <a:off x="1582" y="1732"/>
              <a:ext cx="197" cy="2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Line 112"/>
            <p:cNvSpPr>
              <a:spLocks noChangeShapeType="1"/>
            </p:cNvSpPr>
            <p:nvPr/>
          </p:nvSpPr>
          <p:spPr bwMode="auto">
            <a:xfrm>
              <a:off x="1779" y="1756"/>
              <a:ext cx="198" cy="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Line 113"/>
            <p:cNvSpPr>
              <a:spLocks noChangeShapeType="1"/>
            </p:cNvSpPr>
            <p:nvPr/>
          </p:nvSpPr>
          <p:spPr bwMode="auto">
            <a:xfrm>
              <a:off x="1977" y="1792"/>
              <a:ext cx="1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Line 114"/>
            <p:cNvSpPr>
              <a:spLocks noChangeShapeType="1"/>
            </p:cNvSpPr>
            <p:nvPr/>
          </p:nvSpPr>
          <p:spPr bwMode="auto">
            <a:xfrm>
              <a:off x="1977" y="1792"/>
              <a:ext cx="198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Line 115"/>
            <p:cNvSpPr>
              <a:spLocks noChangeShapeType="1"/>
            </p:cNvSpPr>
            <p:nvPr/>
          </p:nvSpPr>
          <p:spPr bwMode="auto">
            <a:xfrm>
              <a:off x="2175" y="1834"/>
              <a:ext cx="198" cy="7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Line 116"/>
            <p:cNvSpPr>
              <a:spLocks noChangeShapeType="1"/>
            </p:cNvSpPr>
            <p:nvPr/>
          </p:nvSpPr>
          <p:spPr bwMode="auto">
            <a:xfrm>
              <a:off x="2373" y="1906"/>
              <a:ext cx="1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Line 117"/>
            <p:cNvSpPr>
              <a:spLocks noChangeShapeType="1"/>
            </p:cNvSpPr>
            <p:nvPr/>
          </p:nvSpPr>
          <p:spPr bwMode="auto">
            <a:xfrm>
              <a:off x="2373" y="1906"/>
              <a:ext cx="198" cy="10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Line 118"/>
            <p:cNvSpPr>
              <a:spLocks noChangeShapeType="1"/>
            </p:cNvSpPr>
            <p:nvPr/>
          </p:nvSpPr>
          <p:spPr bwMode="auto">
            <a:xfrm>
              <a:off x="2571" y="2008"/>
              <a:ext cx="198" cy="10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Line 119"/>
            <p:cNvSpPr>
              <a:spLocks noChangeShapeType="1"/>
            </p:cNvSpPr>
            <p:nvPr/>
          </p:nvSpPr>
          <p:spPr bwMode="auto">
            <a:xfrm>
              <a:off x="2769" y="2116"/>
              <a:ext cx="1" cy="84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Line 120"/>
            <p:cNvSpPr>
              <a:spLocks noChangeShapeType="1"/>
            </p:cNvSpPr>
            <p:nvPr/>
          </p:nvSpPr>
          <p:spPr bwMode="auto">
            <a:xfrm flipV="1">
              <a:off x="2769" y="2950"/>
              <a:ext cx="198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Line 121"/>
            <p:cNvSpPr>
              <a:spLocks noChangeShapeType="1"/>
            </p:cNvSpPr>
            <p:nvPr/>
          </p:nvSpPr>
          <p:spPr bwMode="auto">
            <a:xfrm>
              <a:off x="2967" y="2950"/>
              <a:ext cx="1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Line 122"/>
            <p:cNvSpPr>
              <a:spLocks noChangeShapeType="1"/>
            </p:cNvSpPr>
            <p:nvPr/>
          </p:nvSpPr>
          <p:spPr bwMode="auto">
            <a:xfrm flipV="1">
              <a:off x="2967" y="2944"/>
              <a:ext cx="198" cy="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Line 123"/>
            <p:cNvSpPr>
              <a:spLocks noChangeShapeType="1"/>
            </p:cNvSpPr>
            <p:nvPr/>
          </p:nvSpPr>
          <p:spPr bwMode="auto">
            <a:xfrm flipV="1">
              <a:off x="3165" y="2932"/>
              <a:ext cx="198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Line 124"/>
            <p:cNvSpPr>
              <a:spLocks noChangeShapeType="1"/>
            </p:cNvSpPr>
            <p:nvPr/>
          </p:nvSpPr>
          <p:spPr bwMode="auto">
            <a:xfrm flipV="1">
              <a:off x="3363" y="2926"/>
              <a:ext cx="198" cy="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Line 125"/>
            <p:cNvSpPr>
              <a:spLocks noChangeShapeType="1"/>
            </p:cNvSpPr>
            <p:nvPr/>
          </p:nvSpPr>
          <p:spPr bwMode="auto">
            <a:xfrm>
              <a:off x="3561" y="2926"/>
              <a:ext cx="1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Line 126"/>
            <p:cNvSpPr>
              <a:spLocks noChangeShapeType="1"/>
            </p:cNvSpPr>
            <p:nvPr/>
          </p:nvSpPr>
          <p:spPr bwMode="auto">
            <a:xfrm>
              <a:off x="3561" y="2926"/>
              <a:ext cx="198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Line 127"/>
            <p:cNvSpPr>
              <a:spLocks noChangeShapeType="1"/>
            </p:cNvSpPr>
            <p:nvPr/>
          </p:nvSpPr>
          <p:spPr bwMode="auto">
            <a:xfrm>
              <a:off x="3759" y="2926"/>
              <a:ext cx="198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Line 128"/>
            <p:cNvSpPr>
              <a:spLocks noChangeShapeType="1"/>
            </p:cNvSpPr>
            <p:nvPr/>
          </p:nvSpPr>
          <p:spPr bwMode="auto">
            <a:xfrm>
              <a:off x="3957" y="2926"/>
              <a:ext cx="1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Line 129"/>
            <p:cNvSpPr>
              <a:spLocks noChangeShapeType="1"/>
            </p:cNvSpPr>
            <p:nvPr/>
          </p:nvSpPr>
          <p:spPr bwMode="auto">
            <a:xfrm>
              <a:off x="3957" y="2926"/>
              <a:ext cx="198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Line 130"/>
            <p:cNvSpPr>
              <a:spLocks noChangeShapeType="1"/>
            </p:cNvSpPr>
            <p:nvPr/>
          </p:nvSpPr>
          <p:spPr bwMode="auto">
            <a:xfrm>
              <a:off x="4155" y="2926"/>
              <a:ext cx="197" cy="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Line 131"/>
            <p:cNvSpPr>
              <a:spLocks noChangeShapeType="1"/>
            </p:cNvSpPr>
            <p:nvPr/>
          </p:nvSpPr>
          <p:spPr bwMode="auto">
            <a:xfrm>
              <a:off x="4352" y="2932"/>
              <a:ext cx="198" cy="1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Line 132"/>
            <p:cNvSpPr>
              <a:spLocks noChangeShapeType="1"/>
            </p:cNvSpPr>
            <p:nvPr/>
          </p:nvSpPr>
          <p:spPr bwMode="auto">
            <a:xfrm>
              <a:off x="4550" y="2950"/>
              <a:ext cx="1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Line 133"/>
            <p:cNvSpPr>
              <a:spLocks noChangeShapeType="1"/>
            </p:cNvSpPr>
            <p:nvPr/>
          </p:nvSpPr>
          <p:spPr bwMode="auto">
            <a:xfrm>
              <a:off x="4550" y="2950"/>
              <a:ext cx="198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Line 134"/>
            <p:cNvSpPr>
              <a:spLocks noChangeShapeType="1"/>
            </p:cNvSpPr>
            <p:nvPr/>
          </p:nvSpPr>
          <p:spPr bwMode="auto">
            <a:xfrm>
              <a:off x="4748" y="2962"/>
              <a:ext cx="1" cy="2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Line 135"/>
            <p:cNvSpPr>
              <a:spLocks noChangeShapeType="1"/>
            </p:cNvSpPr>
            <p:nvPr/>
          </p:nvSpPr>
          <p:spPr bwMode="auto">
            <a:xfrm>
              <a:off x="4748" y="3202"/>
              <a:ext cx="198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Line 136"/>
            <p:cNvSpPr>
              <a:spLocks noChangeShapeType="1"/>
            </p:cNvSpPr>
            <p:nvPr/>
          </p:nvSpPr>
          <p:spPr bwMode="auto">
            <a:xfrm>
              <a:off x="4946" y="3202"/>
              <a:ext cx="1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Line 137"/>
            <p:cNvSpPr>
              <a:spLocks noChangeShapeType="1"/>
            </p:cNvSpPr>
            <p:nvPr/>
          </p:nvSpPr>
          <p:spPr bwMode="auto">
            <a:xfrm flipV="1">
              <a:off x="4946" y="3196"/>
              <a:ext cx="198" cy="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Line 138"/>
            <p:cNvSpPr>
              <a:spLocks noChangeShapeType="1"/>
            </p:cNvSpPr>
            <p:nvPr/>
          </p:nvSpPr>
          <p:spPr bwMode="auto">
            <a:xfrm>
              <a:off x="2769" y="2404"/>
              <a:ext cx="1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9" name="Text Box 139"/>
          <p:cNvSpPr txBox="1">
            <a:spLocks noChangeArrowheads="1"/>
          </p:cNvSpPr>
          <p:nvPr/>
        </p:nvSpPr>
        <p:spPr bwMode="auto">
          <a:xfrm>
            <a:off x="8183563" y="5811838"/>
            <a:ext cx="9604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200" b="1" i="1">
                <a:latin typeface="Times New Roman" pitchFamily="18" charset="0"/>
              </a:rPr>
              <a:t>Comparison Ratio = 3.03</a:t>
            </a:r>
          </a:p>
          <a:p>
            <a:pPr algn="ctr" eaLnBrk="1" hangingPunct="1">
              <a:lnSpc>
                <a:spcPct val="110000"/>
              </a:lnSpc>
            </a:pPr>
            <a:endParaRPr lang="en-US" altLang="en-US" sz="1200" b="1" i="1">
              <a:latin typeface="Times New Roman" pitchFamily="18" charset="0"/>
            </a:endParaRPr>
          </a:p>
        </p:txBody>
      </p:sp>
      <p:sp>
        <p:nvSpPr>
          <p:cNvPr id="36900" name="Text Box 140"/>
          <p:cNvSpPr txBox="1">
            <a:spLocks noChangeArrowheads="1"/>
          </p:cNvSpPr>
          <p:nvPr/>
        </p:nvSpPr>
        <p:spPr bwMode="auto">
          <a:xfrm>
            <a:off x="3717925" y="49133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FF3399"/>
                </a:solidFill>
                <a:latin typeface="Times New Roman" pitchFamily="18" charset="0"/>
              </a:rPr>
              <a:t>Rebuild</a:t>
            </a:r>
          </a:p>
        </p:txBody>
      </p:sp>
      <p:sp>
        <p:nvSpPr>
          <p:cNvPr id="36901" name="Text Box 141"/>
          <p:cNvSpPr txBox="1">
            <a:spLocks noChangeArrowheads="1"/>
          </p:cNvSpPr>
          <p:nvPr/>
        </p:nvSpPr>
        <p:spPr bwMode="auto">
          <a:xfrm>
            <a:off x="6943725" y="54467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FF3399"/>
                </a:solidFill>
                <a:latin typeface="Times New Roman" pitchFamily="18" charset="0"/>
              </a:rPr>
              <a:t>Rebuild</a:t>
            </a:r>
          </a:p>
        </p:txBody>
      </p:sp>
      <p:sp>
        <p:nvSpPr>
          <p:cNvPr id="36902" name="Text Box 142"/>
          <p:cNvSpPr txBox="1">
            <a:spLocks noChangeArrowheads="1"/>
          </p:cNvSpPr>
          <p:nvPr/>
        </p:nvSpPr>
        <p:spPr bwMode="auto">
          <a:xfrm>
            <a:off x="3095625" y="37576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Overlay</a:t>
            </a:r>
          </a:p>
        </p:txBody>
      </p:sp>
      <p:sp>
        <p:nvSpPr>
          <p:cNvPr id="36903" name="Text Box 143"/>
          <p:cNvSpPr txBox="1">
            <a:spLocks noChangeArrowheads="1"/>
          </p:cNvSpPr>
          <p:nvPr/>
        </p:nvSpPr>
        <p:spPr bwMode="auto">
          <a:xfrm>
            <a:off x="5622925" y="35798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200" b="1" i="1">
                <a:solidFill>
                  <a:srgbClr val="009900"/>
                </a:solidFill>
                <a:latin typeface="Times New Roman" pitchFamily="18" charset="0"/>
              </a:rPr>
              <a:t>Overlay</a:t>
            </a:r>
          </a:p>
        </p:txBody>
      </p:sp>
      <p:sp>
        <p:nvSpPr>
          <p:cNvPr id="36904" name="Text Box 145"/>
          <p:cNvSpPr txBox="1">
            <a:spLocks noChangeArrowheads="1"/>
          </p:cNvSpPr>
          <p:nvPr/>
        </p:nvSpPr>
        <p:spPr bwMode="auto">
          <a:xfrm>
            <a:off x="0" y="6369050"/>
            <a:ext cx="2736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663300"/>
                </a:solidFill>
                <a:latin typeface="Times New Roman" pitchFamily="18" charset="0"/>
              </a:rPr>
              <a:t>* Buying Power Ratio =</a:t>
            </a:r>
            <a:br>
              <a:rPr lang="en-US" altLang="en-US" sz="1400" i="1">
                <a:solidFill>
                  <a:srgbClr val="663300"/>
                </a:solidFill>
                <a:latin typeface="Times New Roman" pitchFamily="18" charset="0"/>
              </a:rPr>
            </a:br>
            <a:r>
              <a:rPr lang="en-US" altLang="en-US" sz="1400" i="1">
                <a:solidFill>
                  <a:srgbClr val="663300"/>
                </a:solidFill>
                <a:latin typeface="Times New Roman" pitchFamily="18" charset="0"/>
              </a:rPr>
              <a:t>Avg. PCI  Mile / $100,000 Invested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solidFill>
            <a:srgbClr val="E1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74725" y="3048000"/>
            <a:ext cx="7140575" cy="11430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i="1">
              <a:latin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65200" y="1860550"/>
            <a:ext cx="7150100" cy="11874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24765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PCI Points Lost per Year</a:t>
            </a:r>
          </a:p>
          <a:p>
            <a:pPr algn="ctr" eaLnBrk="1" hangingPunct="1"/>
            <a:r>
              <a:rPr lang="en-US" altLang="en-US" sz="2000" b="1">
                <a:latin typeface="Times New Roman" pitchFamily="18" charset="0"/>
              </a:rPr>
              <a:t>Model for Pavement Life of 30 years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34975" y="1009650"/>
            <a:ext cx="925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Pavement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Condition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Index (PCI)</a:t>
            </a:r>
            <a:endParaRPr lang="en-US" altLang="en-US" sz="1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732213" y="6335713"/>
            <a:ext cx="9255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Years 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973138" y="4197350"/>
            <a:ext cx="71516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985838" y="3057525"/>
            <a:ext cx="71516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973138" y="1871663"/>
            <a:ext cx="7151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666750" y="5570538"/>
            <a:ext cx="16350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b="1" dirty="0">
                <a:solidFill>
                  <a:srgbClr val="FF0000"/>
                </a:solidFill>
                <a:latin typeface="Arial" charset="0"/>
              </a:rPr>
              <a:t>0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536575" y="4805363"/>
            <a:ext cx="323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rgbClr val="7030A0"/>
                </a:solidFill>
                <a:latin typeface="Arial" charset="0"/>
              </a:rPr>
              <a:t>20</a:t>
            </a:r>
            <a:endParaRPr lang="en-US" alt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36575" y="4011613"/>
            <a:ext cx="323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rgbClr val="7030A0"/>
                </a:solidFill>
                <a:latin typeface="Arial" charset="0"/>
              </a:rPr>
              <a:t>40</a:t>
            </a:r>
            <a:endParaRPr lang="en-US" alt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536575" y="3246438"/>
            <a:ext cx="3238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>
                <a:solidFill>
                  <a:srgbClr val="7030A0"/>
                </a:solidFill>
                <a:latin typeface="Arial" charset="0"/>
              </a:rPr>
              <a:t>60</a:t>
            </a:r>
            <a:endParaRPr lang="en-US" alt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36575" y="2454275"/>
            <a:ext cx="3238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dirty="0">
                <a:solidFill>
                  <a:srgbClr val="7030A0"/>
                </a:solidFill>
                <a:latin typeface="Arial" charset="0"/>
              </a:rPr>
              <a:t>80</a:t>
            </a:r>
            <a:endParaRPr lang="en-US" altLang="en-US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407988" y="1687513"/>
            <a:ext cx="4857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300" b="1" dirty="0">
                <a:solidFill>
                  <a:schemeClr val="folHlink"/>
                </a:solidFill>
                <a:latin typeface="Arial" charset="0"/>
              </a:rPr>
              <a:t>100</a:t>
            </a:r>
            <a:endParaRPr lang="en-US" altLang="en-US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906463" y="5756275"/>
            <a:ext cx="127000" cy="511175"/>
            <a:chOff x="571" y="3626"/>
            <a:chExt cx="80" cy="322"/>
          </a:xfrm>
        </p:grpSpPr>
        <p:sp>
          <p:nvSpPr>
            <p:cNvPr id="37936" name="Line 19"/>
            <p:cNvSpPr>
              <a:spLocks noChangeShapeType="1"/>
            </p:cNvSpPr>
            <p:nvPr/>
          </p:nvSpPr>
          <p:spPr bwMode="auto">
            <a:xfrm flipV="1">
              <a:off x="613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Rectangle 20"/>
            <p:cNvSpPr>
              <a:spLocks noChangeArrowheads="1"/>
            </p:cNvSpPr>
            <p:nvPr/>
          </p:nvSpPr>
          <p:spPr bwMode="auto">
            <a:xfrm>
              <a:off x="571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2003425" y="5756275"/>
            <a:ext cx="127000" cy="511175"/>
            <a:chOff x="1065" y="3626"/>
            <a:chExt cx="80" cy="322"/>
          </a:xfrm>
        </p:grpSpPr>
        <p:sp>
          <p:nvSpPr>
            <p:cNvPr id="37934" name="Line 22"/>
            <p:cNvSpPr>
              <a:spLocks noChangeShapeType="1"/>
            </p:cNvSpPr>
            <p:nvPr/>
          </p:nvSpPr>
          <p:spPr bwMode="auto">
            <a:xfrm flipV="1">
              <a:off x="1106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Rectangle 23"/>
            <p:cNvSpPr>
              <a:spLocks noChangeArrowheads="1"/>
            </p:cNvSpPr>
            <p:nvPr/>
          </p:nvSpPr>
          <p:spPr bwMode="auto">
            <a:xfrm>
              <a:off x="1065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7908" name="Group 24"/>
          <p:cNvGrpSpPr>
            <a:grpSpLocks/>
          </p:cNvGrpSpPr>
          <p:nvPr/>
        </p:nvGrpSpPr>
        <p:grpSpPr bwMode="auto">
          <a:xfrm>
            <a:off x="3100388" y="5756275"/>
            <a:ext cx="254000" cy="511175"/>
            <a:chOff x="1515" y="3626"/>
            <a:chExt cx="160" cy="322"/>
          </a:xfrm>
        </p:grpSpPr>
        <p:sp>
          <p:nvSpPr>
            <p:cNvPr id="37932" name="Line 25"/>
            <p:cNvSpPr>
              <a:spLocks noChangeShapeType="1"/>
            </p:cNvSpPr>
            <p:nvPr/>
          </p:nvSpPr>
          <p:spPr bwMode="auto">
            <a:xfrm flipV="1">
              <a:off x="159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Rectangle 26"/>
            <p:cNvSpPr>
              <a:spLocks noChangeArrowheads="1"/>
            </p:cNvSpPr>
            <p:nvPr/>
          </p:nvSpPr>
          <p:spPr bwMode="auto">
            <a:xfrm>
              <a:off x="1515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7909" name="Group 27"/>
          <p:cNvGrpSpPr>
            <a:grpSpLocks/>
          </p:cNvGrpSpPr>
          <p:nvPr/>
        </p:nvGrpSpPr>
        <p:grpSpPr bwMode="auto">
          <a:xfrm>
            <a:off x="4325938" y="5756275"/>
            <a:ext cx="254000" cy="511175"/>
            <a:chOff x="1994" y="3626"/>
            <a:chExt cx="160" cy="322"/>
          </a:xfrm>
        </p:grpSpPr>
        <p:sp>
          <p:nvSpPr>
            <p:cNvPr id="37930" name="Line 28"/>
            <p:cNvSpPr>
              <a:spLocks noChangeShapeType="1"/>
            </p:cNvSpPr>
            <p:nvPr/>
          </p:nvSpPr>
          <p:spPr bwMode="auto">
            <a:xfrm flipV="1">
              <a:off x="207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Rectangle 29"/>
            <p:cNvSpPr>
              <a:spLocks noChangeArrowheads="1"/>
            </p:cNvSpPr>
            <p:nvPr/>
          </p:nvSpPr>
          <p:spPr bwMode="auto">
            <a:xfrm>
              <a:off x="199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7910" name="Group 30"/>
          <p:cNvGrpSpPr>
            <a:grpSpLocks/>
          </p:cNvGrpSpPr>
          <p:nvPr/>
        </p:nvGrpSpPr>
        <p:grpSpPr bwMode="auto">
          <a:xfrm>
            <a:off x="5549900" y="5756275"/>
            <a:ext cx="254000" cy="511175"/>
            <a:chOff x="2489" y="3626"/>
            <a:chExt cx="160" cy="322"/>
          </a:xfrm>
        </p:grpSpPr>
        <p:sp>
          <p:nvSpPr>
            <p:cNvPr id="37928" name="Line 31"/>
            <p:cNvSpPr>
              <a:spLocks noChangeShapeType="1"/>
            </p:cNvSpPr>
            <p:nvPr/>
          </p:nvSpPr>
          <p:spPr bwMode="auto">
            <a:xfrm flipV="1">
              <a:off x="2571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Rectangle 32"/>
            <p:cNvSpPr>
              <a:spLocks noChangeArrowheads="1"/>
            </p:cNvSpPr>
            <p:nvPr/>
          </p:nvSpPr>
          <p:spPr bwMode="auto">
            <a:xfrm>
              <a:off x="2489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7911" name="Group 33"/>
          <p:cNvGrpSpPr>
            <a:grpSpLocks/>
          </p:cNvGrpSpPr>
          <p:nvPr/>
        </p:nvGrpSpPr>
        <p:grpSpPr bwMode="auto">
          <a:xfrm>
            <a:off x="6773863" y="5756275"/>
            <a:ext cx="254000" cy="511175"/>
            <a:chOff x="2981" y="3626"/>
            <a:chExt cx="160" cy="322"/>
          </a:xfrm>
        </p:grpSpPr>
        <p:sp>
          <p:nvSpPr>
            <p:cNvPr id="37926" name="Line 34"/>
            <p:cNvSpPr>
              <a:spLocks noChangeShapeType="1"/>
            </p:cNvSpPr>
            <p:nvPr/>
          </p:nvSpPr>
          <p:spPr bwMode="auto">
            <a:xfrm flipV="1">
              <a:off x="3064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Rectangle 35"/>
            <p:cNvSpPr>
              <a:spLocks noChangeArrowheads="1"/>
            </p:cNvSpPr>
            <p:nvPr/>
          </p:nvSpPr>
          <p:spPr bwMode="auto">
            <a:xfrm>
              <a:off x="2981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7912" name="Group 36"/>
          <p:cNvGrpSpPr>
            <a:grpSpLocks/>
          </p:cNvGrpSpPr>
          <p:nvPr/>
        </p:nvGrpSpPr>
        <p:grpSpPr bwMode="auto">
          <a:xfrm>
            <a:off x="7999413" y="5756275"/>
            <a:ext cx="254000" cy="511175"/>
            <a:chOff x="3474" y="3626"/>
            <a:chExt cx="160" cy="322"/>
          </a:xfrm>
        </p:grpSpPr>
        <p:sp>
          <p:nvSpPr>
            <p:cNvPr id="37924" name="Line 37"/>
            <p:cNvSpPr>
              <a:spLocks noChangeShapeType="1"/>
            </p:cNvSpPr>
            <p:nvPr/>
          </p:nvSpPr>
          <p:spPr bwMode="auto">
            <a:xfrm flipV="1">
              <a:off x="3557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Rectangle 38"/>
            <p:cNvSpPr>
              <a:spLocks noChangeArrowheads="1"/>
            </p:cNvSpPr>
            <p:nvPr/>
          </p:nvSpPr>
          <p:spPr bwMode="auto">
            <a:xfrm>
              <a:off x="347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37913" name="Freeform 39"/>
          <p:cNvSpPr>
            <a:spLocks/>
          </p:cNvSpPr>
          <p:nvPr/>
        </p:nvSpPr>
        <p:spPr bwMode="auto">
          <a:xfrm>
            <a:off x="985838" y="1882775"/>
            <a:ext cx="7104062" cy="3578225"/>
          </a:xfrm>
          <a:custGeom>
            <a:avLst/>
            <a:gdLst>
              <a:gd name="T0" fmla="*/ 0 w 4475"/>
              <a:gd name="T1" fmla="*/ 0 h 2254"/>
              <a:gd name="T2" fmla="*/ 461962 w 4475"/>
              <a:gd name="T3" fmla="*/ 60325 h 2254"/>
              <a:gd name="T4" fmla="*/ 933450 w 4475"/>
              <a:gd name="T5" fmla="*/ 158750 h 2254"/>
              <a:gd name="T6" fmla="*/ 1323975 w 4475"/>
              <a:gd name="T7" fmla="*/ 260350 h 2254"/>
              <a:gd name="T8" fmla="*/ 1768475 w 4475"/>
              <a:gd name="T9" fmla="*/ 377825 h 2254"/>
              <a:gd name="T10" fmla="*/ 2112962 w 4475"/>
              <a:gd name="T11" fmla="*/ 492125 h 2254"/>
              <a:gd name="T12" fmla="*/ 2432050 w 4475"/>
              <a:gd name="T13" fmla="*/ 644525 h 2254"/>
              <a:gd name="T14" fmla="*/ 2657475 w 4475"/>
              <a:gd name="T15" fmla="*/ 787400 h 2254"/>
              <a:gd name="T16" fmla="*/ 2855912 w 4475"/>
              <a:gd name="T17" fmla="*/ 974725 h 2254"/>
              <a:gd name="T18" fmla="*/ 3040062 w 4475"/>
              <a:gd name="T19" fmla="*/ 1266825 h 2254"/>
              <a:gd name="T20" fmla="*/ 3509962 w 4475"/>
              <a:gd name="T21" fmla="*/ 2320925 h 2254"/>
              <a:gd name="T22" fmla="*/ 3751262 w 4475"/>
              <a:gd name="T23" fmla="*/ 2689225 h 2254"/>
              <a:gd name="T24" fmla="*/ 4068762 w 4475"/>
              <a:gd name="T25" fmla="*/ 3019425 h 2254"/>
              <a:gd name="T26" fmla="*/ 4411662 w 4475"/>
              <a:gd name="T27" fmla="*/ 3260725 h 2254"/>
              <a:gd name="T28" fmla="*/ 4716462 w 4475"/>
              <a:gd name="T29" fmla="*/ 3375025 h 2254"/>
              <a:gd name="T30" fmla="*/ 5084762 w 4475"/>
              <a:gd name="T31" fmla="*/ 3425825 h 2254"/>
              <a:gd name="T32" fmla="*/ 5757862 w 4475"/>
              <a:gd name="T33" fmla="*/ 3502025 h 2254"/>
              <a:gd name="T34" fmla="*/ 7104062 w 4475"/>
              <a:gd name="T35" fmla="*/ 3578225 h 22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475" h="2254">
                <a:moveTo>
                  <a:pt x="0" y="0"/>
                </a:moveTo>
                <a:lnTo>
                  <a:pt x="291" y="38"/>
                </a:lnTo>
                <a:lnTo>
                  <a:pt x="588" y="100"/>
                </a:lnTo>
                <a:lnTo>
                  <a:pt x="834" y="164"/>
                </a:lnTo>
                <a:lnTo>
                  <a:pt x="1114" y="238"/>
                </a:lnTo>
                <a:lnTo>
                  <a:pt x="1331" y="310"/>
                </a:lnTo>
                <a:lnTo>
                  <a:pt x="1532" y="406"/>
                </a:lnTo>
                <a:lnTo>
                  <a:pt x="1674" y="496"/>
                </a:lnTo>
                <a:lnTo>
                  <a:pt x="1799" y="614"/>
                </a:lnTo>
                <a:lnTo>
                  <a:pt x="1915" y="798"/>
                </a:lnTo>
                <a:lnTo>
                  <a:pt x="2211" y="1462"/>
                </a:lnTo>
                <a:lnTo>
                  <a:pt x="2363" y="1694"/>
                </a:lnTo>
                <a:lnTo>
                  <a:pt x="2563" y="1902"/>
                </a:lnTo>
                <a:lnTo>
                  <a:pt x="2779" y="2054"/>
                </a:lnTo>
                <a:lnTo>
                  <a:pt x="2971" y="2126"/>
                </a:lnTo>
                <a:lnTo>
                  <a:pt x="3203" y="2158"/>
                </a:lnTo>
                <a:lnTo>
                  <a:pt x="3627" y="2206"/>
                </a:lnTo>
                <a:lnTo>
                  <a:pt x="4475" y="2254"/>
                </a:ln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Text Box 40"/>
          <p:cNvSpPr txBox="1">
            <a:spLocks noChangeArrowheads="1"/>
          </p:cNvSpPr>
          <p:nvPr/>
        </p:nvSpPr>
        <p:spPr bwMode="auto">
          <a:xfrm>
            <a:off x="0" y="2116138"/>
            <a:ext cx="852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>
                <a:solidFill>
                  <a:srgbClr val="3333FF"/>
                </a:solidFill>
                <a:latin typeface="Arial" charset="0"/>
              </a:rPr>
              <a:t>Excellent</a:t>
            </a:r>
          </a:p>
        </p:txBody>
      </p:sp>
      <p:sp>
        <p:nvSpPr>
          <p:cNvPr id="37915" name="Text Box 41"/>
          <p:cNvSpPr txBox="1">
            <a:spLocks noChangeArrowheads="1"/>
          </p:cNvSpPr>
          <p:nvPr/>
        </p:nvSpPr>
        <p:spPr bwMode="auto">
          <a:xfrm>
            <a:off x="0" y="2725738"/>
            <a:ext cx="955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 dirty="0">
                <a:solidFill>
                  <a:srgbClr val="00B0F0"/>
                </a:solidFill>
                <a:latin typeface="Arial" charset="0"/>
              </a:rPr>
              <a:t>Very Good</a:t>
            </a:r>
          </a:p>
        </p:txBody>
      </p:sp>
      <p:sp>
        <p:nvSpPr>
          <p:cNvPr id="37916" name="Text Box 42"/>
          <p:cNvSpPr txBox="1">
            <a:spLocks noChangeArrowheads="1"/>
          </p:cNvSpPr>
          <p:nvPr/>
        </p:nvSpPr>
        <p:spPr bwMode="auto">
          <a:xfrm>
            <a:off x="0" y="3754438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 dirty="0">
                <a:solidFill>
                  <a:srgbClr val="00B050"/>
                </a:solidFill>
                <a:latin typeface="Arial" charset="0"/>
              </a:rPr>
              <a:t>Fair</a:t>
            </a:r>
          </a:p>
        </p:txBody>
      </p:sp>
      <p:sp>
        <p:nvSpPr>
          <p:cNvPr id="37917" name="Text Box 43"/>
          <p:cNvSpPr txBox="1">
            <a:spLocks noChangeArrowheads="1"/>
          </p:cNvSpPr>
          <p:nvPr/>
        </p:nvSpPr>
        <p:spPr bwMode="auto">
          <a:xfrm>
            <a:off x="0" y="5278438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 dirty="0">
                <a:solidFill>
                  <a:srgbClr val="FF0000"/>
                </a:solidFill>
                <a:latin typeface="Arial" charset="0"/>
              </a:rPr>
              <a:t>Failed</a:t>
            </a:r>
          </a:p>
        </p:txBody>
      </p:sp>
      <p:sp>
        <p:nvSpPr>
          <p:cNvPr id="37918" name="Text Box 44"/>
          <p:cNvSpPr txBox="1">
            <a:spLocks noChangeArrowheads="1"/>
          </p:cNvSpPr>
          <p:nvPr/>
        </p:nvSpPr>
        <p:spPr bwMode="auto">
          <a:xfrm>
            <a:off x="0" y="3182938"/>
            <a:ext cx="58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 dirty="0">
                <a:solidFill>
                  <a:srgbClr val="008000"/>
                </a:solidFill>
                <a:latin typeface="Arial" charset="0"/>
              </a:rPr>
              <a:t>Good</a:t>
            </a:r>
          </a:p>
        </p:txBody>
      </p:sp>
      <p:sp>
        <p:nvSpPr>
          <p:cNvPr id="37919" name="Text Box 45"/>
          <p:cNvSpPr txBox="1">
            <a:spLocks noChangeArrowheads="1"/>
          </p:cNvSpPr>
          <p:nvPr/>
        </p:nvSpPr>
        <p:spPr bwMode="auto">
          <a:xfrm>
            <a:off x="0" y="4275138"/>
            <a:ext cx="531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Poor</a:t>
            </a:r>
          </a:p>
        </p:txBody>
      </p:sp>
      <p:sp>
        <p:nvSpPr>
          <p:cNvPr id="37920" name="Text Box 46"/>
          <p:cNvSpPr txBox="1">
            <a:spLocks noChangeArrowheads="1"/>
          </p:cNvSpPr>
          <p:nvPr/>
        </p:nvSpPr>
        <p:spPr bwMode="auto">
          <a:xfrm>
            <a:off x="0" y="4643438"/>
            <a:ext cx="903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 dirty="0">
                <a:solidFill>
                  <a:srgbClr val="FF6600"/>
                </a:solidFill>
                <a:latin typeface="Arial" charset="0"/>
              </a:rPr>
              <a:t>Very Poor</a:t>
            </a:r>
          </a:p>
        </p:txBody>
      </p:sp>
      <p:sp>
        <p:nvSpPr>
          <p:cNvPr id="37921" name="Text Box 47"/>
          <p:cNvSpPr txBox="1">
            <a:spLocks noChangeArrowheads="1"/>
          </p:cNvSpPr>
          <p:nvPr/>
        </p:nvSpPr>
        <p:spPr bwMode="auto">
          <a:xfrm>
            <a:off x="4891088" y="2295525"/>
            <a:ext cx="3162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itchFamily="18" charset="0"/>
              </a:rPr>
              <a:t>Loss of 2-4 PCI Points per Year</a:t>
            </a:r>
          </a:p>
        </p:txBody>
      </p:sp>
      <p:sp>
        <p:nvSpPr>
          <p:cNvPr id="37922" name="Text Box 48"/>
          <p:cNvSpPr txBox="1">
            <a:spLocks noChangeArrowheads="1"/>
          </p:cNvSpPr>
          <p:nvPr/>
        </p:nvSpPr>
        <p:spPr bwMode="auto">
          <a:xfrm>
            <a:off x="4891088" y="3433763"/>
            <a:ext cx="3162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itchFamily="18" charset="0"/>
              </a:rPr>
              <a:t>Loss of 8-12 PCI Points per Year</a:t>
            </a:r>
          </a:p>
        </p:txBody>
      </p:sp>
      <p:sp>
        <p:nvSpPr>
          <p:cNvPr id="37923" name="Text Box 49"/>
          <p:cNvSpPr txBox="1">
            <a:spLocks noChangeArrowheads="1"/>
          </p:cNvSpPr>
          <p:nvPr/>
        </p:nvSpPr>
        <p:spPr bwMode="auto">
          <a:xfrm>
            <a:off x="4891088" y="4602163"/>
            <a:ext cx="3162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itchFamily="18" charset="0"/>
              </a:rPr>
              <a:t>Loss of 1-6 PCI Points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solidFill>
            <a:srgbClr val="E1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74725" y="3048000"/>
            <a:ext cx="7140575" cy="11430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i="1">
              <a:latin typeface="Times New Roman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965200" y="1860550"/>
            <a:ext cx="7150100" cy="11874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24765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PCI Points Lost per Year</a:t>
            </a:r>
          </a:p>
          <a:p>
            <a:pPr algn="ctr" eaLnBrk="1" hangingPunct="1"/>
            <a:r>
              <a:rPr lang="en-US" altLang="en-US" sz="2000" b="1">
                <a:latin typeface="Times New Roman" pitchFamily="18" charset="0"/>
              </a:rPr>
              <a:t>Model for Pavement Life of 30 years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34975" y="1009650"/>
            <a:ext cx="925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Pavement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Condition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7030A0"/>
                </a:solidFill>
                <a:latin typeface="Arial" charset="0"/>
              </a:rPr>
              <a:t>Index (PCI)</a:t>
            </a:r>
            <a:endParaRPr lang="en-US" altLang="en-US" sz="1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732213" y="6335713"/>
            <a:ext cx="9255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Years 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973138" y="4197350"/>
            <a:ext cx="7151687" cy="15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985838" y="3057525"/>
            <a:ext cx="7151687" cy="1588"/>
          </a:xfrm>
          <a:prstGeom prst="line">
            <a:avLst/>
          </a:prstGeom>
          <a:noFill/>
          <a:ln w="127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973138" y="1871663"/>
            <a:ext cx="7151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973138" y="1871663"/>
            <a:ext cx="7151687" cy="3884612"/>
          </a:xfrm>
          <a:prstGeom prst="rect">
            <a:avLst/>
          </a:prstGeom>
          <a:noFill/>
          <a:ln w="222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84225" y="55705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0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620713" y="46148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030A0"/>
                </a:solidFill>
                <a:latin typeface="Arial" charset="0"/>
              </a:rPr>
              <a:t>25</a:t>
            </a:r>
            <a:endParaRPr lang="en-US" altLang="en-US" sz="200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620713" y="40497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030A0"/>
                </a:solidFill>
                <a:latin typeface="Arial" charset="0"/>
              </a:rPr>
              <a:t>40</a:t>
            </a:r>
            <a:endParaRPr lang="en-US" altLang="en-US" sz="200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620713" y="29035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030A0"/>
                </a:solidFill>
                <a:latin typeface="Arial" charset="0"/>
              </a:rPr>
              <a:t>70</a:t>
            </a:r>
            <a:endParaRPr lang="en-US" altLang="en-US" sz="200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620713" y="23145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7030A0"/>
                </a:solidFill>
                <a:latin typeface="Arial" charset="0"/>
              </a:rPr>
              <a:t>85</a:t>
            </a:r>
            <a:endParaRPr lang="en-US" altLang="en-US" sz="20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458788" y="1687513"/>
            <a:ext cx="42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folHlink"/>
                </a:solidFill>
                <a:latin typeface="Arial" charset="0"/>
              </a:rPr>
              <a:t>100</a:t>
            </a:r>
            <a:endParaRPr lang="en-US" altLang="en-US" sz="2000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grpSp>
        <p:nvGrpSpPr>
          <p:cNvPr id="38930" name="Group 18"/>
          <p:cNvGrpSpPr>
            <a:grpSpLocks/>
          </p:cNvGrpSpPr>
          <p:nvPr/>
        </p:nvGrpSpPr>
        <p:grpSpPr bwMode="auto">
          <a:xfrm>
            <a:off x="906463" y="5756275"/>
            <a:ext cx="127000" cy="511175"/>
            <a:chOff x="571" y="3626"/>
            <a:chExt cx="80" cy="322"/>
          </a:xfrm>
        </p:grpSpPr>
        <p:sp>
          <p:nvSpPr>
            <p:cNvPr id="38974" name="Line 19"/>
            <p:cNvSpPr>
              <a:spLocks noChangeShapeType="1"/>
            </p:cNvSpPr>
            <p:nvPr/>
          </p:nvSpPr>
          <p:spPr bwMode="auto">
            <a:xfrm flipV="1">
              <a:off x="613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Rectangle 20"/>
            <p:cNvSpPr>
              <a:spLocks noChangeArrowheads="1"/>
            </p:cNvSpPr>
            <p:nvPr/>
          </p:nvSpPr>
          <p:spPr bwMode="auto">
            <a:xfrm>
              <a:off x="571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8931" name="Group 21"/>
          <p:cNvGrpSpPr>
            <a:grpSpLocks/>
          </p:cNvGrpSpPr>
          <p:nvPr/>
        </p:nvGrpSpPr>
        <p:grpSpPr bwMode="auto">
          <a:xfrm>
            <a:off x="2003425" y="5756275"/>
            <a:ext cx="127000" cy="511175"/>
            <a:chOff x="1065" y="3626"/>
            <a:chExt cx="80" cy="322"/>
          </a:xfrm>
        </p:grpSpPr>
        <p:sp>
          <p:nvSpPr>
            <p:cNvPr id="38972" name="Line 22"/>
            <p:cNvSpPr>
              <a:spLocks noChangeShapeType="1"/>
            </p:cNvSpPr>
            <p:nvPr/>
          </p:nvSpPr>
          <p:spPr bwMode="auto">
            <a:xfrm flipV="1">
              <a:off x="1106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Rectangle 23"/>
            <p:cNvSpPr>
              <a:spLocks noChangeArrowheads="1"/>
            </p:cNvSpPr>
            <p:nvPr/>
          </p:nvSpPr>
          <p:spPr bwMode="auto">
            <a:xfrm>
              <a:off x="1065" y="377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8932" name="Group 24"/>
          <p:cNvGrpSpPr>
            <a:grpSpLocks/>
          </p:cNvGrpSpPr>
          <p:nvPr/>
        </p:nvGrpSpPr>
        <p:grpSpPr bwMode="auto">
          <a:xfrm>
            <a:off x="3100388" y="5756275"/>
            <a:ext cx="254000" cy="511175"/>
            <a:chOff x="1515" y="3626"/>
            <a:chExt cx="160" cy="322"/>
          </a:xfrm>
        </p:grpSpPr>
        <p:sp>
          <p:nvSpPr>
            <p:cNvPr id="38970" name="Line 25"/>
            <p:cNvSpPr>
              <a:spLocks noChangeShapeType="1"/>
            </p:cNvSpPr>
            <p:nvPr/>
          </p:nvSpPr>
          <p:spPr bwMode="auto">
            <a:xfrm flipV="1">
              <a:off x="159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Rectangle 26"/>
            <p:cNvSpPr>
              <a:spLocks noChangeArrowheads="1"/>
            </p:cNvSpPr>
            <p:nvPr/>
          </p:nvSpPr>
          <p:spPr bwMode="auto">
            <a:xfrm>
              <a:off x="1515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8933" name="Group 27"/>
          <p:cNvGrpSpPr>
            <a:grpSpLocks/>
          </p:cNvGrpSpPr>
          <p:nvPr/>
        </p:nvGrpSpPr>
        <p:grpSpPr bwMode="auto">
          <a:xfrm>
            <a:off x="4325938" y="5756275"/>
            <a:ext cx="254000" cy="511175"/>
            <a:chOff x="1994" y="3626"/>
            <a:chExt cx="160" cy="322"/>
          </a:xfrm>
        </p:grpSpPr>
        <p:sp>
          <p:nvSpPr>
            <p:cNvPr id="38968" name="Line 28"/>
            <p:cNvSpPr>
              <a:spLocks noChangeShapeType="1"/>
            </p:cNvSpPr>
            <p:nvPr/>
          </p:nvSpPr>
          <p:spPr bwMode="auto">
            <a:xfrm flipV="1">
              <a:off x="2079" y="3626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Rectangle 29"/>
            <p:cNvSpPr>
              <a:spLocks noChangeArrowheads="1"/>
            </p:cNvSpPr>
            <p:nvPr/>
          </p:nvSpPr>
          <p:spPr bwMode="auto">
            <a:xfrm>
              <a:off x="199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8934" name="Group 30"/>
          <p:cNvGrpSpPr>
            <a:grpSpLocks/>
          </p:cNvGrpSpPr>
          <p:nvPr/>
        </p:nvGrpSpPr>
        <p:grpSpPr bwMode="auto">
          <a:xfrm>
            <a:off x="5549900" y="5756275"/>
            <a:ext cx="254000" cy="511175"/>
            <a:chOff x="2489" y="3626"/>
            <a:chExt cx="160" cy="322"/>
          </a:xfrm>
        </p:grpSpPr>
        <p:sp>
          <p:nvSpPr>
            <p:cNvPr id="38966" name="Line 31"/>
            <p:cNvSpPr>
              <a:spLocks noChangeShapeType="1"/>
            </p:cNvSpPr>
            <p:nvPr/>
          </p:nvSpPr>
          <p:spPr bwMode="auto">
            <a:xfrm flipV="1">
              <a:off x="2571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Rectangle 32"/>
            <p:cNvSpPr>
              <a:spLocks noChangeArrowheads="1"/>
            </p:cNvSpPr>
            <p:nvPr/>
          </p:nvSpPr>
          <p:spPr bwMode="auto">
            <a:xfrm>
              <a:off x="2489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8935" name="Group 33"/>
          <p:cNvGrpSpPr>
            <a:grpSpLocks/>
          </p:cNvGrpSpPr>
          <p:nvPr/>
        </p:nvGrpSpPr>
        <p:grpSpPr bwMode="auto">
          <a:xfrm>
            <a:off x="6773863" y="5756275"/>
            <a:ext cx="254000" cy="511175"/>
            <a:chOff x="2981" y="3626"/>
            <a:chExt cx="160" cy="322"/>
          </a:xfrm>
        </p:grpSpPr>
        <p:sp>
          <p:nvSpPr>
            <p:cNvPr id="38964" name="Line 34"/>
            <p:cNvSpPr>
              <a:spLocks noChangeShapeType="1"/>
            </p:cNvSpPr>
            <p:nvPr/>
          </p:nvSpPr>
          <p:spPr bwMode="auto">
            <a:xfrm flipV="1">
              <a:off x="3064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Rectangle 35"/>
            <p:cNvSpPr>
              <a:spLocks noChangeArrowheads="1"/>
            </p:cNvSpPr>
            <p:nvPr/>
          </p:nvSpPr>
          <p:spPr bwMode="auto">
            <a:xfrm>
              <a:off x="2981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grpSp>
        <p:nvGrpSpPr>
          <p:cNvPr id="38936" name="Group 36"/>
          <p:cNvGrpSpPr>
            <a:grpSpLocks/>
          </p:cNvGrpSpPr>
          <p:nvPr/>
        </p:nvGrpSpPr>
        <p:grpSpPr bwMode="auto">
          <a:xfrm>
            <a:off x="7999413" y="5756275"/>
            <a:ext cx="254000" cy="511175"/>
            <a:chOff x="3474" y="3626"/>
            <a:chExt cx="160" cy="322"/>
          </a:xfrm>
        </p:grpSpPr>
        <p:sp>
          <p:nvSpPr>
            <p:cNvPr id="38962" name="Line 37"/>
            <p:cNvSpPr>
              <a:spLocks noChangeShapeType="1"/>
            </p:cNvSpPr>
            <p:nvPr/>
          </p:nvSpPr>
          <p:spPr bwMode="auto">
            <a:xfrm flipV="1">
              <a:off x="3557" y="362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Rectangle 38"/>
            <p:cNvSpPr>
              <a:spLocks noChangeArrowheads="1"/>
            </p:cNvSpPr>
            <p:nvPr/>
          </p:nvSpPr>
          <p:spPr bwMode="auto">
            <a:xfrm>
              <a:off x="3474" y="377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altLang="en-US" sz="1800">
                <a:latin typeface="Times New Roman" pitchFamily="18" charset="0"/>
              </a:endParaRPr>
            </a:p>
          </p:txBody>
        </p:sp>
      </p:grpSp>
      <p:sp>
        <p:nvSpPr>
          <p:cNvPr id="38937" name="Freeform 39"/>
          <p:cNvSpPr>
            <a:spLocks/>
          </p:cNvSpPr>
          <p:nvPr/>
        </p:nvSpPr>
        <p:spPr bwMode="auto">
          <a:xfrm>
            <a:off x="985838" y="1882775"/>
            <a:ext cx="7104062" cy="3578225"/>
          </a:xfrm>
          <a:custGeom>
            <a:avLst/>
            <a:gdLst>
              <a:gd name="T0" fmla="*/ 0 w 4475"/>
              <a:gd name="T1" fmla="*/ 0 h 2254"/>
              <a:gd name="T2" fmla="*/ 461962 w 4475"/>
              <a:gd name="T3" fmla="*/ 60325 h 2254"/>
              <a:gd name="T4" fmla="*/ 933450 w 4475"/>
              <a:gd name="T5" fmla="*/ 158750 h 2254"/>
              <a:gd name="T6" fmla="*/ 1323975 w 4475"/>
              <a:gd name="T7" fmla="*/ 260350 h 2254"/>
              <a:gd name="T8" fmla="*/ 1768475 w 4475"/>
              <a:gd name="T9" fmla="*/ 377825 h 2254"/>
              <a:gd name="T10" fmla="*/ 2112962 w 4475"/>
              <a:gd name="T11" fmla="*/ 492125 h 2254"/>
              <a:gd name="T12" fmla="*/ 2432050 w 4475"/>
              <a:gd name="T13" fmla="*/ 644525 h 2254"/>
              <a:gd name="T14" fmla="*/ 2657475 w 4475"/>
              <a:gd name="T15" fmla="*/ 787400 h 2254"/>
              <a:gd name="T16" fmla="*/ 2855912 w 4475"/>
              <a:gd name="T17" fmla="*/ 974725 h 2254"/>
              <a:gd name="T18" fmla="*/ 3040062 w 4475"/>
              <a:gd name="T19" fmla="*/ 1266825 h 2254"/>
              <a:gd name="T20" fmla="*/ 3509962 w 4475"/>
              <a:gd name="T21" fmla="*/ 2320925 h 2254"/>
              <a:gd name="T22" fmla="*/ 3751262 w 4475"/>
              <a:gd name="T23" fmla="*/ 2689225 h 2254"/>
              <a:gd name="T24" fmla="*/ 4068762 w 4475"/>
              <a:gd name="T25" fmla="*/ 3019425 h 2254"/>
              <a:gd name="T26" fmla="*/ 4411662 w 4475"/>
              <a:gd name="T27" fmla="*/ 3260725 h 2254"/>
              <a:gd name="T28" fmla="*/ 4716462 w 4475"/>
              <a:gd name="T29" fmla="*/ 3375025 h 2254"/>
              <a:gd name="T30" fmla="*/ 5084762 w 4475"/>
              <a:gd name="T31" fmla="*/ 3425825 h 2254"/>
              <a:gd name="T32" fmla="*/ 5757862 w 4475"/>
              <a:gd name="T33" fmla="*/ 3502025 h 2254"/>
              <a:gd name="T34" fmla="*/ 7104062 w 4475"/>
              <a:gd name="T35" fmla="*/ 3578225 h 22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475" h="2254">
                <a:moveTo>
                  <a:pt x="0" y="0"/>
                </a:moveTo>
                <a:lnTo>
                  <a:pt x="291" y="38"/>
                </a:lnTo>
                <a:lnTo>
                  <a:pt x="588" y="100"/>
                </a:lnTo>
                <a:lnTo>
                  <a:pt x="834" y="164"/>
                </a:lnTo>
                <a:lnTo>
                  <a:pt x="1114" y="238"/>
                </a:lnTo>
                <a:lnTo>
                  <a:pt x="1331" y="310"/>
                </a:lnTo>
                <a:lnTo>
                  <a:pt x="1532" y="406"/>
                </a:lnTo>
                <a:lnTo>
                  <a:pt x="1674" y="496"/>
                </a:lnTo>
                <a:lnTo>
                  <a:pt x="1799" y="614"/>
                </a:lnTo>
                <a:lnTo>
                  <a:pt x="1915" y="798"/>
                </a:lnTo>
                <a:lnTo>
                  <a:pt x="2211" y="1462"/>
                </a:lnTo>
                <a:lnTo>
                  <a:pt x="2363" y="1694"/>
                </a:lnTo>
                <a:lnTo>
                  <a:pt x="2563" y="1902"/>
                </a:lnTo>
                <a:lnTo>
                  <a:pt x="2779" y="2054"/>
                </a:lnTo>
                <a:lnTo>
                  <a:pt x="2971" y="2126"/>
                </a:lnTo>
                <a:lnTo>
                  <a:pt x="3203" y="2158"/>
                </a:lnTo>
                <a:lnTo>
                  <a:pt x="3627" y="2206"/>
                </a:lnTo>
                <a:lnTo>
                  <a:pt x="4475" y="2254"/>
                </a:lnTo>
              </a:path>
            </a:pathLst>
          </a:custGeom>
          <a:noFill/>
          <a:ln w="57150" cmpd="sng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Text Box 40"/>
          <p:cNvSpPr txBox="1">
            <a:spLocks noChangeArrowheads="1"/>
          </p:cNvSpPr>
          <p:nvPr/>
        </p:nvSpPr>
        <p:spPr bwMode="auto">
          <a:xfrm>
            <a:off x="1044575" y="2039938"/>
            <a:ext cx="852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>
                <a:solidFill>
                  <a:srgbClr val="0000FF"/>
                </a:solidFill>
                <a:latin typeface="Arial" charset="0"/>
              </a:rPr>
              <a:t>Excellent</a:t>
            </a:r>
          </a:p>
        </p:txBody>
      </p:sp>
      <p:sp>
        <p:nvSpPr>
          <p:cNvPr id="38939" name="Text Box 41"/>
          <p:cNvSpPr txBox="1">
            <a:spLocks noChangeArrowheads="1"/>
          </p:cNvSpPr>
          <p:nvPr/>
        </p:nvSpPr>
        <p:spPr bwMode="auto">
          <a:xfrm>
            <a:off x="1044575" y="2620963"/>
            <a:ext cx="955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 dirty="0">
                <a:solidFill>
                  <a:srgbClr val="00B0F0"/>
                </a:solidFill>
                <a:latin typeface="Arial" charset="0"/>
              </a:rPr>
              <a:t>Very Good</a:t>
            </a:r>
          </a:p>
        </p:txBody>
      </p:sp>
      <p:sp>
        <p:nvSpPr>
          <p:cNvPr id="38940" name="Text Box 42"/>
          <p:cNvSpPr txBox="1">
            <a:spLocks noChangeArrowheads="1"/>
          </p:cNvSpPr>
          <p:nvPr/>
        </p:nvSpPr>
        <p:spPr bwMode="auto">
          <a:xfrm>
            <a:off x="1044575" y="3859213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>
                <a:solidFill>
                  <a:srgbClr val="0000FF"/>
                </a:solidFill>
                <a:latin typeface="Arial" charset="0"/>
              </a:rPr>
              <a:t>Fair</a:t>
            </a:r>
          </a:p>
        </p:txBody>
      </p:sp>
      <p:sp>
        <p:nvSpPr>
          <p:cNvPr id="38941" name="Text Box 43"/>
          <p:cNvSpPr txBox="1">
            <a:spLocks noChangeArrowheads="1"/>
          </p:cNvSpPr>
          <p:nvPr/>
        </p:nvSpPr>
        <p:spPr bwMode="auto">
          <a:xfrm>
            <a:off x="1044575" y="5421313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>
                <a:solidFill>
                  <a:srgbClr val="0000FF"/>
                </a:solidFill>
                <a:latin typeface="Arial" charset="0"/>
              </a:rPr>
              <a:t>Failed</a:t>
            </a:r>
          </a:p>
        </p:txBody>
      </p:sp>
      <p:sp>
        <p:nvSpPr>
          <p:cNvPr id="38942" name="Text Box 44"/>
          <p:cNvSpPr txBox="1">
            <a:spLocks noChangeArrowheads="1"/>
          </p:cNvSpPr>
          <p:nvPr/>
        </p:nvSpPr>
        <p:spPr bwMode="auto">
          <a:xfrm>
            <a:off x="1044575" y="3316288"/>
            <a:ext cx="58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>
                <a:solidFill>
                  <a:srgbClr val="0000FF"/>
                </a:solidFill>
                <a:latin typeface="Arial" charset="0"/>
              </a:rPr>
              <a:t>Good</a:t>
            </a:r>
          </a:p>
        </p:txBody>
      </p:sp>
      <p:sp>
        <p:nvSpPr>
          <p:cNvPr id="38943" name="Text Box 45"/>
          <p:cNvSpPr txBox="1">
            <a:spLocks noChangeArrowheads="1"/>
          </p:cNvSpPr>
          <p:nvPr/>
        </p:nvSpPr>
        <p:spPr bwMode="auto">
          <a:xfrm>
            <a:off x="1044575" y="4360863"/>
            <a:ext cx="531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>
                <a:solidFill>
                  <a:srgbClr val="0000FF"/>
                </a:solidFill>
                <a:latin typeface="Arial" charset="0"/>
              </a:rPr>
              <a:t>Poor</a:t>
            </a:r>
          </a:p>
        </p:txBody>
      </p:sp>
      <p:sp>
        <p:nvSpPr>
          <p:cNvPr id="38944" name="Text Box 46"/>
          <p:cNvSpPr txBox="1">
            <a:spLocks noChangeArrowheads="1"/>
          </p:cNvSpPr>
          <p:nvPr/>
        </p:nvSpPr>
        <p:spPr bwMode="auto">
          <a:xfrm>
            <a:off x="1044575" y="4938713"/>
            <a:ext cx="903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200" b="1" i="1">
                <a:solidFill>
                  <a:srgbClr val="0000FF"/>
                </a:solidFill>
                <a:latin typeface="Arial" charset="0"/>
              </a:rPr>
              <a:t>Very Poor</a:t>
            </a:r>
          </a:p>
        </p:txBody>
      </p:sp>
      <p:sp>
        <p:nvSpPr>
          <p:cNvPr id="38945" name="Text Box 47"/>
          <p:cNvSpPr txBox="1">
            <a:spLocks noChangeArrowheads="1"/>
          </p:cNvSpPr>
          <p:nvPr/>
        </p:nvSpPr>
        <p:spPr bwMode="auto">
          <a:xfrm>
            <a:off x="4891088" y="2295525"/>
            <a:ext cx="3162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</a:rPr>
              <a:t>Loss of 2-4 PCI Points per Year</a:t>
            </a:r>
          </a:p>
        </p:txBody>
      </p:sp>
      <p:sp>
        <p:nvSpPr>
          <p:cNvPr id="38946" name="Text Box 48"/>
          <p:cNvSpPr txBox="1">
            <a:spLocks noChangeArrowheads="1"/>
          </p:cNvSpPr>
          <p:nvPr/>
        </p:nvSpPr>
        <p:spPr bwMode="auto">
          <a:xfrm>
            <a:off x="4891088" y="3433763"/>
            <a:ext cx="3162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FF3300"/>
                </a:solidFill>
                <a:latin typeface="Times New Roman" pitchFamily="18" charset="0"/>
              </a:rPr>
              <a:t>Loss of 8-12 PCI Points per Year</a:t>
            </a:r>
          </a:p>
        </p:txBody>
      </p:sp>
      <p:sp>
        <p:nvSpPr>
          <p:cNvPr id="38947" name="Text Box 49"/>
          <p:cNvSpPr txBox="1">
            <a:spLocks noChangeArrowheads="1"/>
          </p:cNvSpPr>
          <p:nvPr/>
        </p:nvSpPr>
        <p:spPr bwMode="auto">
          <a:xfrm>
            <a:off x="4891088" y="4678363"/>
            <a:ext cx="3162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</a:rPr>
              <a:t>Loss of 1-6 PCI Points per Year</a:t>
            </a:r>
          </a:p>
        </p:txBody>
      </p:sp>
      <p:grpSp>
        <p:nvGrpSpPr>
          <p:cNvPr id="76850" name="Group 50"/>
          <p:cNvGrpSpPr>
            <a:grpSpLocks/>
          </p:cNvGrpSpPr>
          <p:nvPr/>
        </p:nvGrpSpPr>
        <p:grpSpPr bwMode="auto">
          <a:xfrm>
            <a:off x="4249738" y="2178050"/>
            <a:ext cx="714375" cy="2622550"/>
            <a:chOff x="2677" y="1372"/>
            <a:chExt cx="474" cy="1652"/>
          </a:xfrm>
        </p:grpSpPr>
        <p:sp>
          <p:nvSpPr>
            <p:cNvPr id="38960" name="Cloud"/>
            <p:cNvSpPr>
              <a:spLocks noChangeAspect="1" noEditPoints="1" noChangeArrowheads="1"/>
            </p:cNvSpPr>
            <p:nvPr/>
          </p:nvSpPr>
          <p:spPr bwMode="auto">
            <a:xfrm rot="3964045">
              <a:off x="2088" y="1961"/>
              <a:ext cx="1652" cy="474"/>
            </a:xfrm>
            <a:custGeom>
              <a:avLst/>
              <a:gdLst>
                <a:gd name="T0" fmla="*/ 5 w 21600"/>
                <a:gd name="T1" fmla="*/ 237 h 21600"/>
                <a:gd name="T2" fmla="*/ 826 w 21600"/>
                <a:gd name="T3" fmla="*/ 473 h 21600"/>
                <a:gd name="T4" fmla="*/ 1651 w 21600"/>
                <a:gd name="T5" fmla="*/ 237 h 21600"/>
                <a:gd name="T6" fmla="*/ 826 w 21600"/>
                <a:gd name="T7" fmla="*/ 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1 w 21600"/>
                <a:gd name="T13" fmla="*/ 3281 h 21600"/>
                <a:gd name="T14" fmla="*/ 17089 w 21600"/>
                <a:gd name="T15" fmla="*/ 1731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0066CC"/>
                </a:gs>
                <a:gs pos="100000">
                  <a:srgbClr val="6600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Text Box 52"/>
            <p:cNvSpPr txBox="1">
              <a:spLocks noChangeArrowheads="1"/>
            </p:cNvSpPr>
            <p:nvPr/>
          </p:nvSpPr>
          <p:spPr bwMode="auto">
            <a:xfrm rot="3645646">
              <a:off x="2431" y="2130"/>
              <a:ext cx="93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b="1" i="1">
                  <a:solidFill>
                    <a:srgbClr val="FFFF00"/>
                  </a:solidFill>
                  <a:latin typeface="Times New Roman" pitchFamily="18" charset="0"/>
                </a:rPr>
                <a:t>Waterfall</a:t>
              </a:r>
            </a:p>
          </p:txBody>
        </p:sp>
      </p:grpSp>
      <p:grpSp>
        <p:nvGrpSpPr>
          <p:cNvPr id="38949" name="Group 53"/>
          <p:cNvGrpSpPr>
            <a:grpSpLocks/>
          </p:cNvGrpSpPr>
          <p:nvPr/>
        </p:nvGrpSpPr>
        <p:grpSpPr bwMode="auto">
          <a:xfrm>
            <a:off x="971550" y="2476500"/>
            <a:ext cx="149225" cy="2905125"/>
            <a:chOff x="612" y="1560"/>
            <a:chExt cx="94" cy="1830"/>
          </a:xfrm>
        </p:grpSpPr>
        <p:sp>
          <p:nvSpPr>
            <p:cNvPr id="38954" name="Line 54"/>
            <p:cNvSpPr>
              <a:spLocks noChangeShapeType="1"/>
            </p:cNvSpPr>
            <p:nvPr/>
          </p:nvSpPr>
          <p:spPr bwMode="auto">
            <a:xfrm>
              <a:off x="612" y="1560"/>
              <a:ext cx="9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Line 55"/>
            <p:cNvSpPr>
              <a:spLocks noChangeShapeType="1"/>
            </p:cNvSpPr>
            <p:nvPr/>
          </p:nvSpPr>
          <p:spPr bwMode="auto">
            <a:xfrm>
              <a:off x="612" y="1926"/>
              <a:ext cx="9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Line 56"/>
            <p:cNvSpPr>
              <a:spLocks noChangeShapeType="1"/>
            </p:cNvSpPr>
            <p:nvPr/>
          </p:nvSpPr>
          <p:spPr bwMode="auto">
            <a:xfrm>
              <a:off x="612" y="2388"/>
              <a:ext cx="9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Line 57"/>
            <p:cNvSpPr>
              <a:spLocks noChangeShapeType="1"/>
            </p:cNvSpPr>
            <p:nvPr/>
          </p:nvSpPr>
          <p:spPr bwMode="auto">
            <a:xfrm>
              <a:off x="612" y="2640"/>
              <a:ext cx="9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58"/>
            <p:cNvSpPr>
              <a:spLocks noChangeShapeType="1"/>
            </p:cNvSpPr>
            <p:nvPr/>
          </p:nvSpPr>
          <p:spPr bwMode="auto">
            <a:xfrm>
              <a:off x="612" y="3006"/>
              <a:ext cx="9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59"/>
            <p:cNvSpPr>
              <a:spLocks noChangeShapeType="1"/>
            </p:cNvSpPr>
            <p:nvPr/>
          </p:nvSpPr>
          <p:spPr bwMode="auto">
            <a:xfrm>
              <a:off x="612" y="3390"/>
              <a:ext cx="9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0" name="Text Box 60"/>
          <p:cNvSpPr txBox="1">
            <a:spLocks noChangeArrowheads="1"/>
          </p:cNvSpPr>
          <p:nvPr/>
        </p:nvSpPr>
        <p:spPr bwMode="auto">
          <a:xfrm>
            <a:off x="5715000" y="1066800"/>
            <a:ext cx="27479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FF"/>
                    </a:gs>
                    <a:gs pos="100000">
                      <a:srgbClr val="0066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altLang="en-US" sz="1600" i="1">
                <a:solidFill>
                  <a:srgbClr val="663300"/>
                </a:solidFill>
                <a:latin typeface="Times New Roman" pitchFamily="18" charset="0"/>
              </a:rPr>
              <a:t>Financial liabilities</a:t>
            </a:r>
          </a:p>
          <a:p>
            <a:pPr algn="r" eaLnBrk="1" hangingPunct="1"/>
            <a:r>
              <a:rPr lang="en-US" altLang="en-US" sz="1600" i="1">
                <a:solidFill>
                  <a:srgbClr val="663300"/>
                </a:solidFill>
                <a:latin typeface="Times New Roman" pitchFamily="18" charset="0"/>
              </a:rPr>
              <a:t>increase rapidly as the</a:t>
            </a:r>
          </a:p>
          <a:p>
            <a:pPr algn="r" eaLnBrk="1" hangingPunct="1"/>
            <a:r>
              <a:rPr lang="en-US" altLang="en-US" sz="1600" i="1">
                <a:solidFill>
                  <a:srgbClr val="663300"/>
                </a:solidFill>
                <a:latin typeface="Times New Roman" pitchFamily="18" charset="0"/>
              </a:rPr>
              <a:t>pavement deteriorates down</a:t>
            </a:r>
          </a:p>
          <a:p>
            <a:pPr algn="r" eaLnBrk="1" hangingPunct="1"/>
            <a:r>
              <a:rPr lang="en-US" altLang="en-US" sz="1600" i="1">
                <a:solidFill>
                  <a:srgbClr val="663300"/>
                </a:solidFill>
                <a:latin typeface="Times New Roman" pitchFamily="18" charset="0"/>
              </a:rPr>
              <a:t>the waterfall.</a:t>
            </a:r>
          </a:p>
        </p:txBody>
      </p:sp>
      <p:sp>
        <p:nvSpPr>
          <p:cNvPr id="38951" name="Rectangle 61"/>
          <p:cNvSpPr>
            <a:spLocks noChangeArrowheads="1"/>
          </p:cNvSpPr>
          <p:nvPr/>
        </p:nvSpPr>
        <p:spPr bwMode="auto">
          <a:xfrm>
            <a:off x="620713" y="5211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030A0"/>
                </a:solidFill>
                <a:latin typeface="Arial" charset="0"/>
              </a:rPr>
              <a:t>10</a:t>
            </a:r>
            <a:endParaRPr lang="en-US" altLang="en-US" sz="200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8952" name="Rectangle 62"/>
          <p:cNvSpPr>
            <a:spLocks noChangeArrowheads="1"/>
          </p:cNvSpPr>
          <p:nvPr/>
        </p:nvSpPr>
        <p:spPr bwMode="auto">
          <a:xfrm>
            <a:off x="620713" y="36623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030A0"/>
                </a:solidFill>
                <a:latin typeface="Arial" charset="0"/>
              </a:rPr>
              <a:t>50</a:t>
            </a:r>
            <a:endParaRPr lang="en-US" altLang="en-US" sz="200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76863" name="Picture 63" descr="MPj04038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916238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Water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236663"/>
            <a:ext cx="28876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255588" y="3076575"/>
            <a:ext cx="158273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6600"/>
                </a:solidFill>
                <a:latin typeface="Arial" charset="0"/>
              </a:rPr>
              <a:t>Seal =</a:t>
            </a:r>
          </a:p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altLang="en-US" sz="1600" b="1" i="1" dirty="0" smtClean="0">
                <a:solidFill>
                  <a:srgbClr val="006600"/>
                </a:solidFill>
                <a:latin typeface="Arial" charset="0"/>
              </a:rPr>
              <a:t>$1.50 </a:t>
            </a:r>
            <a:r>
              <a:rPr lang="en-US" altLang="en-US" sz="1600" b="1" i="1" dirty="0">
                <a:solidFill>
                  <a:srgbClr val="006600"/>
                </a:solidFill>
                <a:latin typeface="Arial" charset="0"/>
              </a:rPr>
              <a:t>/ sq </a:t>
            </a:r>
            <a:r>
              <a:rPr lang="en-US" altLang="en-US" sz="1600" b="1" i="1" dirty="0" err="1">
                <a:solidFill>
                  <a:srgbClr val="006600"/>
                </a:solidFill>
                <a:latin typeface="Arial" charset="0"/>
              </a:rPr>
              <a:t>yd</a:t>
            </a:r>
            <a:endParaRPr lang="en-US" altLang="en-US" sz="1600" b="1" i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255588" y="4070350"/>
            <a:ext cx="158273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6600"/>
                </a:solidFill>
                <a:latin typeface="Arial" charset="0"/>
              </a:rPr>
              <a:t>Overlay =</a:t>
            </a:r>
          </a:p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altLang="en-US" sz="1600" b="1" i="1" dirty="0" smtClean="0">
                <a:solidFill>
                  <a:srgbClr val="FF6600"/>
                </a:solidFill>
                <a:latin typeface="Arial" charset="0"/>
              </a:rPr>
              <a:t>$8 </a:t>
            </a:r>
            <a:r>
              <a:rPr lang="en-US" altLang="en-US" sz="1600" b="1" i="1" dirty="0">
                <a:solidFill>
                  <a:srgbClr val="FF6600"/>
                </a:solidFill>
                <a:latin typeface="Arial" charset="0"/>
              </a:rPr>
              <a:t>/ sq </a:t>
            </a:r>
            <a:r>
              <a:rPr lang="en-US" altLang="en-US" sz="1600" b="1" i="1" dirty="0" err="1">
                <a:solidFill>
                  <a:srgbClr val="FF6600"/>
                </a:solidFill>
                <a:latin typeface="Arial" charset="0"/>
              </a:rPr>
              <a:t>yd</a:t>
            </a:r>
            <a:endParaRPr lang="en-US" altLang="en-US" sz="1600" b="1" i="1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255588" y="5080000"/>
            <a:ext cx="1582737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0000"/>
                </a:solidFill>
                <a:latin typeface="Arial" charset="0"/>
              </a:rPr>
              <a:t>Reconstruct =</a:t>
            </a:r>
          </a:p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600" b="1" i="1" dirty="0" smtClean="0">
                <a:solidFill>
                  <a:srgbClr val="FF0000"/>
                </a:solidFill>
                <a:latin typeface="Arial" charset="0"/>
              </a:rPr>
              <a:t>$30 </a:t>
            </a:r>
            <a:r>
              <a:rPr lang="en-US" altLang="en-US" sz="1600" b="1" i="1" dirty="0">
                <a:solidFill>
                  <a:srgbClr val="FF0000"/>
                </a:solidFill>
                <a:latin typeface="Arial" charset="0"/>
              </a:rPr>
              <a:t>/ sq </a:t>
            </a:r>
            <a:r>
              <a:rPr lang="en-US" altLang="en-US" sz="1600" b="1" i="1" dirty="0" err="1">
                <a:solidFill>
                  <a:srgbClr val="FF0000"/>
                </a:solidFill>
                <a:latin typeface="Arial" charset="0"/>
              </a:rPr>
              <a:t>yd</a:t>
            </a:r>
            <a:endParaRPr lang="en-US" altLang="en-US" sz="16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1081" y="457200"/>
            <a:ext cx="3429000" cy="9461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 Analogy</a:t>
            </a:r>
          </a:p>
        </p:txBody>
      </p:sp>
      <p:sp>
        <p:nvSpPr>
          <p:cNvPr id="2" name="Rectangle 1"/>
          <p:cNvSpPr/>
          <p:nvPr/>
        </p:nvSpPr>
        <p:spPr>
          <a:xfrm rot="21223919">
            <a:off x="259040" y="308530"/>
            <a:ext cx="152317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</a:t>
            </a:r>
            <a:r>
              <a:rPr lang="en-US" sz="32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epeat</a:t>
            </a:r>
          </a:p>
          <a:p>
            <a:pPr algn="ctr"/>
            <a:r>
              <a:rPr lang="en-US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</a:t>
            </a:r>
            <a:r>
              <a:rPr lang="en-US" sz="32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lide</a:t>
            </a:r>
            <a:endParaRPr lang="en-US" sz="32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24400" y="1335072"/>
            <a:ext cx="3962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–"/>
            </a:pPr>
            <a:r>
              <a:rPr lang="en-US" altLang="en-US" sz="2800" dirty="0">
                <a:solidFill>
                  <a:srgbClr val="3333CC"/>
                </a:solidFill>
                <a:latin typeface="Arial" charset="0"/>
              </a:rPr>
              <a:t>Process is continuous and inevitable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–"/>
            </a:pPr>
            <a:r>
              <a:rPr lang="en-US" altLang="en-US" sz="2800" dirty="0">
                <a:solidFill>
                  <a:srgbClr val="0066FF"/>
                </a:solidFill>
                <a:latin typeface="Arial" charset="0"/>
              </a:rPr>
              <a:t>The rate of water flow increases as condition decreases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–"/>
            </a:pPr>
            <a:r>
              <a:rPr lang="en-US" altLang="en-US" sz="2800" dirty="0">
                <a:solidFill>
                  <a:srgbClr val="0099CC"/>
                </a:solidFill>
                <a:latin typeface="Arial" charset="0"/>
              </a:rPr>
              <a:t>The effort to pump water increases with decreasing </a:t>
            </a:r>
            <a:r>
              <a:rPr lang="en-US" altLang="en-US" sz="2800" dirty="0" smtClean="0">
                <a:solidFill>
                  <a:srgbClr val="0099CC"/>
                </a:solidFill>
                <a:latin typeface="Arial" charset="0"/>
              </a:rPr>
              <a:t>condition</a:t>
            </a:r>
          </a:p>
          <a:p>
            <a:pPr algn="ctr">
              <a:spcBef>
                <a:spcPct val="50000"/>
              </a:spcBef>
              <a:buClr>
                <a:srgbClr val="FFFFFF"/>
              </a:buClr>
              <a:buFontTx/>
              <a:buChar char="–"/>
            </a:pPr>
            <a:r>
              <a:rPr lang="en-US" altLang="en-US" b="1" i="1" dirty="0" smtClean="0">
                <a:solidFill>
                  <a:srgbClr val="FF0000"/>
                </a:solidFill>
                <a:latin typeface="Arial" charset="0"/>
              </a:rPr>
              <a:t>Need a bigger </a:t>
            </a:r>
            <a:r>
              <a:rPr lang="en-US" altLang="en-US" b="1" i="1" dirty="0" smtClean="0">
                <a:solidFill>
                  <a:srgbClr val="FF6600"/>
                </a:solidFill>
                <a:latin typeface="Arial" charset="0"/>
              </a:rPr>
              <a:t>($)</a:t>
            </a:r>
            <a:r>
              <a:rPr lang="en-US" altLang="en-US" b="1" i="1" dirty="0" smtClean="0">
                <a:solidFill>
                  <a:srgbClr val="FF0000"/>
                </a:solidFill>
                <a:latin typeface="Arial" charset="0"/>
              </a:rPr>
              <a:t> pump!</a:t>
            </a:r>
            <a:endParaRPr lang="en-US" altLang="en-US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080" y="503902"/>
            <a:ext cx="89865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8000" b="1" i="1" dirty="0" smtClean="0">
                <a:solidFill>
                  <a:srgbClr val="777777"/>
                </a:solidFill>
                <a:latin typeface="Arial" charset="0"/>
              </a:rPr>
              <a:t>(        -      )(           ) </a:t>
            </a:r>
            <a:endParaRPr lang="en-US" altLang="en-US" sz="8000" b="1" i="1" dirty="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854450" y="6643688"/>
            <a:ext cx="6492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800" i="1">
                <a:latin typeface="Times New Roman" pitchFamily="18" charset="0"/>
              </a:rPr>
              <a:t>Page 7 of 7</a:t>
            </a:r>
          </a:p>
        </p:txBody>
      </p:sp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3169444" y="813753"/>
            <a:ext cx="1584325" cy="9382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38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800000"/>
                  </a:outerShdw>
                </a:effectLst>
                <a:latin typeface="Impact"/>
              </a:rPr>
              <a:t>Costs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99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800000"/>
                </a:outerShdw>
              </a:effectLst>
              <a:latin typeface="Impact"/>
            </a:endParaRPr>
          </a:p>
        </p:txBody>
      </p:sp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5524500" y="938213"/>
            <a:ext cx="2859087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Efficiencies</a:t>
            </a:r>
          </a:p>
        </p:txBody>
      </p:sp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4860925" y="2628900"/>
            <a:ext cx="3824288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Performance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911600" y="2486025"/>
            <a:ext cx="777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8000" b="1" i="1">
                <a:solidFill>
                  <a:srgbClr val="777777"/>
                </a:solidFill>
                <a:latin typeface="Arial" charset="0"/>
              </a:rPr>
              <a:t>=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305425" y="1838325"/>
            <a:ext cx="185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Times New Roman" pitchFamily="18" charset="0"/>
              </a:rPr>
              <a:t>Management,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4833938" y="3702050"/>
            <a:ext cx="750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7030A0"/>
                </a:solidFill>
                <a:latin typeface="Times New Roman" pitchFamily="18" charset="0"/>
              </a:rPr>
              <a:t>PCI,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7100888" y="1838325"/>
            <a:ext cx="202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8000"/>
                </a:solidFill>
                <a:latin typeface="Times New Roman" pitchFamily="18" charset="0"/>
              </a:rPr>
              <a:t>Workmanship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5524500" y="3702050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FF6600"/>
                </a:solidFill>
                <a:latin typeface="Times New Roman" pitchFamily="18" charset="0"/>
              </a:rPr>
              <a:t>Remove Risks</a:t>
            </a:r>
            <a:r>
              <a:rPr lang="en-US" altLang="en-US" i="1" dirty="0" smtClean="0">
                <a:solidFill>
                  <a:srgbClr val="FF6600"/>
                </a:solidFill>
                <a:latin typeface="Times New Roman" pitchFamily="18" charset="0"/>
              </a:rPr>
              <a:t>/ Hazards</a:t>
            </a:r>
            <a:endParaRPr lang="en-US" altLang="en-US" i="1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561138" y="336550"/>
            <a:ext cx="190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Percentage %</a:t>
            </a:r>
          </a:p>
        </p:txBody>
      </p:sp>
      <p:pic>
        <p:nvPicPr>
          <p:cNvPr id="40975" name="Picture 15" descr="j02406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976438"/>
            <a:ext cx="4827587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278" y="938213"/>
            <a:ext cx="23984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Budget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  <p:bldP spid="78855" grpId="0" animBg="1"/>
      <p:bldP spid="78856" grpId="0" animBg="1"/>
      <p:bldP spid="78858" grpId="0"/>
      <p:bldP spid="78859" grpId="0"/>
      <p:bldP spid="78860" grpId="0"/>
      <p:bldP spid="78861" grpId="0"/>
      <p:bldP spid="788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Typical Distresses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Alligator cracking</a:t>
            </a:r>
          </a:p>
          <a:p>
            <a:pPr eaLnBrk="1" hangingPunct="1"/>
            <a:r>
              <a:rPr lang="en-US" altLang="en-US" smtClean="0"/>
              <a:t>Block cracking</a:t>
            </a:r>
          </a:p>
          <a:p>
            <a:pPr eaLnBrk="1" hangingPunct="1"/>
            <a:r>
              <a:rPr lang="en-US" altLang="en-US" smtClean="0"/>
              <a:t>Longitudinal &amp; transverse cracking</a:t>
            </a:r>
          </a:p>
          <a:p>
            <a:pPr eaLnBrk="1" hangingPunct="1"/>
            <a:r>
              <a:rPr lang="en-US" altLang="en-US" smtClean="0"/>
              <a:t>Delamination</a:t>
            </a:r>
          </a:p>
          <a:p>
            <a:pPr eaLnBrk="1" hangingPunct="1"/>
            <a:r>
              <a:rPr lang="en-US" altLang="en-US" smtClean="0"/>
              <a:t>Rutting</a:t>
            </a:r>
          </a:p>
          <a:p>
            <a:pPr eaLnBrk="1" hangingPunct="1"/>
            <a:r>
              <a:rPr lang="en-US" altLang="en-US" smtClean="0"/>
              <a:t>Potholes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Cracking</a:t>
            </a:r>
          </a:p>
        </p:txBody>
      </p:sp>
      <p:pic>
        <p:nvPicPr>
          <p:cNvPr id="7171" name="Picture 4" descr="iphone021411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524000" y="5638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Alligator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23958" r="72656" b="42709"/>
          <a:stretch>
            <a:fillRect/>
          </a:stretch>
        </p:blipFill>
        <p:spPr bwMode="auto">
          <a:xfrm>
            <a:off x="4876800" y="1941513"/>
            <a:ext cx="3962400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Cracking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6250" b="38542"/>
          <a:stretch>
            <a:fillRect/>
          </a:stretch>
        </p:blipFill>
        <p:spPr bwMode="auto">
          <a:xfrm>
            <a:off x="0" y="1066800"/>
            <a:ext cx="914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6" r="41406" b="38542"/>
          <a:stretch>
            <a:fillRect/>
          </a:stretch>
        </p:blipFill>
        <p:spPr bwMode="auto">
          <a:xfrm>
            <a:off x="1795463" y="3819525"/>
            <a:ext cx="5715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11719" b="40625"/>
          <a:stretch>
            <a:fillRect/>
          </a:stretch>
        </p:blipFill>
        <p:spPr bwMode="auto">
          <a:xfrm>
            <a:off x="228600" y="152400"/>
            <a:ext cx="8610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42708" r="10156" b="20833"/>
          <a:stretch>
            <a:fillRect/>
          </a:stretch>
        </p:blipFill>
        <p:spPr bwMode="auto">
          <a:xfrm>
            <a:off x="228600" y="3124200"/>
            <a:ext cx="8686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4572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Localized Failures</a:t>
            </a:r>
          </a:p>
        </p:txBody>
      </p:sp>
      <p:pic>
        <p:nvPicPr>
          <p:cNvPr id="10243" name="Picture 4" descr="iphone021411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iphone021411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70643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iphone021411 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iphone021411 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Surface Treatments &amp; Costs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8915400" cy="4114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663300"/>
                </a:solidFill>
              </a:rPr>
              <a:t>Crack Seal: </a:t>
            </a:r>
            <a:r>
              <a:rPr lang="en-US" altLang="en-US" b="1" dirty="0" smtClean="0">
                <a:solidFill>
                  <a:srgbClr val="7030A0"/>
                </a:solidFill>
              </a:rPr>
              <a:t>$4k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/mile</a:t>
            </a:r>
            <a:r>
              <a:rPr lang="en-US" altLang="en-US" b="1" dirty="0" smtClean="0">
                <a:solidFill>
                  <a:srgbClr val="7030A0"/>
                </a:solidFill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(3-6 years) </a:t>
            </a:r>
            <a:r>
              <a:rPr lang="en-US" altLang="en-US" sz="1600" dirty="0" smtClean="0">
                <a:solidFill>
                  <a:srgbClr val="FF6600"/>
                </a:solidFill>
              </a:rPr>
              <a:t>{</a:t>
            </a:r>
            <a:r>
              <a:rPr lang="en-US" altLang="en-US" sz="1600" i="1" dirty="0" smtClean="0">
                <a:solidFill>
                  <a:srgbClr val="FF6600"/>
                </a:solidFill>
              </a:rPr>
              <a:t>costs greatly vary</a:t>
            </a:r>
            <a:r>
              <a:rPr lang="en-US" altLang="en-US" sz="1600" dirty="0" smtClean="0">
                <a:solidFill>
                  <a:srgbClr val="FF6600"/>
                </a:solidFill>
              </a:rPr>
              <a:t>}</a:t>
            </a:r>
            <a:endParaRPr lang="en-US" altLang="en-US" dirty="0" smtClean="0">
              <a:solidFill>
                <a:srgbClr val="FF66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</a:rPr>
              <a:t>Slurry Seal: </a:t>
            </a:r>
            <a:r>
              <a:rPr lang="en-US" altLang="en-US" b="1" dirty="0" smtClean="0">
                <a:solidFill>
                  <a:srgbClr val="7030A0"/>
                </a:solidFill>
              </a:rPr>
              <a:t>$8k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/mile</a:t>
            </a:r>
            <a:r>
              <a:rPr lang="en-US" altLang="en-US" b="1" dirty="0" smtClean="0">
                <a:solidFill>
                  <a:srgbClr val="7030A0"/>
                </a:solidFill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(4-6 years) </a:t>
            </a:r>
            <a:r>
              <a:rPr lang="en-US" altLang="en-US" sz="1600" dirty="0" smtClean="0">
                <a:solidFill>
                  <a:srgbClr val="FF6600"/>
                </a:solidFill>
              </a:rPr>
              <a:t>{</a:t>
            </a:r>
            <a:r>
              <a:rPr lang="en-US" altLang="en-US" sz="1600" i="1" dirty="0" smtClean="0">
                <a:solidFill>
                  <a:srgbClr val="FF6600"/>
                </a:solidFill>
              </a:rPr>
              <a:t>urban street treatments</a:t>
            </a:r>
            <a:r>
              <a:rPr lang="en-US" altLang="en-US" sz="1600" dirty="0" smtClean="0">
                <a:solidFill>
                  <a:srgbClr val="FF6600"/>
                </a:solidFill>
              </a:rPr>
              <a:t>}</a:t>
            </a:r>
          </a:p>
          <a:p>
            <a:pPr eaLnBrk="1" hangingPunct="1"/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Chip </a:t>
            </a: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</a:rPr>
              <a:t>with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og Seal </a:t>
            </a: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</a:rPr>
              <a:t>with </a:t>
            </a:r>
            <a:r>
              <a:rPr lang="en-US" altLang="en-US" dirty="0" smtClean="0">
                <a:solidFill>
                  <a:schemeClr val="accent5">
                    <a:lumMod val="50000"/>
                  </a:schemeClr>
                </a:solidFill>
              </a:rPr>
              <a:t>prep: </a:t>
            </a:r>
            <a:r>
              <a:rPr lang="en-US" altLang="en-US" b="1" dirty="0" smtClean="0">
                <a:solidFill>
                  <a:srgbClr val="7030A0"/>
                </a:solidFill>
              </a:rPr>
              <a:t>$34k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/mile</a:t>
            </a:r>
            <a:r>
              <a:rPr lang="en-US" altLang="en-US" b="1" dirty="0" smtClean="0">
                <a:solidFill>
                  <a:srgbClr val="7030A0"/>
                </a:solidFill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(7-12 years)</a:t>
            </a:r>
          </a:p>
          <a:p>
            <a:pPr eaLnBrk="1" hangingPunct="1"/>
            <a:r>
              <a:rPr lang="en-US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accent6">
                    <a:lumMod val="50000"/>
                  </a:schemeClr>
                </a:solidFill>
              </a:rPr>
              <a:t>2” Maintenance AC </a:t>
            </a:r>
            <a:r>
              <a:rPr lang="en-US" altLang="en-US" dirty="0" smtClean="0">
                <a:solidFill>
                  <a:schemeClr val="accent6">
                    <a:lumMod val="50000"/>
                  </a:schemeClr>
                </a:solidFill>
              </a:rPr>
              <a:t>Overlay: </a:t>
            </a:r>
            <a:r>
              <a:rPr lang="en-US" altLang="en-US" b="1" dirty="0" smtClean="0">
                <a:solidFill>
                  <a:srgbClr val="7030A0"/>
                </a:solidFill>
              </a:rPr>
              <a:t>$120k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/mile</a:t>
            </a:r>
            <a:r>
              <a:rPr lang="en-US" altLang="en-US" b="1" dirty="0" smtClean="0">
                <a:solidFill>
                  <a:srgbClr val="7030A0"/>
                </a:solidFill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(10-20 years)</a:t>
            </a:r>
          </a:p>
          <a:p>
            <a:pPr eaLnBrk="1" hangingPunct="1"/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Grind 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2” AC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Inlay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en-US" b="1" dirty="0" smtClean="0">
                <a:solidFill>
                  <a:srgbClr val="7030A0"/>
                </a:solidFill>
              </a:rPr>
              <a:t>$150k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/mile</a:t>
            </a:r>
            <a:r>
              <a:rPr lang="en-US" altLang="en-US" b="1" dirty="0" smtClean="0">
                <a:solidFill>
                  <a:srgbClr val="7030A0"/>
                </a:solidFill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(12-20 years)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sz="2400" dirty="0" smtClean="0">
                <a:solidFill>
                  <a:srgbClr val="C00000"/>
                </a:solidFill>
              </a:rPr>
              <a:t>4” Structural AC </a:t>
            </a:r>
            <a:r>
              <a:rPr lang="en-US" altLang="en-US" dirty="0" smtClean="0">
                <a:solidFill>
                  <a:srgbClr val="C00000"/>
                </a:solidFill>
              </a:rPr>
              <a:t>Overlay: </a:t>
            </a:r>
            <a:r>
              <a:rPr lang="en-US" altLang="en-US" b="1" dirty="0" smtClean="0">
                <a:solidFill>
                  <a:srgbClr val="7030A0"/>
                </a:solidFill>
              </a:rPr>
              <a:t>$190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/mile</a:t>
            </a:r>
            <a:r>
              <a:rPr lang="en-US" altLang="en-US" b="1" dirty="0" smtClean="0">
                <a:solidFill>
                  <a:srgbClr val="7030A0"/>
                </a:solidFill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(14-20 years)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Reconstruction: </a:t>
            </a:r>
            <a:r>
              <a:rPr lang="en-US" altLang="en-US" b="1" dirty="0" smtClean="0">
                <a:solidFill>
                  <a:srgbClr val="7030A0"/>
                </a:solidFill>
              </a:rPr>
              <a:t>$</a:t>
            </a:r>
            <a:r>
              <a:rPr lang="en-US" altLang="en-US" b="1" dirty="0" smtClean="0">
                <a:solidFill>
                  <a:srgbClr val="7030A0"/>
                </a:solidFill>
              </a:rPr>
              <a:t>500k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/mile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(20-24 years)</a:t>
            </a:r>
            <a:endParaRPr lang="en-US" alt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C35680814BB43A11E9FB07D601FB4" ma:contentTypeVersion="2" ma:contentTypeDescription="Create a new document." ma:contentTypeScope="" ma:versionID="eec5cde7945ba053eb90ff92c76b596f">
  <xsd:schema xmlns:xsd="http://www.w3.org/2001/XMLSchema" xmlns:xs="http://www.w3.org/2001/XMLSchema" xmlns:p="http://schemas.microsoft.com/office/2006/metadata/properties" xmlns:ns1="http://schemas.microsoft.com/sharepoint/v3" xmlns:ns2="7ac1d05a-fc1e-4069-a527-ab4693b3d038" targetNamespace="http://schemas.microsoft.com/office/2006/metadata/properties" ma:root="true" ma:fieldsID="cda7576bbc4fe67a2cb7ad6bfa5bbd97" ns1:_="" ns2:_="">
    <xsd:import namespace="http://schemas.microsoft.com/sharepoint/v3"/>
    <xsd:import namespace="7ac1d05a-fc1e-4069-a527-ab4693b3d03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1d05a-fc1e-4069-a527-ab4693b3d038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MigrationSourceURL xmlns="7ac1d05a-fc1e-4069-a527-ab4693b3d038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A5CBBE-D7A6-4892-8A23-6B5B6174DBAB}"/>
</file>

<file path=customXml/itemProps2.xml><?xml version="1.0" encoding="utf-8"?>
<ds:datastoreItem xmlns:ds="http://schemas.openxmlformats.org/officeDocument/2006/customXml" ds:itemID="{38B0FFA4-E1C0-4481-B766-4B6DD2BABF18}"/>
</file>

<file path=customXml/itemProps3.xml><?xml version="1.0" encoding="utf-8"?>
<ds:datastoreItem xmlns:ds="http://schemas.openxmlformats.org/officeDocument/2006/customXml" ds:itemID="{1CF765FA-9757-4913-AE9F-F6A6A3167E7A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690</TotalTime>
  <Words>1792</Words>
  <Application>Microsoft Office PowerPoint</Application>
  <PresentationFormat>On-screen Show (4:3)</PresentationFormat>
  <Paragraphs>564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Tahoma</vt:lpstr>
      <vt:lpstr>Arial</vt:lpstr>
      <vt:lpstr>Wingdings</vt:lpstr>
      <vt:lpstr>Times New Roman</vt:lpstr>
      <vt:lpstr>Verdana</vt:lpstr>
      <vt:lpstr>Times</vt:lpstr>
      <vt:lpstr>Myriad Web</vt:lpstr>
      <vt:lpstr>Blends</vt:lpstr>
      <vt:lpstr>Road Pavements are “Supported” Bridges</vt:lpstr>
      <vt:lpstr>PowerPoint Presentation</vt:lpstr>
      <vt:lpstr>PowerPoint Presentation</vt:lpstr>
      <vt:lpstr>Typical Distresses</vt:lpstr>
      <vt:lpstr>Cracking</vt:lpstr>
      <vt:lpstr>Cracking</vt:lpstr>
      <vt:lpstr>PowerPoint Presentation</vt:lpstr>
      <vt:lpstr>Localized Failures</vt:lpstr>
      <vt:lpstr>Surface Treatments &amp; Costs</vt:lpstr>
      <vt:lpstr>Pavement Management Systems</vt:lpstr>
      <vt:lpstr>How PMS Software/ System Works</vt:lpstr>
      <vt:lpstr>Pavement Condition Rating           with Typical Repairs</vt:lpstr>
      <vt:lpstr>Pavement Condition Index PCI</vt:lpstr>
      <vt:lpstr>Pavement Condition</vt:lpstr>
      <vt:lpstr>Pavement Condition</vt:lpstr>
      <vt:lpstr>Critical PCI</vt:lpstr>
      <vt:lpstr>Ideal PCI</vt:lpstr>
      <vt:lpstr>Preventive Maintenance</vt:lpstr>
      <vt:lpstr>Corrective Repairs</vt:lpstr>
      <vt:lpstr>Rehabilitation</vt:lpstr>
      <vt:lpstr>Reconstruction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Analogy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Analogy</vt:lpstr>
      <vt:lpstr>PowerPoint Presentation</vt:lpstr>
    </vt:vector>
  </TitlesOfParts>
  <Company>Marion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Pavement Condition Rating           and Typical Repairs</dc:title>
  <dc:creator>IT Department</dc:creator>
  <cp:lastModifiedBy>Don Newell</cp:lastModifiedBy>
  <cp:revision>44</cp:revision>
  <dcterms:created xsi:type="dcterms:W3CDTF">2008-11-04T23:58:02Z</dcterms:created>
  <dcterms:modified xsi:type="dcterms:W3CDTF">2016-12-12T19:13:08Z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0x010100563C35680814BB43A11E9FB07D601FB4</vt:lpwstr>
  </property>
</Properties>
</file>