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0" r:id="rId6"/>
    <p:sldId id="264" r:id="rId7"/>
    <p:sldId id="261" r:id="rId8"/>
    <p:sldId id="265" r:id="rId9"/>
    <p:sldId id="266" r:id="rId10"/>
    <p:sldId id="262" r:id="rId11"/>
    <p:sldId id="263" r:id="rId12"/>
    <p:sldId id="269" r:id="rId13"/>
    <p:sldId id="267" r:id="rId14"/>
    <p:sldId id="272" r:id="rId15"/>
    <p:sldId id="273" r:id="rId16"/>
    <p:sldId id="271" r:id="rId17"/>
    <p:sldId id="275" r:id="rId18"/>
    <p:sldId id="270" r:id="rId19"/>
    <p:sldId id="277" r:id="rId20"/>
    <p:sldId id="276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9722-C341-4831-9FB3-F40F62FF56C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6F92-45A6-46CE-94AB-30B3DF8B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5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9722-C341-4831-9FB3-F40F62FF56C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6F92-45A6-46CE-94AB-30B3DF8B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7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9722-C341-4831-9FB3-F40F62FF56C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6F92-45A6-46CE-94AB-30B3DF8B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8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9722-C341-4831-9FB3-F40F62FF56C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6F92-45A6-46CE-94AB-30B3DF8B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8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9722-C341-4831-9FB3-F40F62FF56C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6F92-45A6-46CE-94AB-30B3DF8B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4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9722-C341-4831-9FB3-F40F62FF56C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6F92-45A6-46CE-94AB-30B3DF8B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2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9722-C341-4831-9FB3-F40F62FF56C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6F92-45A6-46CE-94AB-30B3DF8B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9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9722-C341-4831-9FB3-F40F62FF56C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6F92-45A6-46CE-94AB-30B3DF8B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7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9722-C341-4831-9FB3-F40F62FF56C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6F92-45A6-46CE-94AB-30B3DF8B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9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9722-C341-4831-9FB3-F40F62FF56C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6F92-45A6-46CE-94AB-30B3DF8B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2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9722-C341-4831-9FB3-F40F62FF56C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6F92-45A6-46CE-94AB-30B3DF8B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09722-C341-4831-9FB3-F40F62FF56C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E6F92-45A6-46CE-94AB-30B3DF8B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9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Britannic Bold" panose="020B0903060703020204" pitchFamily="34" charset="0"/>
              </a:rPr>
              <a:t>UTILIZING GRINDINGS ON RURAL ROADS:</a:t>
            </a:r>
            <a:endParaRPr lang="en-US" sz="5400" b="1" dirty="0"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Converting Gravel </a:t>
            </a:r>
            <a:r>
              <a:rPr lang="en-US" sz="36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R</a:t>
            </a:r>
            <a:r>
              <a:rPr lang="en-US" sz="36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oads to Hard </a:t>
            </a:r>
            <a:r>
              <a:rPr lang="en-US" sz="36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S</a:t>
            </a:r>
            <a:r>
              <a:rPr lang="en-US" sz="36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urface</a:t>
            </a:r>
            <a:endParaRPr lang="en-US" sz="3600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026" name="Picture 2" descr="C:\Users\nancyg\AppData\Local\Microsoft\Windows\Temporary Internet Files\Content.IE5\3STRFB4D\shake_e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1600200" cy="21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ncyg\AppData\Local\Microsoft\Windows\Temporary Internet Files\Content.IE5\N21MO3GD\construction-ki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17907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itannic Bold" panose="020B0903060703020204" pitchFamily="34" charset="0"/>
              </a:rPr>
              <a:t>Second Grader with a Roller</a:t>
            </a:r>
            <a:endParaRPr lang="en-US" sz="4000" b="1" dirty="0">
              <a:latin typeface="Britannic Bold" panose="020B0903060703020204" pitchFamily="34" charset="0"/>
            </a:endParaRPr>
          </a:p>
        </p:txBody>
      </p:sp>
      <p:pic>
        <p:nvPicPr>
          <p:cNvPr id="7170" name="Picture 2" descr="G:\avery\ROADS\Pictures\SMITH LOOP GRINDINGS PHOTOS\3. SMITH LOOP GRINDING PLACEMENT AND PROCESSING\4. GRINDING BEING PROCESSED AND ROL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790700"/>
            <a:ext cx="5672667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541" y="1371600"/>
            <a:ext cx="25500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First grader determines depth</a:t>
            </a:r>
          </a:p>
          <a:p>
            <a:pPr marL="342900" indent="-342900">
              <a:buAutoNum type="arabicParenR"/>
            </a:pPr>
            <a:endParaRPr lang="en-US" sz="2400" b="1" dirty="0" smtClean="0">
              <a:solidFill>
                <a:srgbClr val="FF6600"/>
              </a:solidFill>
              <a:latin typeface="Britannic Bold" panose="020B0903060703020204" pitchFamily="34" charset="0"/>
            </a:endParaRP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Second grader shapes road</a:t>
            </a:r>
          </a:p>
          <a:p>
            <a:pPr marL="342900" indent="-342900">
              <a:buAutoNum type="arabicParenR"/>
            </a:pPr>
            <a:endParaRPr lang="en-US" sz="2400" b="1" dirty="0" smtClean="0">
              <a:solidFill>
                <a:srgbClr val="FF6600"/>
              </a:solidFill>
              <a:latin typeface="Britannic Bold" panose="020B0903060703020204" pitchFamily="34" charset="0"/>
            </a:endParaRP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Smooth Roller follows and compacts to grade</a:t>
            </a:r>
            <a:endParaRPr lang="en-US" sz="2400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3075" name="Picture 3" descr="C:\Users\nancyg\AppData\Local\Microsoft\Windows\Temporary Internet Files\Content.IE5\3STRFB4D\131113722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71" y="5558271"/>
            <a:ext cx="838200" cy="10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ritannic Bold" panose="020B0903060703020204" pitchFamily="34" charset="0"/>
              </a:rPr>
              <a:t>Grindings are also used to Build up Intersections and Approaches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pic>
        <p:nvPicPr>
          <p:cNvPr id="10242" name="Picture 2" descr="G:\avery\ROADS\Pictures\SMITH LOOP GRINDINGS PHOTOS\3. SMITH LOOP GRINDING PLACEMENT AND PROCESSING\7. GRINDING PLACED ON APPROACHES DURING PROCESSING OF ROADW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679545" cy="42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itannic Bold" panose="020B0903060703020204" pitchFamily="34" charset="0"/>
              </a:rPr>
              <a:t>Phase 2: Chip Seal Process</a:t>
            </a:r>
            <a:endParaRPr lang="en-US" sz="4000" b="1" dirty="0">
              <a:latin typeface="Britannic Bold" panose="020B0903060703020204" pitchFamily="34" charset="0"/>
            </a:endParaRPr>
          </a:p>
        </p:txBody>
      </p:sp>
      <p:pic>
        <p:nvPicPr>
          <p:cNvPr id="13314" name="Picture 2" descr="G:\avery\ROADS\Pictures\SMITH LOOP GRINDINGS PHOTOS\4. SMITH LOOP GRINDING CHIP SEAL\3. SMITH LOOP APPROACH CHIP SEAL APPLICATION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735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2286000"/>
            <a:ext cx="213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After final roll, no traffic is allowed on the road until the first lift of chip seal is done.</a:t>
            </a:r>
            <a:endParaRPr lang="en-US" sz="2400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itannic Bold" panose="020B0903060703020204" pitchFamily="34" charset="0"/>
              </a:rPr>
              <a:t>Double Chip Seal </a:t>
            </a:r>
            <a:endParaRPr lang="en-US" sz="4000" b="1" dirty="0">
              <a:latin typeface="Britannic Bold" panose="020B0903060703020204" pitchFamily="34" charset="0"/>
            </a:endParaRPr>
          </a:p>
        </p:txBody>
      </p:sp>
      <p:pic>
        <p:nvPicPr>
          <p:cNvPr id="11266" name="Picture 2" descr="G:\avery\ROADS\Pictures\SMITH LOOP GRINDINGS PHOTOS\4. SMITH LOOP GRINDING CHIP SEAL\1. SMITH LOOP CHIP SEAL EMULSION APPL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667000"/>
            <a:ext cx="5213350" cy="39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29832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Two options:</a:t>
            </a:r>
          </a:p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	Two lifts of 3/8” rock (better for high truck traffic) </a:t>
            </a:r>
          </a:p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OR </a:t>
            </a:r>
          </a:p>
          <a:p>
            <a:pPr lvl="2"/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One lift of 3/8”, and 1 of ¼” (</a:t>
            </a:r>
            <a:r>
              <a:rPr lang="en-US" sz="2400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better for bikes)</a:t>
            </a:r>
          </a:p>
          <a:p>
            <a:endParaRPr lang="en-US" sz="2400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86037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Britannic Bold" panose="020B0903060703020204" pitchFamily="34" charset="0"/>
              </a:rPr>
              <a:t>Shot rate: </a:t>
            </a:r>
            <a:r>
              <a:rPr lang="en-US" sz="2000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.40</a:t>
            </a:r>
            <a:endParaRPr lang="en-US" sz="2000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itannic Bold" panose="020B0903060703020204" pitchFamily="34" charset="0"/>
              </a:rPr>
              <a:t>Phase 3: Fog Seal</a:t>
            </a:r>
            <a:endParaRPr lang="en-US" sz="4000" b="1" dirty="0">
              <a:latin typeface="Britannic Bold" panose="020B0903060703020204" pitchFamily="34" charset="0"/>
            </a:endParaRPr>
          </a:p>
        </p:txBody>
      </p:sp>
      <p:pic>
        <p:nvPicPr>
          <p:cNvPr id="16386" name="Picture 2" descr="G:\avery\ROADS\Pictures\SMITH LOOP GRINDINGS PHOTOS\5. SMITH LOOP GRINDING FOG SEAL\2. SMITH LOOP FOG SEAL APPL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66750"/>
            <a:ext cx="4495800" cy="3924528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1524000" y="1295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Final step is the application of a fog seal:</a:t>
            </a:r>
          </a:p>
          <a:p>
            <a:endParaRPr lang="en-US" sz="2400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69127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Better </a:t>
            </a: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seal                 Binding </a:t>
            </a:r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effect</a:t>
            </a:r>
          </a:p>
        </p:txBody>
      </p:sp>
      <p:pic>
        <p:nvPicPr>
          <p:cNvPr id="4100" name="Picture 4" descr="C:\Users\nancyg\AppData\Local\Microsoft\Windows\Temporary Internet Files\Content.IE5\BACIQ4DH\plu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94" y="5751601"/>
            <a:ext cx="548326" cy="5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itannic Bold" panose="020B0903060703020204" pitchFamily="34" charset="0"/>
              </a:rPr>
              <a:t>Finished Product</a:t>
            </a:r>
            <a:endParaRPr lang="en-US" sz="4000" b="1" dirty="0">
              <a:latin typeface="Britannic Bold" panose="020B0903060703020204" pitchFamily="34" charset="0"/>
            </a:endParaRPr>
          </a:p>
        </p:txBody>
      </p:sp>
      <p:pic>
        <p:nvPicPr>
          <p:cNvPr id="17410" name="Picture 2" descr="G:\avery\ROADS\Pictures\SMITH LOOP GRINDINGS PHOTOS\5. SMITH LOOP GRINDING FOG SEAL\4. SMITH LOOP COMPLETED FOG SE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66964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1066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20 Foot </a:t>
            </a:r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R</a:t>
            </a: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oad </a:t>
            </a:r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S</a:t>
            </a: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urface</a:t>
            </a:r>
          </a:p>
          <a:p>
            <a:endParaRPr lang="en-US" sz="2400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  <a:p>
            <a:endParaRPr lang="en-US" sz="2400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050" name="Picture 2" descr="C:\Users\nancyg\AppData\Local\Microsoft\Windows\Temporary Internet Files\Content.IE5\ZPFZ5L7D\Celebrate_cartoon_ma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03559"/>
            <a:ext cx="914400" cy="14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ncyg\AppData\Local\Microsoft\Windows\Temporary Internet Files\Content.IE5\M262EYHU\royalty-free-celebrate-clipart-illustration-104659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056590" cy="11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4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itannic Bold" panose="020B0903060703020204" pitchFamily="34" charset="0"/>
              </a:rPr>
              <a:t>Six years later</a:t>
            </a:r>
            <a:endParaRPr lang="en-US" sz="4000" b="1" dirty="0">
              <a:latin typeface="Britannic Bold" panose="020B0903060703020204" pitchFamily="34" charset="0"/>
            </a:endParaRPr>
          </a:p>
        </p:txBody>
      </p:sp>
      <p:pic>
        <p:nvPicPr>
          <p:cNvPr id="1026" name="Picture 2" descr="G:\avery\ROADS\Pictures\SMITH LOOP GRINDINGS PHOTOS\6 YEARS LATER\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524000"/>
            <a:ext cx="3544887" cy="47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676399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Tight surface</a:t>
            </a:r>
          </a:p>
          <a:p>
            <a:endParaRPr lang="en-US" sz="2400" b="1" dirty="0" smtClean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4013283"/>
            <a:ext cx="9144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Dime</a:t>
            </a:r>
            <a:endParaRPr lang="en-US" sz="1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604545" y="3576119"/>
            <a:ext cx="2095019" cy="787651"/>
          </a:xfrm>
          <a:custGeom>
            <a:avLst/>
            <a:gdLst>
              <a:gd name="connsiteX0" fmla="*/ 2095019 w 2095019"/>
              <a:gd name="connsiteY0" fmla="*/ 588475 h 787651"/>
              <a:gd name="connsiteX1" fmla="*/ 2076912 w 2095019"/>
              <a:gd name="connsiteY1" fmla="*/ 525101 h 787651"/>
              <a:gd name="connsiteX2" fmla="*/ 2049752 w 2095019"/>
              <a:gd name="connsiteY2" fmla="*/ 461727 h 787651"/>
              <a:gd name="connsiteX3" fmla="*/ 1986378 w 2095019"/>
              <a:gd name="connsiteY3" fmla="*/ 389299 h 787651"/>
              <a:gd name="connsiteX4" fmla="*/ 1895843 w 2095019"/>
              <a:gd name="connsiteY4" fmla="*/ 316871 h 787651"/>
              <a:gd name="connsiteX5" fmla="*/ 1796255 w 2095019"/>
              <a:gd name="connsiteY5" fmla="*/ 289711 h 787651"/>
              <a:gd name="connsiteX6" fmla="*/ 1660453 w 2095019"/>
              <a:gd name="connsiteY6" fmla="*/ 271604 h 787651"/>
              <a:gd name="connsiteX7" fmla="*/ 1633293 w 2095019"/>
              <a:gd name="connsiteY7" fmla="*/ 262550 h 787651"/>
              <a:gd name="connsiteX8" fmla="*/ 1506544 w 2095019"/>
              <a:gd name="connsiteY8" fmla="*/ 280657 h 787651"/>
              <a:gd name="connsiteX9" fmla="*/ 1452223 w 2095019"/>
              <a:gd name="connsiteY9" fmla="*/ 325925 h 787651"/>
              <a:gd name="connsiteX10" fmla="*/ 1406956 w 2095019"/>
              <a:gd name="connsiteY10" fmla="*/ 389299 h 787651"/>
              <a:gd name="connsiteX11" fmla="*/ 1397903 w 2095019"/>
              <a:gd name="connsiteY11" fmla="*/ 425513 h 787651"/>
              <a:gd name="connsiteX12" fmla="*/ 1434116 w 2095019"/>
              <a:gd name="connsiteY12" fmla="*/ 606582 h 787651"/>
              <a:gd name="connsiteX13" fmla="*/ 1461277 w 2095019"/>
              <a:gd name="connsiteY13" fmla="*/ 642796 h 787651"/>
              <a:gd name="connsiteX14" fmla="*/ 1533705 w 2095019"/>
              <a:gd name="connsiteY14" fmla="*/ 715224 h 787651"/>
              <a:gd name="connsiteX15" fmla="*/ 1606132 w 2095019"/>
              <a:gd name="connsiteY15" fmla="*/ 751437 h 787651"/>
              <a:gd name="connsiteX16" fmla="*/ 1669506 w 2095019"/>
              <a:gd name="connsiteY16" fmla="*/ 787651 h 787651"/>
              <a:gd name="connsiteX17" fmla="*/ 1741934 w 2095019"/>
              <a:gd name="connsiteY17" fmla="*/ 769544 h 787651"/>
              <a:gd name="connsiteX18" fmla="*/ 1732881 w 2095019"/>
              <a:gd name="connsiteY18" fmla="*/ 660903 h 787651"/>
              <a:gd name="connsiteX19" fmla="*/ 1723827 w 2095019"/>
              <a:gd name="connsiteY19" fmla="*/ 633742 h 787651"/>
              <a:gd name="connsiteX20" fmla="*/ 1678560 w 2095019"/>
              <a:gd name="connsiteY20" fmla="*/ 543208 h 787651"/>
              <a:gd name="connsiteX21" fmla="*/ 1633293 w 2095019"/>
              <a:gd name="connsiteY21" fmla="*/ 479833 h 787651"/>
              <a:gd name="connsiteX22" fmla="*/ 1569918 w 2095019"/>
              <a:gd name="connsiteY22" fmla="*/ 389299 h 787651"/>
              <a:gd name="connsiteX23" fmla="*/ 1524651 w 2095019"/>
              <a:gd name="connsiteY23" fmla="*/ 307818 h 787651"/>
              <a:gd name="connsiteX24" fmla="*/ 1488437 w 2095019"/>
              <a:gd name="connsiteY24" fmla="*/ 253497 h 787651"/>
              <a:gd name="connsiteX25" fmla="*/ 1461277 w 2095019"/>
              <a:gd name="connsiteY25" fmla="*/ 226336 h 787651"/>
              <a:gd name="connsiteX26" fmla="*/ 1425063 w 2095019"/>
              <a:gd name="connsiteY26" fmla="*/ 172016 h 787651"/>
              <a:gd name="connsiteX27" fmla="*/ 1343582 w 2095019"/>
              <a:gd name="connsiteY27" fmla="*/ 99588 h 787651"/>
              <a:gd name="connsiteX28" fmla="*/ 1307368 w 2095019"/>
              <a:gd name="connsiteY28" fmla="*/ 54321 h 787651"/>
              <a:gd name="connsiteX29" fmla="*/ 1262101 w 2095019"/>
              <a:gd name="connsiteY29" fmla="*/ 27160 h 787651"/>
              <a:gd name="connsiteX30" fmla="*/ 1234940 w 2095019"/>
              <a:gd name="connsiteY30" fmla="*/ 9053 h 787651"/>
              <a:gd name="connsiteX31" fmla="*/ 1171566 w 2095019"/>
              <a:gd name="connsiteY31" fmla="*/ 0 h 787651"/>
              <a:gd name="connsiteX32" fmla="*/ 981443 w 2095019"/>
              <a:gd name="connsiteY32" fmla="*/ 9053 h 787651"/>
              <a:gd name="connsiteX33" fmla="*/ 945229 w 2095019"/>
              <a:gd name="connsiteY33" fmla="*/ 18107 h 787651"/>
              <a:gd name="connsiteX34" fmla="*/ 918069 w 2095019"/>
              <a:gd name="connsiteY34" fmla="*/ 36214 h 787651"/>
              <a:gd name="connsiteX35" fmla="*/ 854695 w 2095019"/>
              <a:gd name="connsiteY35" fmla="*/ 90534 h 787651"/>
              <a:gd name="connsiteX36" fmla="*/ 818481 w 2095019"/>
              <a:gd name="connsiteY36" fmla="*/ 144855 h 787651"/>
              <a:gd name="connsiteX37" fmla="*/ 809427 w 2095019"/>
              <a:gd name="connsiteY37" fmla="*/ 181069 h 787651"/>
              <a:gd name="connsiteX38" fmla="*/ 791320 w 2095019"/>
              <a:gd name="connsiteY38" fmla="*/ 253497 h 787651"/>
              <a:gd name="connsiteX39" fmla="*/ 791320 w 2095019"/>
              <a:gd name="connsiteY39" fmla="*/ 497940 h 787651"/>
              <a:gd name="connsiteX40" fmla="*/ 818481 w 2095019"/>
              <a:gd name="connsiteY40" fmla="*/ 534154 h 787651"/>
              <a:gd name="connsiteX41" fmla="*/ 863748 w 2095019"/>
              <a:gd name="connsiteY41" fmla="*/ 570368 h 787651"/>
              <a:gd name="connsiteX42" fmla="*/ 981443 w 2095019"/>
              <a:gd name="connsiteY42" fmla="*/ 597529 h 787651"/>
              <a:gd name="connsiteX43" fmla="*/ 999550 w 2095019"/>
              <a:gd name="connsiteY43" fmla="*/ 561315 h 787651"/>
              <a:gd name="connsiteX44" fmla="*/ 1017657 w 2095019"/>
              <a:gd name="connsiteY44" fmla="*/ 479833 h 787651"/>
              <a:gd name="connsiteX45" fmla="*/ 1008604 w 2095019"/>
              <a:gd name="connsiteY45" fmla="*/ 362138 h 787651"/>
              <a:gd name="connsiteX46" fmla="*/ 963336 w 2095019"/>
              <a:gd name="connsiteY46" fmla="*/ 235390 h 787651"/>
              <a:gd name="connsiteX47" fmla="*/ 936176 w 2095019"/>
              <a:gd name="connsiteY47" fmla="*/ 144855 h 787651"/>
              <a:gd name="connsiteX48" fmla="*/ 909015 w 2095019"/>
              <a:gd name="connsiteY48" fmla="*/ 126748 h 787651"/>
              <a:gd name="connsiteX49" fmla="*/ 836588 w 2095019"/>
              <a:gd name="connsiteY49" fmla="*/ 99588 h 787651"/>
              <a:gd name="connsiteX50" fmla="*/ 800374 w 2095019"/>
              <a:gd name="connsiteY50" fmla="*/ 81481 h 787651"/>
              <a:gd name="connsiteX51" fmla="*/ 637411 w 2095019"/>
              <a:gd name="connsiteY51" fmla="*/ 99588 h 787651"/>
              <a:gd name="connsiteX52" fmla="*/ 610251 w 2095019"/>
              <a:gd name="connsiteY52" fmla="*/ 117695 h 787651"/>
              <a:gd name="connsiteX53" fmla="*/ 583091 w 2095019"/>
              <a:gd name="connsiteY53" fmla="*/ 126748 h 787651"/>
              <a:gd name="connsiteX54" fmla="*/ 528770 w 2095019"/>
              <a:gd name="connsiteY54" fmla="*/ 162962 h 787651"/>
              <a:gd name="connsiteX55" fmla="*/ 501609 w 2095019"/>
              <a:gd name="connsiteY55" fmla="*/ 181069 h 787651"/>
              <a:gd name="connsiteX56" fmla="*/ 474449 w 2095019"/>
              <a:gd name="connsiteY56" fmla="*/ 190123 h 787651"/>
              <a:gd name="connsiteX57" fmla="*/ 392968 w 2095019"/>
              <a:gd name="connsiteY57" fmla="*/ 235390 h 787651"/>
              <a:gd name="connsiteX58" fmla="*/ 356754 w 2095019"/>
              <a:gd name="connsiteY58" fmla="*/ 262550 h 787651"/>
              <a:gd name="connsiteX59" fmla="*/ 329594 w 2095019"/>
              <a:gd name="connsiteY59" fmla="*/ 280657 h 787651"/>
              <a:gd name="connsiteX60" fmla="*/ 275273 w 2095019"/>
              <a:gd name="connsiteY60" fmla="*/ 334978 h 787651"/>
              <a:gd name="connsiteX61" fmla="*/ 193792 w 2095019"/>
              <a:gd name="connsiteY61" fmla="*/ 398352 h 787651"/>
              <a:gd name="connsiteX62" fmla="*/ 166631 w 2095019"/>
              <a:gd name="connsiteY62" fmla="*/ 416459 h 787651"/>
              <a:gd name="connsiteX63" fmla="*/ 139471 w 2095019"/>
              <a:gd name="connsiteY63" fmla="*/ 443620 h 787651"/>
              <a:gd name="connsiteX64" fmla="*/ 85150 w 2095019"/>
              <a:gd name="connsiteY64" fmla="*/ 479833 h 787651"/>
              <a:gd name="connsiteX65" fmla="*/ 57990 w 2095019"/>
              <a:gd name="connsiteY65" fmla="*/ 497940 h 787651"/>
              <a:gd name="connsiteX66" fmla="*/ 30829 w 2095019"/>
              <a:gd name="connsiteY66" fmla="*/ 506994 h 787651"/>
              <a:gd name="connsiteX67" fmla="*/ 3669 w 2095019"/>
              <a:gd name="connsiteY67" fmla="*/ 534154 h 787651"/>
              <a:gd name="connsiteX68" fmla="*/ 12722 w 2095019"/>
              <a:gd name="connsiteY68" fmla="*/ 497940 h 787651"/>
              <a:gd name="connsiteX69" fmla="*/ 39883 w 2095019"/>
              <a:gd name="connsiteY69" fmla="*/ 425513 h 787651"/>
              <a:gd name="connsiteX70" fmla="*/ 48936 w 2095019"/>
              <a:gd name="connsiteY70" fmla="*/ 398352 h 787651"/>
              <a:gd name="connsiteX71" fmla="*/ 57990 w 2095019"/>
              <a:gd name="connsiteY71" fmla="*/ 525101 h 787651"/>
              <a:gd name="connsiteX72" fmla="*/ 39883 w 2095019"/>
              <a:gd name="connsiteY72" fmla="*/ 552261 h 787651"/>
              <a:gd name="connsiteX73" fmla="*/ 76097 w 2095019"/>
              <a:gd name="connsiteY73" fmla="*/ 570368 h 787651"/>
              <a:gd name="connsiteX74" fmla="*/ 103257 w 2095019"/>
              <a:gd name="connsiteY74" fmla="*/ 579422 h 787651"/>
              <a:gd name="connsiteX75" fmla="*/ 139471 w 2095019"/>
              <a:gd name="connsiteY75" fmla="*/ 606582 h 787651"/>
              <a:gd name="connsiteX76" fmla="*/ 175685 w 2095019"/>
              <a:gd name="connsiteY76" fmla="*/ 624689 h 787651"/>
              <a:gd name="connsiteX77" fmla="*/ 184738 w 2095019"/>
              <a:gd name="connsiteY77" fmla="*/ 651849 h 787651"/>
              <a:gd name="connsiteX78" fmla="*/ 193792 w 2095019"/>
              <a:gd name="connsiteY78" fmla="*/ 624689 h 78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095019" h="787651">
                <a:moveTo>
                  <a:pt x="2095019" y="588475"/>
                </a:moveTo>
                <a:cubicBezTo>
                  <a:pt x="2088983" y="567350"/>
                  <a:pt x="2083225" y="546144"/>
                  <a:pt x="2076912" y="525101"/>
                </a:cubicBezTo>
                <a:cubicBezTo>
                  <a:pt x="2069802" y="501402"/>
                  <a:pt x="2063344" y="483474"/>
                  <a:pt x="2049752" y="461727"/>
                </a:cubicBezTo>
                <a:cubicBezTo>
                  <a:pt x="2019425" y="413204"/>
                  <a:pt x="2025256" y="434657"/>
                  <a:pt x="1986378" y="389299"/>
                </a:cubicBezTo>
                <a:cubicBezTo>
                  <a:pt x="1949842" y="346673"/>
                  <a:pt x="1984399" y="346388"/>
                  <a:pt x="1895843" y="316871"/>
                </a:cubicBezTo>
                <a:cubicBezTo>
                  <a:pt x="1865212" y="306661"/>
                  <a:pt x="1825427" y="292628"/>
                  <a:pt x="1796255" y="289711"/>
                </a:cubicBezTo>
                <a:cubicBezTo>
                  <a:pt x="1739700" y="284055"/>
                  <a:pt x="1710451" y="284104"/>
                  <a:pt x="1660453" y="271604"/>
                </a:cubicBezTo>
                <a:cubicBezTo>
                  <a:pt x="1651195" y="269289"/>
                  <a:pt x="1642346" y="265568"/>
                  <a:pt x="1633293" y="262550"/>
                </a:cubicBezTo>
                <a:cubicBezTo>
                  <a:pt x="1591043" y="268586"/>
                  <a:pt x="1548206" y="271399"/>
                  <a:pt x="1506544" y="280657"/>
                </a:cubicBezTo>
                <a:cubicBezTo>
                  <a:pt x="1463910" y="290131"/>
                  <a:pt x="1475145" y="298418"/>
                  <a:pt x="1452223" y="325925"/>
                </a:cubicBezTo>
                <a:cubicBezTo>
                  <a:pt x="1406343" y="380981"/>
                  <a:pt x="1440462" y="322287"/>
                  <a:pt x="1406956" y="389299"/>
                </a:cubicBezTo>
                <a:cubicBezTo>
                  <a:pt x="1403938" y="401370"/>
                  <a:pt x="1397249" y="413087"/>
                  <a:pt x="1397903" y="425513"/>
                </a:cubicBezTo>
                <a:cubicBezTo>
                  <a:pt x="1400605" y="476850"/>
                  <a:pt x="1405294" y="554704"/>
                  <a:pt x="1434116" y="606582"/>
                </a:cubicBezTo>
                <a:cubicBezTo>
                  <a:pt x="1441444" y="619772"/>
                  <a:pt x="1451081" y="631673"/>
                  <a:pt x="1461277" y="642796"/>
                </a:cubicBezTo>
                <a:cubicBezTo>
                  <a:pt x="1484348" y="667965"/>
                  <a:pt x="1502004" y="702544"/>
                  <a:pt x="1533705" y="715224"/>
                </a:cubicBezTo>
                <a:cubicBezTo>
                  <a:pt x="1622830" y="750874"/>
                  <a:pt x="1542850" y="715276"/>
                  <a:pt x="1606132" y="751437"/>
                </a:cubicBezTo>
                <a:cubicBezTo>
                  <a:pt x="1686524" y="797374"/>
                  <a:pt x="1603346" y="743544"/>
                  <a:pt x="1669506" y="787651"/>
                </a:cubicBezTo>
                <a:cubicBezTo>
                  <a:pt x="1693649" y="781615"/>
                  <a:pt x="1730805" y="791802"/>
                  <a:pt x="1741934" y="769544"/>
                </a:cubicBezTo>
                <a:cubicBezTo>
                  <a:pt x="1758186" y="737041"/>
                  <a:pt x="1737684" y="696923"/>
                  <a:pt x="1732881" y="660903"/>
                </a:cubicBezTo>
                <a:cubicBezTo>
                  <a:pt x="1731620" y="651443"/>
                  <a:pt x="1727826" y="642407"/>
                  <a:pt x="1723827" y="633742"/>
                </a:cubicBezTo>
                <a:cubicBezTo>
                  <a:pt x="1709688" y="603107"/>
                  <a:pt x="1698804" y="570200"/>
                  <a:pt x="1678560" y="543208"/>
                </a:cubicBezTo>
                <a:cubicBezTo>
                  <a:pt x="1663228" y="522765"/>
                  <a:pt x="1646533" y="501899"/>
                  <a:pt x="1633293" y="479833"/>
                </a:cubicBezTo>
                <a:cubicBezTo>
                  <a:pt x="1585407" y="400023"/>
                  <a:pt x="1617083" y="436462"/>
                  <a:pt x="1569918" y="389299"/>
                </a:cubicBezTo>
                <a:cubicBezTo>
                  <a:pt x="1549755" y="348972"/>
                  <a:pt x="1551175" y="349499"/>
                  <a:pt x="1524651" y="307818"/>
                </a:cubicBezTo>
                <a:cubicBezTo>
                  <a:pt x="1512968" y="289458"/>
                  <a:pt x="1501797" y="270675"/>
                  <a:pt x="1488437" y="253497"/>
                </a:cubicBezTo>
                <a:cubicBezTo>
                  <a:pt x="1480576" y="243390"/>
                  <a:pt x="1469138" y="236443"/>
                  <a:pt x="1461277" y="226336"/>
                </a:cubicBezTo>
                <a:cubicBezTo>
                  <a:pt x="1447917" y="209158"/>
                  <a:pt x="1438843" y="188859"/>
                  <a:pt x="1425063" y="172016"/>
                </a:cubicBezTo>
                <a:cubicBezTo>
                  <a:pt x="1340282" y="68395"/>
                  <a:pt x="1417263" y="173268"/>
                  <a:pt x="1343582" y="99588"/>
                </a:cubicBezTo>
                <a:cubicBezTo>
                  <a:pt x="1329918" y="85924"/>
                  <a:pt x="1321810" y="67159"/>
                  <a:pt x="1307368" y="54321"/>
                </a:cubicBezTo>
                <a:cubicBezTo>
                  <a:pt x="1294216" y="42630"/>
                  <a:pt x="1277023" y="36486"/>
                  <a:pt x="1262101" y="27160"/>
                </a:cubicBezTo>
                <a:cubicBezTo>
                  <a:pt x="1252874" y="21393"/>
                  <a:pt x="1245362" y="12180"/>
                  <a:pt x="1234940" y="9053"/>
                </a:cubicBezTo>
                <a:cubicBezTo>
                  <a:pt x="1214501" y="2921"/>
                  <a:pt x="1192691" y="3018"/>
                  <a:pt x="1171566" y="0"/>
                </a:cubicBezTo>
                <a:cubicBezTo>
                  <a:pt x="1108192" y="3018"/>
                  <a:pt x="1044687" y="3993"/>
                  <a:pt x="981443" y="9053"/>
                </a:cubicBezTo>
                <a:cubicBezTo>
                  <a:pt x="969040" y="10045"/>
                  <a:pt x="956666" y="13205"/>
                  <a:pt x="945229" y="18107"/>
                </a:cubicBezTo>
                <a:cubicBezTo>
                  <a:pt x="935228" y="22393"/>
                  <a:pt x="926330" y="29133"/>
                  <a:pt x="918069" y="36214"/>
                </a:cubicBezTo>
                <a:cubicBezTo>
                  <a:pt x="841237" y="102070"/>
                  <a:pt x="917044" y="48970"/>
                  <a:pt x="854695" y="90534"/>
                </a:cubicBezTo>
                <a:cubicBezTo>
                  <a:pt x="826426" y="175337"/>
                  <a:pt x="872735" y="49911"/>
                  <a:pt x="818481" y="144855"/>
                </a:cubicBezTo>
                <a:cubicBezTo>
                  <a:pt x="812308" y="155658"/>
                  <a:pt x="812126" y="168922"/>
                  <a:pt x="809427" y="181069"/>
                </a:cubicBezTo>
                <a:cubicBezTo>
                  <a:pt x="794859" y="246623"/>
                  <a:pt x="807500" y="204960"/>
                  <a:pt x="791320" y="253497"/>
                </a:cubicBezTo>
                <a:cubicBezTo>
                  <a:pt x="777569" y="349758"/>
                  <a:pt x="770304" y="371844"/>
                  <a:pt x="791320" y="497940"/>
                </a:cubicBezTo>
                <a:cubicBezTo>
                  <a:pt x="793801" y="512824"/>
                  <a:pt x="809711" y="521875"/>
                  <a:pt x="818481" y="534154"/>
                </a:cubicBezTo>
                <a:cubicBezTo>
                  <a:pt x="844076" y="569987"/>
                  <a:pt x="824341" y="557233"/>
                  <a:pt x="863748" y="570368"/>
                </a:cubicBezTo>
                <a:cubicBezTo>
                  <a:pt x="935824" y="618419"/>
                  <a:pt x="896526" y="609659"/>
                  <a:pt x="981443" y="597529"/>
                </a:cubicBezTo>
                <a:cubicBezTo>
                  <a:pt x="987479" y="585458"/>
                  <a:pt x="994811" y="573952"/>
                  <a:pt x="999550" y="561315"/>
                </a:cubicBezTo>
                <a:cubicBezTo>
                  <a:pt x="1005032" y="546697"/>
                  <a:pt x="1015197" y="492133"/>
                  <a:pt x="1017657" y="479833"/>
                </a:cubicBezTo>
                <a:cubicBezTo>
                  <a:pt x="1014639" y="440601"/>
                  <a:pt x="1015643" y="400851"/>
                  <a:pt x="1008604" y="362138"/>
                </a:cubicBezTo>
                <a:cubicBezTo>
                  <a:pt x="1003221" y="332532"/>
                  <a:pt x="976796" y="269041"/>
                  <a:pt x="963336" y="235390"/>
                </a:cubicBezTo>
                <a:cubicBezTo>
                  <a:pt x="957988" y="208647"/>
                  <a:pt x="952719" y="168015"/>
                  <a:pt x="936176" y="144855"/>
                </a:cubicBezTo>
                <a:cubicBezTo>
                  <a:pt x="929851" y="136001"/>
                  <a:pt x="918462" y="132147"/>
                  <a:pt x="909015" y="126748"/>
                </a:cubicBezTo>
                <a:cubicBezTo>
                  <a:pt x="872191" y="105706"/>
                  <a:pt x="876197" y="109490"/>
                  <a:pt x="836588" y="99588"/>
                </a:cubicBezTo>
                <a:cubicBezTo>
                  <a:pt x="824517" y="93552"/>
                  <a:pt x="813849" y="82230"/>
                  <a:pt x="800374" y="81481"/>
                </a:cubicBezTo>
                <a:cubicBezTo>
                  <a:pt x="719043" y="76962"/>
                  <a:pt x="697730" y="84508"/>
                  <a:pt x="637411" y="99588"/>
                </a:cubicBezTo>
                <a:cubicBezTo>
                  <a:pt x="628358" y="105624"/>
                  <a:pt x="619983" y="112829"/>
                  <a:pt x="610251" y="117695"/>
                </a:cubicBezTo>
                <a:cubicBezTo>
                  <a:pt x="601715" y="121963"/>
                  <a:pt x="591031" y="121454"/>
                  <a:pt x="583091" y="126748"/>
                </a:cubicBezTo>
                <a:cubicBezTo>
                  <a:pt x="515274" y="171959"/>
                  <a:pt x="593349" y="141436"/>
                  <a:pt x="528770" y="162962"/>
                </a:cubicBezTo>
                <a:cubicBezTo>
                  <a:pt x="519716" y="168998"/>
                  <a:pt x="511341" y="176203"/>
                  <a:pt x="501609" y="181069"/>
                </a:cubicBezTo>
                <a:cubicBezTo>
                  <a:pt x="493073" y="185337"/>
                  <a:pt x="482791" y="185488"/>
                  <a:pt x="474449" y="190123"/>
                </a:cubicBezTo>
                <a:cubicBezTo>
                  <a:pt x="381057" y="242007"/>
                  <a:pt x="454424" y="214903"/>
                  <a:pt x="392968" y="235390"/>
                </a:cubicBezTo>
                <a:cubicBezTo>
                  <a:pt x="380897" y="244443"/>
                  <a:pt x="369032" y="253780"/>
                  <a:pt x="356754" y="262550"/>
                </a:cubicBezTo>
                <a:cubicBezTo>
                  <a:pt x="347900" y="268874"/>
                  <a:pt x="337726" y="273428"/>
                  <a:pt x="329594" y="280657"/>
                </a:cubicBezTo>
                <a:cubicBezTo>
                  <a:pt x="310455" y="297670"/>
                  <a:pt x="296579" y="320774"/>
                  <a:pt x="275273" y="334978"/>
                </a:cubicBezTo>
                <a:cubicBezTo>
                  <a:pt x="137972" y="426512"/>
                  <a:pt x="278893" y="327436"/>
                  <a:pt x="193792" y="398352"/>
                </a:cubicBezTo>
                <a:cubicBezTo>
                  <a:pt x="185433" y="405318"/>
                  <a:pt x="174990" y="409493"/>
                  <a:pt x="166631" y="416459"/>
                </a:cubicBezTo>
                <a:cubicBezTo>
                  <a:pt x="156795" y="424656"/>
                  <a:pt x="149578" y="435759"/>
                  <a:pt x="139471" y="443620"/>
                </a:cubicBezTo>
                <a:cubicBezTo>
                  <a:pt x="122293" y="456980"/>
                  <a:pt x="103257" y="467762"/>
                  <a:pt x="85150" y="479833"/>
                </a:cubicBezTo>
                <a:cubicBezTo>
                  <a:pt x="76097" y="485869"/>
                  <a:pt x="68312" y="494499"/>
                  <a:pt x="57990" y="497940"/>
                </a:cubicBezTo>
                <a:lnTo>
                  <a:pt x="30829" y="506994"/>
                </a:lnTo>
                <a:cubicBezTo>
                  <a:pt x="21776" y="516047"/>
                  <a:pt x="15121" y="539880"/>
                  <a:pt x="3669" y="534154"/>
                </a:cubicBezTo>
                <a:cubicBezTo>
                  <a:pt x="-7460" y="528589"/>
                  <a:pt x="10023" y="510087"/>
                  <a:pt x="12722" y="497940"/>
                </a:cubicBezTo>
                <a:cubicBezTo>
                  <a:pt x="25774" y="439208"/>
                  <a:pt x="11923" y="467453"/>
                  <a:pt x="39883" y="425513"/>
                </a:cubicBezTo>
                <a:cubicBezTo>
                  <a:pt x="42901" y="416459"/>
                  <a:pt x="44668" y="406888"/>
                  <a:pt x="48936" y="398352"/>
                </a:cubicBezTo>
                <a:cubicBezTo>
                  <a:pt x="96001" y="304220"/>
                  <a:pt x="65552" y="474687"/>
                  <a:pt x="57990" y="525101"/>
                </a:cubicBezTo>
                <a:cubicBezTo>
                  <a:pt x="56376" y="535861"/>
                  <a:pt x="45919" y="543208"/>
                  <a:pt x="39883" y="552261"/>
                </a:cubicBezTo>
                <a:cubicBezTo>
                  <a:pt x="51954" y="558297"/>
                  <a:pt x="63692" y="565051"/>
                  <a:pt x="76097" y="570368"/>
                </a:cubicBezTo>
                <a:cubicBezTo>
                  <a:pt x="84868" y="574127"/>
                  <a:pt x="94971" y="574687"/>
                  <a:pt x="103257" y="579422"/>
                </a:cubicBezTo>
                <a:cubicBezTo>
                  <a:pt x="116358" y="586908"/>
                  <a:pt x="126675" y="598585"/>
                  <a:pt x="139471" y="606582"/>
                </a:cubicBezTo>
                <a:cubicBezTo>
                  <a:pt x="150916" y="613735"/>
                  <a:pt x="163614" y="618653"/>
                  <a:pt x="175685" y="624689"/>
                </a:cubicBezTo>
                <a:cubicBezTo>
                  <a:pt x="178703" y="633742"/>
                  <a:pt x="175195" y="651849"/>
                  <a:pt x="184738" y="651849"/>
                </a:cubicBezTo>
                <a:cubicBezTo>
                  <a:pt x="194281" y="651849"/>
                  <a:pt x="193792" y="624689"/>
                  <a:pt x="193792" y="624689"/>
                </a:cubicBezTo>
              </a:path>
            </a:pathLst>
          </a:cu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nancyg\AppData\Local\Microsoft\Windows\Temporary Internet Files\Content.IE5\RF3SQYIY\rough-roa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45" y="5026559"/>
            <a:ext cx="1438841" cy="137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ancyg\AppData\Local\Microsoft\Windows\Temporary Internet Files\Content.IE5\RF3SQYIY\600px-Anti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5026559"/>
            <a:ext cx="1384423" cy="13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itannic Bold" panose="020B0903060703020204" pitchFamily="34" charset="0"/>
              </a:rPr>
              <a:t>Current Photo</a:t>
            </a:r>
            <a:endParaRPr lang="en-US" sz="4000" b="1" dirty="0">
              <a:latin typeface="Britannic Bold" panose="020B0903060703020204" pitchFamily="34" charset="0"/>
            </a:endParaRPr>
          </a:p>
        </p:txBody>
      </p:sp>
      <p:pic>
        <p:nvPicPr>
          <p:cNvPr id="2051" name="Picture 3" descr="G:\avery\ROADS\Pictures\SMITH LOOP GRINDINGS PHOTOS\6 YEARS LATER\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0972"/>
            <a:ext cx="5937308" cy="44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2399" y="1295400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No Base </a:t>
            </a:r>
            <a:r>
              <a:rPr lang="en-US" sz="2400" dirty="0">
                <a:solidFill>
                  <a:srgbClr val="FF6600"/>
                </a:solidFill>
                <a:latin typeface="Britannic Bold" panose="020B0903060703020204" pitchFamily="34" charset="0"/>
              </a:rPr>
              <a:t>F</a:t>
            </a:r>
            <a:r>
              <a:rPr lang="en-US" sz="2400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ailures</a:t>
            </a:r>
            <a:endParaRPr lang="en-US" sz="2400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itannic Bold" panose="020B0903060703020204" pitchFamily="34" charset="0"/>
              </a:rPr>
              <a:t>Cost Summary</a:t>
            </a:r>
            <a:endParaRPr lang="en-US" sz="4000" b="1" dirty="0">
              <a:latin typeface="Britannic Bold" panose="020B09030607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306" y="1219200"/>
            <a:ext cx="83638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ritannic Bold" panose="020B0903060703020204" pitchFamily="34" charset="0"/>
              </a:rPr>
              <a:t>Base Cost: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Britannic Bold" panose="020B0903060703020204" pitchFamily="34" charset="0"/>
              </a:rPr>
              <a:t> Material </a:t>
            </a:r>
          </a:p>
          <a:p>
            <a:r>
              <a:rPr lang="en-US" b="1" dirty="0">
                <a:latin typeface="Britannic Bold" panose="020B0903060703020204" pitchFamily="34" charset="0"/>
              </a:rPr>
              <a:t>	</a:t>
            </a:r>
            <a:r>
              <a:rPr lang="en-US" b="1" dirty="0" smtClean="0">
                <a:latin typeface="Britannic Bold" panose="020B0903060703020204" pitchFamily="34" charset="0"/>
              </a:rPr>
              <a:t>Grindings</a:t>
            </a:r>
            <a:r>
              <a:rPr lang="en-US" b="1" dirty="0">
                <a:latin typeface="Britannic Bold" panose="020B0903060703020204" pitchFamily="34" charset="0"/>
              </a:rPr>
              <a:t> </a:t>
            </a:r>
            <a:r>
              <a:rPr lang="en-US" b="1" dirty="0" smtClean="0">
                <a:latin typeface="Britannic Bold" panose="020B0903060703020204" pitchFamily="34" charset="0"/>
              </a:rPr>
              <a:t>   $10.20/ton for 4044tons	$41,251.00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Britannic Bold" panose="020B0903060703020204" pitchFamily="34" charset="0"/>
              </a:rPr>
              <a:t> </a:t>
            </a:r>
            <a:r>
              <a:rPr lang="en-US" b="1" dirty="0" smtClean="0">
                <a:latin typeface="Britannic Bold" panose="020B0903060703020204" pitchFamily="34" charset="0"/>
              </a:rPr>
              <a:t> Equipment</a:t>
            </a:r>
          </a:p>
          <a:p>
            <a:r>
              <a:rPr lang="en-US" b="1" dirty="0" smtClean="0">
                <a:latin typeface="Britannic Bold" panose="020B0903060703020204" pitchFamily="34" charset="0"/>
              </a:rPr>
              <a:t>  	County					$11,043.00</a:t>
            </a:r>
          </a:p>
          <a:p>
            <a:r>
              <a:rPr lang="en-US" b="1" dirty="0">
                <a:latin typeface="Britannic Bold" panose="020B0903060703020204" pitchFamily="34" charset="0"/>
              </a:rPr>
              <a:t> 	</a:t>
            </a:r>
            <a:r>
              <a:rPr lang="en-US" b="1" dirty="0" smtClean="0">
                <a:latin typeface="Britannic Bold" panose="020B0903060703020204" pitchFamily="34" charset="0"/>
              </a:rPr>
              <a:t>Rental					$12,400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Britannic Bold" panose="020B0903060703020204" pitchFamily="34" charset="0"/>
              </a:rPr>
              <a:t> </a:t>
            </a:r>
            <a:r>
              <a:rPr lang="en-US" b="1" dirty="0" smtClean="0">
                <a:latin typeface="Britannic Bold" panose="020B0903060703020204" pitchFamily="34" charset="0"/>
              </a:rPr>
              <a:t> Labor</a:t>
            </a:r>
          </a:p>
          <a:p>
            <a:r>
              <a:rPr lang="en-US" b="1" dirty="0">
                <a:latin typeface="Britannic Bold" panose="020B0903060703020204" pitchFamily="34" charset="0"/>
              </a:rPr>
              <a:t>	</a:t>
            </a:r>
            <a:r>
              <a:rPr lang="en-US" b="1" dirty="0" smtClean="0">
                <a:latin typeface="Britannic Bold" panose="020B0903060703020204" pitchFamily="34" charset="0"/>
              </a:rPr>
              <a:t>County					</a:t>
            </a:r>
            <a:r>
              <a:rPr lang="en-US" b="1" u="sng" dirty="0" smtClean="0">
                <a:latin typeface="Britannic Bold" panose="020B0903060703020204" pitchFamily="34" charset="0"/>
              </a:rPr>
              <a:t>$17,870              </a:t>
            </a:r>
          </a:p>
          <a:p>
            <a:r>
              <a:rPr lang="en-US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Total Base Cost:						$82,564.00</a:t>
            </a:r>
          </a:p>
          <a:p>
            <a:endParaRPr lang="en-US" b="1" dirty="0">
              <a:latin typeface="Britannic Bold" panose="020B0903060703020204" pitchFamily="34" charset="0"/>
            </a:endParaRPr>
          </a:p>
          <a:p>
            <a:r>
              <a:rPr lang="en-US" b="1" dirty="0" smtClean="0">
                <a:latin typeface="Britannic Bold" panose="020B0903060703020204" pitchFamily="34" charset="0"/>
              </a:rPr>
              <a:t>Surface Cost: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Britannic Bold" panose="020B0903060703020204" pitchFamily="34" charset="0"/>
              </a:rPr>
              <a:t> </a:t>
            </a:r>
            <a:r>
              <a:rPr lang="en-US" b="1" dirty="0" smtClean="0">
                <a:latin typeface="Britannic Bold" panose="020B0903060703020204" pitchFamily="34" charset="0"/>
              </a:rPr>
              <a:t>Chip Seal					$60,000.00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Britannic Bold" panose="020B0903060703020204" pitchFamily="34" charset="0"/>
              </a:rPr>
              <a:t> F</a:t>
            </a:r>
            <a:r>
              <a:rPr lang="en-US" b="1" dirty="0" smtClean="0">
                <a:latin typeface="Britannic Bold" panose="020B0903060703020204" pitchFamily="34" charset="0"/>
              </a:rPr>
              <a:t>og Seal					</a:t>
            </a:r>
            <a:r>
              <a:rPr lang="en-US" b="1" u="sng" dirty="0" smtClean="0">
                <a:latin typeface="Britannic Bold" panose="020B0903060703020204" pitchFamily="34" charset="0"/>
              </a:rPr>
              <a:t>$2,400.00</a:t>
            </a:r>
          </a:p>
          <a:p>
            <a:r>
              <a:rPr lang="en-US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Total Surface Cost:			</a:t>
            </a:r>
            <a:r>
              <a:rPr lang="en-US" b="1" dirty="0">
                <a:solidFill>
                  <a:srgbClr val="FF6600"/>
                </a:solidFill>
                <a:latin typeface="Britannic Bold" panose="020B0903060703020204" pitchFamily="34" charset="0"/>
              </a:rPr>
              <a:t>	</a:t>
            </a:r>
            <a:r>
              <a:rPr lang="en-US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	$62,400.00</a:t>
            </a:r>
          </a:p>
          <a:p>
            <a:endParaRPr lang="en-US" b="1" dirty="0" smtClean="0">
              <a:latin typeface="Britannic Bold" panose="020B0903060703020204" pitchFamily="34" charset="0"/>
            </a:endParaRPr>
          </a:p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Total Cost:					$144,964.00</a:t>
            </a:r>
          </a:p>
          <a:p>
            <a:r>
              <a:rPr lang="en-US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						Roughly $72,482 per mile</a:t>
            </a:r>
            <a:endParaRPr lang="en-US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63" y="1676400"/>
            <a:ext cx="5537863" cy="4153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399" y="563403"/>
            <a:ext cx="6249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ritannic Bold" panose="020B0903060703020204" pitchFamily="34" charset="0"/>
              </a:rPr>
              <a:t>Tampico After One Year 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3100328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Traffic count on this road is 250/day</a:t>
            </a:r>
            <a:endParaRPr lang="en-US" sz="2000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7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G:\avery\ROADS\POWERPOINTS\Gravel Roads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90493"/>
            <a:ext cx="5830628" cy="408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1352" y="432551"/>
            <a:ext cx="6248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ritannic Bold" panose="020B0903060703020204" pitchFamily="34" charset="0"/>
              </a:rPr>
              <a:t>Smith Loop Before </a:t>
            </a:r>
            <a:r>
              <a:rPr lang="en-US" sz="4000" b="1" dirty="0">
                <a:latin typeface="Britannic Bold" panose="020B0903060703020204" pitchFamily="34" charset="0"/>
              </a:rPr>
              <a:t>G</a:t>
            </a:r>
            <a:r>
              <a:rPr lang="en-US" sz="4000" b="1" dirty="0" smtClean="0">
                <a:latin typeface="Britannic Bold" panose="020B0903060703020204" pitchFamily="34" charset="0"/>
              </a:rPr>
              <a:t>rindings </a:t>
            </a:r>
            <a:r>
              <a:rPr lang="en-US" sz="4000" b="1" dirty="0">
                <a:latin typeface="Britannic Bold" panose="020B0903060703020204" pitchFamily="34" charset="0"/>
              </a:rPr>
              <a:t>A</a:t>
            </a:r>
            <a:r>
              <a:rPr lang="en-US" sz="4000" b="1" dirty="0" smtClean="0">
                <a:latin typeface="Britannic Bold" panose="020B0903060703020204" pitchFamily="34" charset="0"/>
              </a:rPr>
              <a:t>pplication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768" y="1828800"/>
            <a:ext cx="22207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2 miles of gravel road</a:t>
            </a:r>
          </a:p>
          <a:p>
            <a:endParaRPr lang="en-US" sz="2400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Approximately 4 inches of gravel </a:t>
            </a:r>
          </a:p>
          <a:p>
            <a:endParaRPr lang="en-US" sz="2400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Daily traffic count of 100</a:t>
            </a:r>
          </a:p>
          <a:p>
            <a:endParaRPr lang="en-US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051" name="Picture 3" descr="C:\Users\nancyg\AppData\Local\Microsoft\Windows\Temporary Internet Files\Content.IE5\39DOULP1\cartoon0204_468x3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8" y="5257800"/>
            <a:ext cx="1915997" cy="140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ritannic Bold" panose="020B0903060703020204" pitchFamily="34" charset="0"/>
              </a:rPr>
              <a:t>Tampico with 3/8 and ¼ Chip Seal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5334662" cy="40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avery\ROADS\Pictures\SMITH LOOP GRINDINGS PHOTOS\4. SMITH LOOP GRINDING CHIP SEAL\2. SMITH LOOP CHIP SEAL AGGREGATE INSTALL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5867400" cy="43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457200"/>
            <a:ext cx="3629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 panose="020B0903060703020204" pitchFamily="34" charset="0"/>
              </a:rPr>
              <a:t>Any Questions?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pic>
        <p:nvPicPr>
          <p:cNvPr id="1027" name="Picture 3" descr="C:\Users\nancyg\AppData\Local\Microsoft\Windows\Temporary Internet Files\Content.IE5\39DOULP1\construction-con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22665"/>
            <a:ext cx="1530516" cy="155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itannic Bold" panose="020B0903060703020204" pitchFamily="34" charset="0"/>
              </a:rPr>
              <a:t>Bad Grinding </a:t>
            </a:r>
            <a:r>
              <a:rPr lang="en-US" sz="4000" b="1" dirty="0">
                <a:latin typeface="Britannic Bold" panose="020B0903060703020204" pitchFamily="34" charset="0"/>
              </a:rPr>
              <a:t>S</a:t>
            </a:r>
            <a:r>
              <a:rPr lang="en-US" sz="4000" b="1" dirty="0" smtClean="0">
                <a:latin typeface="Britannic Bold" panose="020B0903060703020204" pitchFamily="34" charset="0"/>
              </a:rPr>
              <a:t>ource</a:t>
            </a:r>
            <a:endParaRPr lang="en-US" sz="4000" b="1" dirty="0">
              <a:latin typeface="Britannic Bold" panose="020B0903060703020204" pitchFamily="34" charset="0"/>
            </a:endParaRPr>
          </a:p>
        </p:txBody>
      </p:sp>
      <p:pic>
        <p:nvPicPr>
          <p:cNvPr id="1026" name="Picture 2" descr="G:\avery\ROADS\POWERPOINTS\Alligator\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5054474" cy="37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6002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itannic Bold" panose="020B0903060703020204" pitchFamily="34" charset="0"/>
              </a:rPr>
              <a:t>Quality of Product Source Very Important</a:t>
            </a:r>
          </a:p>
          <a:p>
            <a:endParaRPr lang="en-US" sz="2400" b="1" dirty="0">
              <a:latin typeface="Britannic Bold" panose="020B0903060703020204" pitchFamily="34" charset="0"/>
            </a:endParaRPr>
          </a:p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Be wary of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Large alligators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F mix road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Road that has fabric</a:t>
            </a:r>
            <a:r>
              <a:rPr lang="en-US" sz="2400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 </a:t>
            </a:r>
            <a:endParaRPr lang="en-US" sz="2400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itannic Bold" panose="020B0903060703020204" pitchFamily="34" charset="0"/>
              </a:rPr>
              <a:t>Good Grinding Source</a:t>
            </a:r>
            <a:endParaRPr lang="en-US" sz="4000" b="1" dirty="0">
              <a:latin typeface="Britannic Bold" panose="020B0903060703020204" pitchFamily="34" charset="0"/>
            </a:endParaRPr>
          </a:p>
        </p:txBody>
      </p:sp>
      <p:pic>
        <p:nvPicPr>
          <p:cNvPr id="2051" name="Picture 3" descr="G:\avery\ROADS\Pictures\SMITH LOOP GRINDINGS PHOTOS\2. GRINDING WHERE THEY CAME FROM\1. GRINDING BEING REMOVED FROM 5TH ST.-BUCHANAN AVE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5029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6002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itannic Bold" panose="020B0903060703020204" pitchFamily="34" charset="0"/>
              </a:rPr>
              <a:t>Quality of the surface that is being torn up will affect the size of the resulting product. </a:t>
            </a:r>
            <a:endParaRPr lang="en-US" sz="2400" b="1" dirty="0">
              <a:latin typeface="Britannic Bold" panose="020B09030607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729" y="4685791"/>
            <a:ext cx="389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Look for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    Smooth </a:t>
            </a: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surface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    Not </a:t>
            </a:r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a lot </a:t>
            </a: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of patching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    No fabric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5216174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Will result in consistent </a:t>
            </a: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product</a:t>
            </a:r>
            <a:endParaRPr lang="en-US" sz="2400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197096" y="5343375"/>
            <a:ext cx="978408" cy="703796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itannic Bold" panose="020B0903060703020204" pitchFamily="34" charset="0"/>
              </a:rPr>
              <a:t>Manage Production Rates</a:t>
            </a:r>
            <a:endParaRPr lang="en-US" sz="4000" b="1" dirty="0">
              <a:latin typeface="Britannic Bold" panose="020B0903060703020204" pitchFamily="34" charset="0"/>
            </a:endParaRPr>
          </a:p>
        </p:txBody>
      </p:sp>
      <p:pic>
        <p:nvPicPr>
          <p:cNvPr id="4098" name="Picture 2" descr="G:\avery\ROADS\Pictures\SMITH LOOP GRINDINGS PHOTOS\3. SMITH LOOP GRINDING PLACEMENT AND PROCESSING\1. GRINDING BEING PLACED ON R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52831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2057400"/>
            <a:ext cx="312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K</a:t>
            </a: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now your source’s production rate, </a:t>
            </a: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Know your production rate,</a:t>
            </a: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Make a plan to control both.</a:t>
            </a:r>
          </a:p>
          <a:p>
            <a:endParaRPr lang="en-US" sz="2400" b="1" dirty="0">
              <a:latin typeface="Britannic Bold" panose="020B0903060703020204" pitchFamily="34" charset="0"/>
            </a:endParaRPr>
          </a:p>
          <a:p>
            <a:r>
              <a:rPr lang="en-US" sz="2400" b="1" dirty="0" smtClean="0">
                <a:latin typeface="Britannic Bold" panose="020B0903060703020204" pitchFamily="34" charset="0"/>
              </a:rPr>
              <a:t>e.g. We designate a stockpile site where loads can be staged.  </a:t>
            </a:r>
            <a:endParaRPr lang="en-US" sz="2400" b="1" dirty="0">
              <a:latin typeface="Britannic Bold" panose="020B09030607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1" y="1505955"/>
            <a:ext cx="52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ritannic Bold" panose="020B0903060703020204" pitchFamily="34" charset="0"/>
              </a:rPr>
              <a:t>To control the quality of </a:t>
            </a:r>
            <a:r>
              <a:rPr lang="en-US" sz="2400" b="1" dirty="0" smtClean="0">
                <a:latin typeface="Britannic Bold" panose="020B0903060703020204" pitchFamily="34" charset="0"/>
              </a:rPr>
              <a:t>work:</a:t>
            </a:r>
            <a:endParaRPr lang="en-US" sz="2400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71" y="228600"/>
            <a:ext cx="8314100" cy="2057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ritannic Bold" panose="020B0903060703020204" pitchFamily="34" charset="0"/>
              </a:rPr>
              <a:t>Water is Very </a:t>
            </a:r>
            <a:r>
              <a:rPr lang="en-US" sz="4000" b="1" dirty="0">
                <a:latin typeface="Britannic Bold" panose="020B0903060703020204" pitchFamily="34" charset="0"/>
              </a:rPr>
              <a:t>I</a:t>
            </a:r>
            <a:r>
              <a:rPr lang="en-US" sz="4000" b="1" dirty="0" smtClean="0">
                <a:latin typeface="Britannic Bold" panose="020B0903060703020204" pitchFamily="34" charset="0"/>
              </a:rPr>
              <a:t>mportant in the </a:t>
            </a:r>
            <a:r>
              <a:rPr lang="en-US" sz="4000" b="1" dirty="0">
                <a:latin typeface="Britannic Bold" panose="020B0903060703020204" pitchFamily="34" charset="0"/>
              </a:rPr>
              <a:t>P</a:t>
            </a:r>
            <a:r>
              <a:rPr lang="en-US" sz="4000" b="1" dirty="0" smtClean="0">
                <a:latin typeface="Britannic Bold" panose="020B0903060703020204" pitchFamily="34" charset="0"/>
              </a:rPr>
              <a:t>rocess:  Have a Consistent </a:t>
            </a:r>
            <a:r>
              <a:rPr lang="en-US" sz="4000" b="1" dirty="0">
                <a:latin typeface="Britannic Bold" panose="020B0903060703020204" pitchFamily="34" charset="0"/>
              </a:rPr>
              <a:t>S</a:t>
            </a:r>
            <a:r>
              <a:rPr lang="en-US" sz="4000" b="1" dirty="0" smtClean="0">
                <a:latin typeface="Britannic Bold" panose="020B0903060703020204" pitchFamily="34" charset="0"/>
              </a:rPr>
              <a:t>ource</a:t>
            </a:r>
            <a:endParaRPr lang="en-US" sz="4000" b="1" dirty="0">
              <a:latin typeface="Britannic Bold" panose="020B0903060703020204" pitchFamily="34" charset="0"/>
            </a:endParaRPr>
          </a:p>
        </p:txBody>
      </p:sp>
      <p:pic>
        <p:nvPicPr>
          <p:cNvPr id="6146" name="Picture 2" descr="G:\avery\ROADS\Pictures\SMITH LOOP GRINDINGS PHOTOS\3. SMITH LOOP GRINDING PLACEMENT AND PROCESSING\3. GRINDING BEING WATERED DURING PROCESS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77498"/>
            <a:ext cx="4903453" cy="367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562132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Helps product bind together</a:t>
            </a:r>
          </a:p>
          <a:p>
            <a:pPr marL="457200" indent="-457200">
              <a:buAutoNum type="arabicParenR"/>
            </a:pPr>
            <a:endParaRPr lang="en-US" sz="2400" b="1" dirty="0" smtClean="0">
              <a:solidFill>
                <a:srgbClr val="FF6600"/>
              </a:solidFill>
              <a:latin typeface="Britannic Bold" panose="020B0903060703020204" pitchFamily="34" charset="0"/>
            </a:endParaRPr>
          </a:p>
          <a:p>
            <a:pPr marL="457200" indent="-457200">
              <a:buAutoNum type="arabicParenR" startAt="2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Helps control </a:t>
            </a:r>
          </a:p>
          <a:p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    fines: brings</a:t>
            </a:r>
          </a:p>
          <a:p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    them to surface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9111" y="5643328"/>
            <a:ext cx="4815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Source should be close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It will </a:t>
            </a:r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take more than you think</a:t>
            </a:r>
          </a:p>
        </p:txBody>
      </p:sp>
    </p:spTree>
    <p:extLst>
      <p:ext uri="{BB962C8B-B14F-4D97-AF65-F5344CB8AC3E}">
        <p14:creationId xmlns:p14="http://schemas.microsoft.com/office/powerpoint/2010/main" val="20113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ritannic Bold" panose="020B0903060703020204" pitchFamily="34" charset="0"/>
              </a:rPr>
              <a:t>Phase 1: First Grader</a:t>
            </a:r>
            <a:endParaRPr lang="en-US" sz="4000" b="1" dirty="0">
              <a:latin typeface="Britannic Bold" panose="020B0903060703020204" pitchFamily="34" charset="0"/>
            </a:endParaRPr>
          </a:p>
        </p:txBody>
      </p:sp>
      <p:pic>
        <p:nvPicPr>
          <p:cNvPr id="5122" name="Picture 2" descr="G:\avery\ROADS\Pictures\SMITH LOOP GRINDINGS PHOTOS\3. SMITH LOOP GRINDING PLACEMENT AND PROCESSING\2. GRADER PROCESSING ROAD WHILE OPEN TO TRAFF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5726112" cy="42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34" y="1295400"/>
            <a:ext cx="27967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First pass </a:t>
            </a:r>
          </a:p>
          <a:p>
            <a:pPr marL="457200" indent="-457200">
              <a:buAutoNum type="arabicParenR"/>
            </a:pPr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W</a:t>
            </a: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orks larger grindings toward the center of the road</a:t>
            </a: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Sets depth of grindings</a:t>
            </a: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Levels surface</a:t>
            </a: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Lays out bigger grindings for roller</a:t>
            </a:r>
            <a:endParaRPr lang="en-US" sz="2400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  <a:p>
            <a:endParaRPr lang="en-US" sz="2400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ritannic Bold" panose="020B0903060703020204" pitchFamily="34" charset="0"/>
              </a:rPr>
              <a:t>Larger Grindings Pulled to the Middle of Road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pic>
        <p:nvPicPr>
          <p:cNvPr id="9218" name="Picture 2" descr="G:\avery\ROADS\Pictures\SMITH LOOP GRINDINGS PHOTOS\3. SMITH LOOP GRINDING PLACEMENT AND PROCESSING\6. GRINDINGS DURING PROCESS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1925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 smtClean="0">
                <a:latin typeface="Britannic Bold" panose="020B0903060703020204" pitchFamily="34" charset="0"/>
              </a:rPr>
              <a:t>Elliott Grid Roller</a:t>
            </a:r>
            <a:br>
              <a:rPr lang="en-US" sz="4000" b="1" dirty="0" smtClean="0">
                <a:latin typeface="Britannic Bold" panose="020B0903060703020204" pitchFamily="34" charset="0"/>
              </a:rPr>
            </a:b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  <a:ea typeface="+mn-ea"/>
                <a:cs typeface="+mn-cs"/>
              </a:rPr>
              <a:t>Breaks </a:t>
            </a:r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  <a:ea typeface="+mn-ea"/>
                <a:cs typeface="+mn-cs"/>
              </a:rPr>
              <a:t>larger pieces to finished size </a:t>
            </a:r>
            <a:b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  <a:ea typeface="+mn-ea"/>
                <a:cs typeface="+mn-cs"/>
              </a:rPr>
            </a:br>
            <a:endParaRPr lang="en-US" sz="4000" b="1" dirty="0">
              <a:latin typeface="Britannic Bold" panose="020B0903060703020204" pitchFamily="34" charset="0"/>
            </a:endParaRPr>
          </a:p>
        </p:txBody>
      </p:sp>
      <p:pic>
        <p:nvPicPr>
          <p:cNvPr id="8194" name="Picture 2" descr="G:\avery\ROADS\Pictures\SMITH LOOP GRINDINGS PHOTOS\3. SMITH LOOP GRINDING PLACEMENT AND PROCESSING\5. GRINDING BEING BROKE DOWN BY ROL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752600"/>
            <a:ext cx="580112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86920" y="1603973"/>
            <a:ext cx="2555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Breaks down grindings more consistently than a </a:t>
            </a:r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sheep </a:t>
            </a: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foot roller</a:t>
            </a:r>
          </a:p>
          <a:p>
            <a:pPr marL="457200" indent="-457200">
              <a:buAutoNum type="arabicParenR"/>
            </a:pPr>
            <a:endParaRPr lang="en-US" sz="2400" b="1" dirty="0" smtClean="0">
              <a:solidFill>
                <a:srgbClr val="FF6600"/>
              </a:solidFill>
              <a:latin typeface="Britannic Bold" panose="020B0903060703020204" pitchFamily="34" charset="0"/>
            </a:endParaRPr>
          </a:p>
          <a:p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2) Doesn’t leave</a:t>
            </a:r>
          </a:p>
          <a:p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   holes in road</a:t>
            </a:r>
          </a:p>
          <a:p>
            <a:r>
              <a:rPr lang="en-US" sz="2400" b="1" dirty="0">
                <a:solidFill>
                  <a:srgbClr val="FF660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1" dirty="0" smtClean="0">
                <a:solidFill>
                  <a:srgbClr val="FF6600"/>
                </a:solidFill>
                <a:latin typeface="Britannic Bold" panose="020B0903060703020204" pitchFamily="34" charset="0"/>
              </a:rPr>
              <a:t>   surface</a:t>
            </a:r>
            <a:endParaRPr lang="en-US" sz="2400" b="1" dirty="0">
              <a:solidFill>
                <a:srgbClr val="FF66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C35680814BB43A11E9FB07D601FB4" ma:contentTypeVersion="2" ma:contentTypeDescription="Create a new document." ma:contentTypeScope="" ma:versionID="eec5cde7945ba053eb90ff92c76b596f">
  <xsd:schema xmlns:xsd="http://www.w3.org/2001/XMLSchema" xmlns:xs="http://www.w3.org/2001/XMLSchema" xmlns:p="http://schemas.microsoft.com/office/2006/metadata/properties" xmlns:ns1="http://schemas.microsoft.com/sharepoint/v3" xmlns:ns2="7ac1d05a-fc1e-4069-a527-ab4693b3d038" targetNamespace="http://schemas.microsoft.com/office/2006/metadata/properties" ma:root="true" ma:fieldsID="cda7576bbc4fe67a2cb7ad6bfa5bbd97" ns1:_="" ns2:_="">
    <xsd:import namespace="http://schemas.microsoft.com/sharepoint/v3"/>
    <xsd:import namespace="7ac1d05a-fc1e-4069-a527-ab4693b3d03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1d05a-fc1e-4069-a527-ab4693b3d038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7ac1d05a-fc1e-4069-a527-ab4693b3d038" xsi:nil="true"/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B1E04B-E28E-4A6F-B19E-5284D1AB4A70}"/>
</file>

<file path=customXml/itemProps2.xml><?xml version="1.0" encoding="utf-8"?>
<ds:datastoreItem xmlns:ds="http://schemas.openxmlformats.org/officeDocument/2006/customXml" ds:itemID="{40DB77F2-5ED2-4BBD-92AD-93EB12DEFFA4}"/>
</file>

<file path=customXml/itemProps3.xml><?xml version="1.0" encoding="utf-8"?>
<ds:datastoreItem xmlns:ds="http://schemas.openxmlformats.org/officeDocument/2006/customXml" ds:itemID="{603ADFE1-95F6-4286-A543-AC6479683BF0}"/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363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UTILIZING GRINDINGS ON RURAL ROADS:</vt:lpstr>
      <vt:lpstr> </vt:lpstr>
      <vt:lpstr>Bad Grinding Source</vt:lpstr>
      <vt:lpstr>Good Grinding Source</vt:lpstr>
      <vt:lpstr>Manage Production Rates</vt:lpstr>
      <vt:lpstr>Water is Very Important in the Process:  Have a Consistent Source</vt:lpstr>
      <vt:lpstr>Phase 1: First Grader</vt:lpstr>
      <vt:lpstr>Larger Grindings Pulled to the Middle of Road</vt:lpstr>
      <vt:lpstr>Elliott Grid Roller Breaks larger pieces to finished size  </vt:lpstr>
      <vt:lpstr>Second Grader with a Roller</vt:lpstr>
      <vt:lpstr>Grindings are also used to Build up Intersections and Approaches</vt:lpstr>
      <vt:lpstr>Phase 2: Chip Seal Process</vt:lpstr>
      <vt:lpstr>Double Chip Seal </vt:lpstr>
      <vt:lpstr>Phase 3: Fog Seal</vt:lpstr>
      <vt:lpstr>Finished Product</vt:lpstr>
      <vt:lpstr>Six years later</vt:lpstr>
      <vt:lpstr>Current Photo</vt:lpstr>
      <vt:lpstr>Cost Summary</vt:lpstr>
      <vt:lpstr>PowerPoint Presentation</vt:lpstr>
      <vt:lpstr>Tampico with 3/8 and ¼ Chip Seal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GRINDINGS PRESENTATION</dc:title>
  <dc:creator>GIGGY Nancy</dc:creator>
  <cp:lastModifiedBy>Don Newell</cp:lastModifiedBy>
  <cp:revision>43</cp:revision>
  <dcterms:created xsi:type="dcterms:W3CDTF">2016-01-21T21:10:45Z</dcterms:created>
  <dcterms:modified xsi:type="dcterms:W3CDTF">2016-03-10T23:40:01Z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0x010100563C35680814BB43A11E9FB07D601FB4</vt:lpwstr>
  </property>
</Properties>
</file>