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3" r:id="rId9"/>
    <p:sldId id="262"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63" d="100"/>
          <a:sy n="63" d="100"/>
        </p:scale>
        <p:origin x="-91" y="-4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95D6E5-2D2B-4B00-9F30-453416C01B83}"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68297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5D6E5-2D2B-4B00-9F30-453416C01B83}"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136076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5D6E5-2D2B-4B00-9F30-453416C01B83}"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95936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5D6E5-2D2B-4B00-9F30-453416C01B83}"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91424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95D6E5-2D2B-4B00-9F30-453416C01B83}"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842410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95D6E5-2D2B-4B00-9F30-453416C01B83}"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414076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95D6E5-2D2B-4B00-9F30-453416C01B83}" type="datetimeFigureOut">
              <a:rPr lang="en-US" smtClean="0"/>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2773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95D6E5-2D2B-4B00-9F30-453416C01B83}" type="datetimeFigureOut">
              <a:rPr lang="en-US" smtClean="0"/>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276639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5D6E5-2D2B-4B00-9F30-453416C01B83}" type="datetimeFigureOut">
              <a:rPr lang="en-US" smtClean="0"/>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326459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95D6E5-2D2B-4B00-9F30-453416C01B83}"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8011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95D6E5-2D2B-4B00-9F30-453416C01B83}"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5A454F-2D25-4F78-B63B-B18999475B01}" type="slidenum">
              <a:rPr lang="en-US" smtClean="0"/>
              <a:t>‹#›</a:t>
            </a:fld>
            <a:endParaRPr lang="en-US"/>
          </a:p>
        </p:txBody>
      </p:sp>
    </p:spTree>
    <p:extLst>
      <p:ext uri="{BB962C8B-B14F-4D97-AF65-F5344CB8AC3E}">
        <p14:creationId xmlns:p14="http://schemas.microsoft.com/office/powerpoint/2010/main" val="148846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5D6E5-2D2B-4B00-9F30-453416C01B83}" type="datetimeFigureOut">
              <a:rPr lang="en-US" smtClean="0"/>
              <a:t>3/10/2016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A454F-2D25-4F78-B63B-B18999475B01}" type="slidenum">
              <a:rPr lang="en-US" smtClean="0"/>
              <a:t>‹#›</a:t>
            </a:fld>
            <a:endParaRPr lang="en-US"/>
          </a:p>
        </p:txBody>
      </p:sp>
    </p:spTree>
    <p:extLst>
      <p:ext uri="{BB962C8B-B14F-4D97-AF65-F5344CB8AC3E}">
        <p14:creationId xmlns:p14="http://schemas.microsoft.com/office/powerpoint/2010/main" val="2599324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pwprojeng@co.ferry.wa.us" TargetMode="External"/><Relationship Id="rId2" Type="http://schemas.openxmlformats.org/officeDocument/2006/relationships/hyperlink" Target="http://www.vanwaycrushers.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andrew_woods@co.columbia.wa.us" TargetMode="External"/><Relationship Id="rId2" Type="http://schemas.openxmlformats.org/officeDocument/2006/relationships/hyperlink" Target="http://www.poorboysgrader.co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toddo@co.adams.wa.us" TargetMode="External"/><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Walt@CRAB.wa.gov" TargetMode="External"/><Relationship Id="rId2" Type="http://schemas.openxmlformats.org/officeDocument/2006/relationships/hyperlink" Target="mailto:BobM@crab.wa.gov" TargetMode="External"/><Relationship Id="rId1" Type="http://schemas.openxmlformats.org/officeDocument/2006/relationships/slideLayout" Target="../slideLayouts/slideLayout7.xml"/><Relationship Id="rId4" Type="http://schemas.openxmlformats.org/officeDocument/2006/relationships/hyperlink" Target="http://www.crab.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9809"/>
            <a:ext cx="9144000" cy="1993392"/>
          </a:xfrm>
        </p:spPr>
        <p:txBody>
          <a:bodyPr>
            <a:normAutofit/>
          </a:bodyPr>
          <a:lstStyle/>
          <a:p>
            <a:r>
              <a:rPr lang="en-US" sz="4800" b="1" dirty="0" smtClean="0"/>
              <a:t>Gravel Road Ideas From</a:t>
            </a:r>
            <a:br>
              <a:rPr lang="en-US" sz="4800" b="1" dirty="0" smtClean="0"/>
            </a:br>
            <a:r>
              <a:rPr lang="en-US" sz="4800" b="1" dirty="0" smtClean="0"/>
              <a:t>Washington State Counties</a:t>
            </a:r>
            <a:endParaRPr lang="en-US" sz="4800" b="1" dirty="0"/>
          </a:p>
        </p:txBody>
      </p:sp>
      <p:sp>
        <p:nvSpPr>
          <p:cNvPr id="3" name="Subtitle 2"/>
          <p:cNvSpPr>
            <a:spLocks noGrp="1"/>
          </p:cNvSpPr>
          <p:nvPr>
            <p:ph type="subTitle" idx="1"/>
          </p:nvPr>
        </p:nvSpPr>
        <p:spPr>
          <a:xfrm>
            <a:off x="1524000" y="3346704"/>
            <a:ext cx="9144000" cy="3200400"/>
          </a:xfrm>
        </p:spPr>
        <p:txBody>
          <a:bodyPr>
            <a:normAutofit fontScale="92500" lnSpcReduction="10000"/>
          </a:bodyPr>
          <a:lstStyle/>
          <a:p>
            <a:endParaRPr lang="en-US" dirty="0" smtClean="0"/>
          </a:p>
          <a:p>
            <a:endParaRPr lang="en-US" dirty="0"/>
          </a:p>
          <a:p>
            <a:endParaRPr lang="en-US" dirty="0" smtClean="0"/>
          </a:p>
          <a:p>
            <a:r>
              <a:rPr lang="en-US" dirty="0" smtClean="0"/>
              <a:t>Bob Moorhead, P.E., Maintenance Manager</a:t>
            </a:r>
          </a:p>
          <a:p>
            <a:endParaRPr lang="en-US" dirty="0"/>
          </a:p>
          <a:p>
            <a:r>
              <a:rPr lang="en-US" b="1" dirty="0" smtClean="0"/>
              <a:t>OACES 2016 Enhanced Gravel Roads Treatment Workshop</a:t>
            </a:r>
          </a:p>
          <a:p>
            <a:r>
              <a:rPr lang="en-US" dirty="0" smtClean="0"/>
              <a:t>Redmond, OR</a:t>
            </a:r>
          </a:p>
          <a:p>
            <a:r>
              <a:rPr lang="en-US" dirty="0" smtClean="0"/>
              <a:t>March 15, 2016</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056" y="2743200"/>
            <a:ext cx="9388094" cy="1719072"/>
          </a:xfrm>
          <a:prstGeom prst="rect">
            <a:avLst/>
          </a:prstGeom>
        </p:spPr>
      </p:pic>
    </p:spTree>
    <p:extLst>
      <p:ext uri="{BB962C8B-B14F-4D97-AF65-F5344CB8AC3E}">
        <p14:creationId xmlns:p14="http://schemas.microsoft.com/office/powerpoint/2010/main" val="299319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7019"/>
          </a:xfrm>
        </p:spPr>
        <p:txBody>
          <a:bodyPr>
            <a:normAutofit/>
          </a:bodyPr>
          <a:lstStyle/>
          <a:p>
            <a:pPr algn="ctr"/>
            <a:r>
              <a:rPr lang="en-US" sz="4000" b="1" dirty="0" smtClean="0"/>
              <a:t>Washington Road Mileage Summary</a:t>
            </a:r>
            <a:endParaRPr lang="en-US" sz="4000" b="1" dirty="0"/>
          </a:p>
        </p:txBody>
      </p:sp>
      <p:sp>
        <p:nvSpPr>
          <p:cNvPr id="3" name="Content Placeholder 2"/>
          <p:cNvSpPr>
            <a:spLocks noGrp="1"/>
          </p:cNvSpPr>
          <p:nvPr>
            <p:ph idx="1"/>
          </p:nvPr>
        </p:nvSpPr>
        <p:spPr>
          <a:xfrm>
            <a:off x="838200" y="1088136"/>
            <a:ext cx="10515600" cy="5385816"/>
          </a:xfrm>
        </p:spPr>
        <p:txBody>
          <a:bodyPr>
            <a:normAutofit lnSpcReduction="10000"/>
          </a:bodyPr>
          <a:lstStyle/>
          <a:p>
            <a:pPr marL="0" indent="0">
              <a:buNone/>
            </a:pPr>
            <a:r>
              <a:rPr lang="en-US" sz="3200" dirty="0" smtClean="0"/>
              <a:t>Jurisdiction		   Total	     Paved		Unpaved</a:t>
            </a:r>
          </a:p>
          <a:p>
            <a:pPr marL="0" indent="0">
              <a:buNone/>
            </a:pPr>
            <a:r>
              <a:rPr lang="en-US" sz="3200" dirty="0" smtClean="0"/>
              <a:t>Federal Agencies	  8,648	       2,226		   6,422</a:t>
            </a:r>
          </a:p>
          <a:p>
            <a:pPr marL="0" indent="0">
              <a:buNone/>
            </a:pPr>
            <a:r>
              <a:rPr lang="en-US" sz="3200" dirty="0" smtClean="0"/>
              <a:t>Indian Tribes		     197	             92		      105</a:t>
            </a:r>
          </a:p>
          <a:p>
            <a:pPr marL="0" indent="0">
              <a:buNone/>
            </a:pPr>
            <a:r>
              <a:rPr lang="en-US" sz="3200" dirty="0" smtClean="0"/>
              <a:t>WSDOT			  7,055	       7,055		          0</a:t>
            </a:r>
          </a:p>
          <a:p>
            <a:pPr marL="0" indent="0">
              <a:buNone/>
            </a:pPr>
            <a:r>
              <a:rPr lang="en-US" sz="3200" dirty="0" smtClean="0"/>
              <a:t>Other State</a:t>
            </a:r>
          </a:p>
          <a:p>
            <a:pPr marL="0" indent="0">
              <a:buNone/>
            </a:pPr>
            <a:r>
              <a:rPr lang="en-US" sz="3200" dirty="0"/>
              <a:t> </a:t>
            </a:r>
            <a:r>
              <a:rPr lang="en-US" sz="3200" dirty="0" smtClean="0"/>
              <a:t>    Agencies		  8,541	           172		   8,369</a:t>
            </a:r>
          </a:p>
          <a:p>
            <a:pPr marL="0" indent="0">
              <a:buNone/>
            </a:pPr>
            <a:r>
              <a:rPr lang="en-US" sz="3200" dirty="0" smtClean="0"/>
              <a:t>Cities			        	18,084             17,191		      893</a:t>
            </a:r>
          </a:p>
          <a:p>
            <a:pPr marL="0" indent="0">
              <a:buNone/>
            </a:pPr>
            <a:r>
              <a:rPr lang="en-US" sz="3200" dirty="0" smtClean="0"/>
              <a:t>Ports				        15	             15	                    0</a:t>
            </a:r>
          </a:p>
          <a:p>
            <a:pPr marL="0" indent="0">
              <a:buNone/>
            </a:pPr>
            <a:r>
              <a:rPr lang="en-US" sz="3200" dirty="0" smtClean="0"/>
              <a:t>Counties			39,208	     25,651		13,557</a:t>
            </a:r>
          </a:p>
          <a:p>
            <a:pPr marL="0" indent="0">
              <a:buNone/>
            </a:pPr>
            <a:r>
              <a:rPr lang="en-US" sz="3200" dirty="0" smtClean="0"/>
              <a:t>TOTALS			81,748	     52,402		29,346</a:t>
            </a:r>
          </a:p>
          <a:p>
            <a:pPr marL="0" indent="0">
              <a:buNone/>
            </a:pPr>
            <a:endParaRPr lang="en-US" sz="3200" dirty="0"/>
          </a:p>
        </p:txBody>
      </p:sp>
    </p:spTree>
    <p:extLst>
      <p:ext uri="{BB962C8B-B14F-4D97-AF65-F5344CB8AC3E}">
        <p14:creationId xmlns:p14="http://schemas.microsoft.com/office/powerpoint/2010/main" val="333110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8328" y="402336"/>
            <a:ext cx="11256264" cy="6740307"/>
          </a:xfrm>
          <a:prstGeom prst="rect">
            <a:avLst/>
          </a:prstGeom>
          <a:noFill/>
        </p:spPr>
        <p:txBody>
          <a:bodyPr wrap="square" rtlCol="0">
            <a:spAutoFit/>
          </a:bodyPr>
          <a:lstStyle/>
          <a:p>
            <a:r>
              <a:rPr lang="en-US" sz="2400" dirty="0" smtClean="0"/>
              <a:t>There is a wide variance in gravel road mileage among Washington’s 39 Counties.</a:t>
            </a:r>
          </a:p>
          <a:p>
            <a:endParaRPr lang="en-US" sz="2400" dirty="0"/>
          </a:p>
          <a:p>
            <a:r>
              <a:rPr lang="en-US" sz="2400" dirty="0" smtClean="0"/>
              <a:t>For the </a:t>
            </a:r>
            <a:r>
              <a:rPr lang="en-US" sz="2400" b="1" dirty="0" smtClean="0"/>
              <a:t>19 Counties </a:t>
            </a:r>
            <a:r>
              <a:rPr lang="en-US" sz="2400" dirty="0" smtClean="0"/>
              <a:t>west of the Cascades, gravel road mileage ranges from </a:t>
            </a:r>
            <a:r>
              <a:rPr lang="en-US" sz="2400" b="1" dirty="0" smtClean="0"/>
              <a:t>less than 3 miles to about 74 miles (1% to 18%)</a:t>
            </a:r>
          </a:p>
          <a:p>
            <a:endParaRPr lang="en-US" sz="2400" dirty="0"/>
          </a:p>
          <a:p>
            <a:endParaRPr lang="en-US" sz="2400" dirty="0" smtClean="0"/>
          </a:p>
          <a:p>
            <a:r>
              <a:rPr lang="en-US" sz="2400" dirty="0" smtClean="0"/>
              <a:t>For the </a:t>
            </a:r>
            <a:r>
              <a:rPr lang="en-US" sz="2400" b="1" dirty="0" smtClean="0"/>
              <a:t>20 Counties </a:t>
            </a:r>
            <a:r>
              <a:rPr lang="en-US" sz="2400" dirty="0" smtClean="0"/>
              <a:t>east of the Cascades, gravel road mileage ranges from </a:t>
            </a:r>
            <a:r>
              <a:rPr lang="en-US" sz="2400" b="1" dirty="0" smtClean="0"/>
              <a:t>less than 29 miles to more than  1,540 miles (12% to 77%).</a:t>
            </a:r>
          </a:p>
          <a:p>
            <a:endParaRPr lang="en-US" sz="2400" dirty="0" smtClean="0"/>
          </a:p>
          <a:p>
            <a:endParaRPr lang="en-US" sz="2400" dirty="0"/>
          </a:p>
          <a:p>
            <a:r>
              <a:rPr lang="en-US" sz="2400" dirty="0" smtClean="0"/>
              <a:t>Five Counties in Eastern Washington have more than </a:t>
            </a:r>
            <a:r>
              <a:rPr lang="en-US" sz="2400" b="1" dirty="0" smtClean="0"/>
              <a:t>1,000 </a:t>
            </a:r>
            <a:r>
              <a:rPr lang="en-US" sz="2400" dirty="0" smtClean="0"/>
              <a:t>miles of gravel roads. </a:t>
            </a:r>
          </a:p>
          <a:p>
            <a:endParaRPr lang="en-US" sz="2400" dirty="0" smtClean="0"/>
          </a:p>
          <a:p>
            <a:endParaRPr lang="en-US" sz="2400" dirty="0"/>
          </a:p>
          <a:p>
            <a:r>
              <a:rPr lang="en-US" sz="2400" dirty="0" smtClean="0"/>
              <a:t>Needless to say, gravel road maintenance is a larger issue on the east side of the state.</a:t>
            </a:r>
          </a:p>
          <a:p>
            <a:endParaRPr lang="en-US" sz="2400" dirty="0" smtClean="0"/>
          </a:p>
          <a:p>
            <a:endParaRPr lang="en-US" sz="2400" dirty="0" smtClean="0"/>
          </a:p>
          <a:p>
            <a:r>
              <a:rPr lang="en-US" sz="2400" dirty="0" smtClean="0"/>
              <a:t>Here are some things being tried in Washington State’s Counties:</a:t>
            </a:r>
            <a:endParaRPr lang="en-US" sz="2400" dirty="0"/>
          </a:p>
          <a:p>
            <a:endParaRPr lang="en-US" sz="2400" dirty="0"/>
          </a:p>
        </p:txBody>
      </p:sp>
    </p:spTree>
    <p:extLst>
      <p:ext uri="{BB962C8B-B14F-4D97-AF65-F5344CB8AC3E}">
        <p14:creationId xmlns:p14="http://schemas.microsoft.com/office/powerpoint/2010/main" val="1622299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4632" y="466344"/>
            <a:ext cx="10853928" cy="5632311"/>
          </a:xfrm>
          <a:prstGeom prst="rect">
            <a:avLst/>
          </a:prstGeom>
          <a:noFill/>
        </p:spPr>
        <p:txBody>
          <a:bodyPr wrap="square" rtlCol="0">
            <a:spAutoFit/>
          </a:bodyPr>
          <a:lstStyle/>
          <a:p>
            <a:r>
              <a:rPr lang="en-US" sz="2400" b="1" dirty="0" smtClean="0"/>
              <a:t>Ferry County</a:t>
            </a:r>
          </a:p>
          <a:p>
            <a:endParaRPr lang="en-US" sz="2400" b="1" dirty="0"/>
          </a:p>
          <a:p>
            <a:r>
              <a:rPr lang="en-US" sz="2400" dirty="0" smtClean="0"/>
              <a:t>The county has leased a Vanway V600H Linear Crusher for about 3 weeks for the past three years to reshape the template </a:t>
            </a:r>
            <a:r>
              <a:rPr lang="en-US" sz="2400" dirty="0"/>
              <a:t>i</a:t>
            </a:r>
            <a:r>
              <a:rPr lang="en-US" sz="2400" dirty="0" smtClean="0"/>
              <a:t>n remote locations.</a:t>
            </a:r>
          </a:p>
          <a:p>
            <a:endParaRPr lang="en-US" sz="2400" dirty="0"/>
          </a:p>
          <a:p>
            <a:r>
              <a:rPr lang="en-US" sz="2400" dirty="0" smtClean="0"/>
              <a:t>The unit excavates about 8” of the roadway crown and crushes the material to about a 2” minus base course.  It can also crush rocks bladed out of the ditch.</a:t>
            </a:r>
          </a:p>
          <a:p>
            <a:endParaRPr lang="en-US" sz="2400" dirty="0"/>
          </a:p>
          <a:p>
            <a:r>
              <a:rPr lang="en-US" sz="2400" dirty="0" smtClean="0"/>
              <a:t>Mounts on the front of large front-end loader.</a:t>
            </a:r>
          </a:p>
          <a:p>
            <a:endParaRPr lang="en-US" sz="2400" dirty="0"/>
          </a:p>
          <a:p>
            <a:r>
              <a:rPr lang="en-US" sz="2400" dirty="0" smtClean="0"/>
              <a:t>Production rate is about 3 miles per 40-hour work week.</a:t>
            </a:r>
          </a:p>
          <a:p>
            <a:endParaRPr lang="en-US" sz="2400" dirty="0"/>
          </a:p>
          <a:p>
            <a:r>
              <a:rPr lang="en-US" sz="2400" dirty="0" smtClean="0"/>
              <a:t>Manufactured by Vanway Crushers, Kingston, Idaho.  </a:t>
            </a:r>
            <a:r>
              <a:rPr lang="en-US" sz="2400" dirty="0" smtClean="0">
                <a:hlinkClick r:id="rId2"/>
              </a:rPr>
              <a:t>www.vanwaycrushers.com</a:t>
            </a:r>
            <a:r>
              <a:rPr lang="en-US" sz="2400" dirty="0" smtClean="0"/>
              <a:t> </a:t>
            </a:r>
          </a:p>
          <a:p>
            <a:endParaRPr lang="en-US" sz="2400" dirty="0"/>
          </a:p>
          <a:p>
            <a:r>
              <a:rPr lang="en-US" sz="2400" dirty="0" smtClean="0"/>
              <a:t>Agency Contact: Lou Miller, </a:t>
            </a:r>
            <a:r>
              <a:rPr lang="en-US" sz="2400" dirty="0" smtClean="0">
                <a:hlinkClick r:id="rId3"/>
              </a:rPr>
              <a:t>pwprojeng@co.ferry.wa.us</a:t>
            </a:r>
            <a:r>
              <a:rPr lang="en-US" sz="2400" dirty="0" smtClean="0"/>
              <a:t> </a:t>
            </a:r>
            <a:endParaRPr lang="en-US" sz="2400" dirty="0"/>
          </a:p>
        </p:txBody>
      </p:sp>
    </p:spTree>
    <p:extLst>
      <p:ext uri="{BB962C8B-B14F-4D97-AF65-F5344CB8AC3E}">
        <p14:creationId xmlns:p14="http://schemas.microsoft.com/office/powerpoint/2010/main" val="399247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3346704"/>
            <a:ext cx="10616184" cy="369332"/>
          </a:xfrm>
          <a:prstGeom prst="rect">
            <a:avLst/>
          </a:prstGeom>
          <a:noFill/>
        </p:spPr>
        <p:txBody>
          <a:bodyPr wrap="square" rtlCol="0">
            <a:spAutoFit/>
          </a:bodyPr>
          <a:lstStyle/>
          <a:p>
            <a:r>
              <a:rPr lang="en-US" dirty="0" smtClean="0"/>
              <a:t>                  </a:t>
            </a:r>
            <a:endParaRPr lang="en-US" dirty="0"/>
          </a:p>
        </p:txBody>
      </p:sp>
      <p:pic>
        <p:nvPicPr>
          <p:cNvPr id="3" name="Picture 2" descr="http://www.vanwaycrushers.com/sites/default/files/_DSC6617_resize.jpg"/>
          <p:cNvPicPr/>
          <p:nvPr/>
        </p:nvPicPr>
        <p:blipFill>
          <a:blip r:embed="rId2">
            <a:extLst>
              <a:ext uri="{28A0092B-C50C-407E-A947-70E740481C1C}">
                <a14:useLocalDpi xmlns:a14="http://schemas.microsoft.com/office/drawing/2010/main" val="0"/>
              </a:ext>
            </a:extLst>
          </a:blip>
          <a:srcRect/>
          <a:stretch>
            <a:fillRect/>
          </a:stretch>
        </p:blipFill>
        <p:spPr bwMode="auto">
          <a:xfrm>
            <a:off x="505206" y="768096"/>
            <a:ext cx="5015484" cy="4544684"/>
          </a:xfrm>
          <a:prstGeom prst="rect">
            <a:avLst/>
          </a:prstGeom>
          <a:noFill/>
          <a:ln>
            <a:noFill/>
          </a:ln>
        </p:spPr>
      </p:pic>
      <p:pic>
        <p:nvPicPr>
          <p:cNvPr id="5" name="Picture 4" descr="http://www.vanwaycrushers.com/sites/default/files/_DSC4188_resize.JPG"/>
          <p:cNvPicPr/>
          <p:nvPr/>
        </p:nvPicPr>
        <p:blipFill>
          <a:blip r:embed="rId3">
            <a:extLst>
              <a:ext uri="{28A0092B-C50C-407E-A947-70E740481C1C}">
                <a14:useLocalDpi xmlns:a14="http://schemas.microsoft.com/office/drawing/2010/main" val="0"/>
              </a:ext>
            </a:extLst>
          </a:blip>
          <a:srcRect/>
          <a:stretch>
            <a:fillRect/>
          </a:stretch>
        </p:blipFill>
        <p:spPr bwMode="auto">
          <a:xfrm>
            <a:off x="5914662" y="768096"/>
            <a:ext cx="5798801" cy="4544684"/>
          </a:xfrm>
          <a:prstGeom prst="rect">
            <a:avLst/>
          </a:prstGeom>
          <a:noFill/>
          <a:ln>
            <a:noFill/>
          </a:ln>
        </p:spPr>
      </p:pic>
    </p:spTree>
    <p:extLst>
      <p:ext uri="{BB962C8B-B14F-4D97-AF65-F5344CB8AC3E}">
        <p14:creationId xmlns:p14="http://schemas.microsoft.com/office/powerpoint/2010/main" val="1127110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2906" y="729205"/>
            <a:ext cx="10567685" cy="6001643"/>
          </a:xfrm>
          <a:prstGeom prst="rect">
            <a:avLst/>
          </a:prstGeom>
          <a:noFill/>
        </p:spPr>
        <p:txBody>
          <a:bodyPr wrap="square" rtlCol="0">
            <a:spAutoFit/>
          </a:bodyPr>
          <a:lstStyle/>
          <a:p>
            <a:r>
              <a:rPr lang="en-US" sz="2400" b="1" dirty="0" smtClean="0"/>
              <a:t>Columbia County</a:t>
            </a:r>
            <a:endParaRPr lang="en-US" sz="2400" b="1" dirty="0"/>
          </a:p>
          <a:p>
            <a:endParaRPr lang="en-US" sz="2400" dirty="0" smtClean="0"/>
          </a:p>
          <a:p>
            <a:r>
              <a:rPr lang="en-US" sz="2400" dirty="0" smtClean="0"/>
              <a:t>The county </a:t>
            </a:r>
            <a:r>
              <a:rPr lang="en-US" sz="2400" dirty="0"/>
              <a:t>has recently purchased a Rock </a:t>
            </a:r>
            <a:r>
              <a:rPr lang="en-US" sz="2400" dirty="0" smtClean="0"/>
              <a:t>Rake.  </a:t>
            </a:r>
          </a:p>
          <a:p>
            <a:endParaRPr lang="en-US" sz="2400" dirty="0"/>
          </a:p>
          <a:p>
            <a:r>
              <a:rPr lang="en-US" sz="2400" dirty="0" smtClean="0"/>
              <a:t>The </a:t>
            </a:r>
            <a:r>
              <a:rPr lang="en-US" sz="2400" dirty="0"/>
              <a:t>unit is pulled behind a 4x4 pickup truck, and has adjustable settings for the angle of the rake and the depth of the tines.  </a:t>
            </a:r>
            <a:r>
              <a:rPr lang="en-US" sz="2400" dirty="0" smtClean="0"/>
              <a:t>The </a:t>
            </a:r>
            <a:r>
              <a:rPr lang="en-US" sz="2400" dirty="0"/>
              <a:t>settings are adjusted hydraulically using a hand-held </a:t>
            </a:r>
            <a:r>
              <a:rPr lang="en-US" sz="2400" dirty="0" smtClean="0"/>
              <a:t>controller from the cab of the pickup.  </a:t>
            </a:r>
          </a:p>
          <a:p>
            <a:endParaRPr lang="en-US" sz="2400" dirty="0"/>
          </a:p>
          <a:p>
            <a:r>
              <a:rPr lang="en-US" sz="2400" dirty="0" smtClean="0"/>
              <a:t>By </a:t>
            </a:r>
            <a:r>
              <a:rPr lang="en-US" sz="2400" dirty="0"/>
              <a:t>moving larger rocks to the side and sifting the gravel through the rake teeth, the surface crown can be restored and the irregular wash boarding and rutting defects can be reduced.</a:t>
            </a:r>
          </a:p>
          <a:p>
            <a:endParaRPr lang="en-US" sz="2400" dirty="0" smtClean="0"/>
          </a:p>
          <a:p>
            <a:r>
              <a:rPr lang="en-US" sz="2400" dirty="0" smtClean="0"/>
              <a:t>Manufactured by Poor Boys Grader, Tonasket, WA  </a:t>
            </a:r>
            <a:r>
              <a:rPr lang="en-US" sz="2400" dirty="0" smtClean="0">
                <a:hlinkClick r:id="rId2"/>
              </a:rPr>
              <a:t>www.poorboysgrader.com</a:t>
            </a:r>
            <a:r>
              <a:rPr lang="en-US" sz="2400" dirty="0" smtClean="0"/>
              <a:t>  </a:t>
            </a:r>
          </a:p>
          <a:p>
            <a:endParaRPr lang="en-US" sz="2400" dirty="0" smtClean="0"/>
          </a:p>
          <a:p>
            <a:r>
              <a:rPr lang="en-US" sz="2400" dirty="0" smtClean="0"/>
              <a:t>Agency Contact: Drew Woods, P.E., Co. Engr., </a:t>
            </a:r>
            <a:r>
              <a:rPr lang="en-US" sz="2400" dirty="0" smtClean="0">
                <a:hlinkClick r:id="rId3"/>
              </a:rPr>
              <a:t>andrew_woods@co.columbia.wa.us</a:t>
            </a:r>
            <a:r>
              <a:rPr lang="en-US" sz="2400" dirty="0" smtClean="0"/>
              <a:t> </a:t>
            </a:r>
          </a:p>
          <a:p>
            <a:endParaRPr lang="en-US" sz="2400" dirty="0"/>
          </a:p>
        </p:txBody>
      </p:sp>
    </p:spTree>
    <p:extLst>
      <p:ext uri="{BB962C8B-B14F-4D97-AF65-F5344CB8AC3E}">
        <p14:creationId xmlns:p14="http://schemas.microsoft.com/office/powerpoint/2010/main" val="356513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1" descr="http://www.poorboysgrader.com/images/PBWrkStp4LS1.jpg"/>
          <p:cNvPicPr/>
          <p:nvPr/>
        </p:nvPicPr>
        <p:blipFill>
          <a:blip r:embed="rId2">
            <a:extLst>
              <a:ext uri="{28A0092B-C50C-407E-A947-70E740481C1C}">
                <a14:useLocalDpi xmlns:a14="http://schemas.microsoft.com/office/drawing/2010/main" val="0"/>
              </a:ext>
            </a:extLst>
          </a:blip>
          <a:srcRect/>
          <a:stretch>
            <a:fillRect/>
          </a:stretch>
        </p:blipFill>
        <p:spPr bwMode="auto">
          <a:xfrm>
            <a:off x="1979271" y="1169043"/>
            <a:ext cx="7477246" cy="4271058"/>
          </a:xfrm>
          <a:prstGeom prst="rect">
            <a:avLst/>
          </a:prstGeom>
          <a:noFill/>
          <a:ln>
            <a:noFill/>
          </a:ln>
        </p:spPr>
      </p:pic>
      <p:pic>
        <p:nvPicPr>
          <p:cNvPr id="3" name="Picture 2"/>
          <p:cNvPicPr>
            <a:picLocks noChangeAspect="1"/>
          </p:cNvPicPr>
          <p:nvPr/>
        </p:nvPicPr>
        <p:blipFill>
          <a:blip r:embed="rId3"/>
          <a:stretch>
            <a:fillRect/>
          </a:stretch>
        </p:blipFill>
        <p:spPr>
          <a:xfrm>
            <a:off x="6091237" y="3424237"/>
            <a:ext cx="9525" cy="9525"/>
          </a:xfrm>
          <a:prstGeom prst="rect">
            <a:avLst/>
          </a:prstGeom>
        </p:spPr>
      </p:pic>
    </p:spTree>
    <p:extLst>
      <p:ext uri="{BB962C8B-B14F-4D97-AF65-F5344CB8AC3E}">
        <p14:creationId xmlns:p14="http://schemas.microsoft.com/office/powerpoint/2010/main" val="3967534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1237" y="3424237"/>
            <a:ext cx="9525" cy="9525"/>
          </a:xfrm>
          <a:prstGeom prst="rect">
            <a:avLst/>
          </a:prstGeom>
        </p:spPr>
      </p:pic>
      <p:pic>
        <p:nvPicPr>
          <p:cNvPr id="3" name="Picture 2"/>
          <p:cNvPicPr>
            <a:picLocks noChangeAspect="1"/>
          </p:cNvPicPr>
          <p:nvPr/>
        </p:nvPicPr>
        <p:blipFill>
          <a:blip r:embed="rId2"/>
          <a:stretch>
            <a:fillRect/>
          </a:stretch>
        </p:blipFill>
        <p:spPr>
          <a:xfrm>
            <a:off x="6091237" y="3424237"/>
            <a:ext cx="9525" cy="9525"/>
          </a:xfrm>
          <a:prstGeom prst="rect">
            <a:avLst/>
          </a:prstGeom>
        </p:spPr>
      </p:pic>
      <p:sp>
        <p:nvSpPr>
          <p:cNvPr id="5" name="TextBox 4"/>
          <p:cNvSpPr txBox="1"/>
          <p:nvPr/>
        </p:nvSpPr>
        <p:spPr>
          <a:xfrm>
            <a:off x="277792" y="717631"/>
            <a:ext cx="11088547" cy="5632311"/>
          </a:xfrm>
          <a:prstGeom prst="rect">
            <a:avLst/>
          </a:prstGeom>
          <a:noFill/>
        </p:spPr>
        <p:txBody>
          <a:bodyPr wrap="square" rtlCol="0">
            <a:spAutoFit/>
          </a:bodyPr>
          <a:lstStyle/>
          <a:p>
            <a:r>
              <a:rPr lang="en-US" sz="2400" b="1" dirty="0" smtClean="0"/>
              <a:t>Adams County</a:t>
            </a:r>
          </a:p>
          <a:p>
            <a:endParaRPr lang="en-US" sz="2400" b="1" dirty="0" smtClean="0"/>
          </a:p>
          <a:p>
            <a:r>
              <a:rPr lang="en-US" sz="2400" dirty="0" smtClean="0"/>
              <a:t>Uses a mixture of 80% Magnesium Chloride/20% Lignin Sulfonate for gravel road stabilization.</a:t>
            </a:r>
          </a:p>
          <a:p>
            <a:endParaRPr lang="en-US" sz="2400" dirty="0"/>
          </a:p>
          <a:p>
            <a:r>
              <a:rPr lang="en-US" sz="2400" dirty="0" smtClean="0"/>
              <a:t>Applies it only to the 500 feet of gravel road approaches to selected intersections to reduce maintenance costs.</a:t>
            </a:r>
          </a:p>
          <a:p>
            <a:endParaRPr lang="en-US" sz="2400" dirty="0"/>
          </a:p>
          <a:p>
            <a:r>
              <a:rPr lang="en-US" sz="2400" dirty="0" smtClean="0"/>
              <a:t>Uses asphalt grindings as surface rock on some gravel roads.  Grindings came from a major WSDOT resurfacing project on I-90.</a:t>
            </a:r>
          </a:p>
          <a:p>
            <a:endParaRPr lang="en-US" sz="2400" dirty="0"/>
          </a:p>
          <a:p>
            <a:r>
              <a:rPr lang="en-US" sz="2400" dirty="0" smtClean="0"/>
              <a:t>Has identified several miles of BST county roads that will revert to gravel the next time a BST treatment is needed.  The BST will be ground up in place and bladed into the gravel.</a:t>
            </a:r>
          </a:p>
          <a:p>
            <a:endParaRPr lang="en-US" sz="2400" dirty="0"/>
          </a:p>
          <a:p>
            <a:r>
              <a:rPr lang="en-US" sz="2400" dirty="0" smtClean="0"/>
              <a:t>Agency Contact: Todd O’Brien, P.E., Public Works Director, </a:t>
            </a:r>
            <a:r>
              <a:rPr lang="en-US" sz="2400" dirty="0" smtClean="0">
                <a:hlinkClick r:id="rId3"/>
              </a:rPr>
              <a:t>toddo@co.adams.wa.us</a:t>
            </a:r>
            <a:r>
              <a:rPr lang="en-US" sz="2400" dirty="0" smtClean="0"/>
              <a:t>    </a:t>
            </a:r>
            <a:endParaRPr lang="en-US" sz="2400" dirty="0"/>
          </a:p>
        </p:txBody>
      </p:sp>
    </p:spTree>
    <p:extLst>
      <p:ext uri="{BB962C8B-B14F-4D97-AF65-F5344CB8AC3E}">
        <p14:creationId xmlns:p14="http://schemas.microsoft.com/office/powerpoint/2010/main" val="281148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1885" y="648182"/>
            <a:ext cx="10671858" cy="5262979"/>
          </a:xfrm>
          <a:prstGeom prst="rect">
            <a:avLst/>
          </a:prstGeom>
          <a:noFill/>
        </p:spPr>
        <p:txBody>
          <a:bodyPr wrap="square" rtlCol="0">
            <a:spAutoFit/>
          </a:bodyPr>
          <a:lstStyle/>
          <a:p>
            <a:r>
              <a:rPr lang="en-US" sz="2400" b="1" dirty="0" smtClean="0"/>
              <a:t>Unpaved/Gravel Roads Study</a:t>
            </a:r>
            <a:endParaRPr lang="en-US" sz="2400" dirty="0" smtClean="0"/>
          </a:p>
          <a:p>
            <a:endParaRPr lang="en-US" sz="2400" b="1" dirty="0"/>
          </a:p>
          <a:p>
            <a:r>
              <a:rPr lang="en-US" sz="2400" dirty="0" smtClean="0"/>
              <a:t>The Washington State County Road Administration Board (CRAB) staff is preparing a study on current Unpaved/Gravel Roads issues and practices.  It is scheduled to be adopted by the CRABoard at its meeting on April 14, 2016.</a:t>
            </a:r>
          </a:p>
          <a:p>
            <a:endParaRPr lang="en-US" sz="2400" dirty="0"/>
          </a:p>
          <a:p>
            <a:r>
              <a:rPr lang="en-US" sz="2400" dirty="0" smtClean="0"/>
              <a:t>For more information, please contact:</a:t>
            </a:r>
          </a:p>
          <a:p>
            <a:endParaRPr lang="en-US" sz="2400" dirty="0"/>
          </a:p>
          <a:p>
            <a:r>
              <a:rPr lang="en-US" sz="2400" dirty="0" smtClean="0"/>
              <a:t>Bob Moorhead, P.E., CRAB Maintenance Manager, (360) 350-6083, </a:t>
            </a:r>
            <a:r>
              <a:rPr lang="en-US" sz="2400" dirty="0" smtClean="0">
                <a:hlinkClick r:id="rId2"/>
              </a:rPr>
              <a:t>BobM@crab.wa.gov</a:t>
            </a:r>
            <a:r>
              <a:rPr lang="en-US" sz="2400" dirty="0" smtClean="0"/>
              <a:t>  (through May 31, 2016)</a:t>
            </a:r>
            <a:endParaRPr lang="en-US" sz="2400" b="1" dirty="0" smtClean="0"/>
          </a:p>
          <a:p>
            <a:endParaRPr lang="en-US" sz="2400" b="1" dirty="0"/>
          </a:p>
          <a:p>
            <a:r>
              <a:rPr lang="en-US" sz="2400" smtClean="0"/>
              <a:t>Walt </a:t>
            </a:r>
            <a:r>
              <a:rPr lang="en-US" sz="2400" dirty="0" smtClean="0"/>
              <a:t>Olsen, P.E., CRAB Deputy Director, (360) 350-6080, </a:t>
            </a:r>
            <a:r>
              <a:rPr lang="en-US" sz="2400" dirty="0" smtClean="0">
                <a:hlinkClick r:id="rId3"/>
              </a:rPr>
              <a:t>Walt@CRAB.wa.gov</a:t>
            </a:r>
            <a:r>
              <a:rPr lang="en-US" sz="2400" dirty="0" smtClean="0"/>
              <a:t>   </a:t>
            </a:r>
          </a:p>
          <a:p>
            <a:endParaRPr lang="en-US" sz="2400" b="1" dirty="0"/>
          </a:p>
          <a:p>
            <a:r>
              <a:rPr lang="en-US" sz="2400" b="1" dirty="0" smtClean="0"/>
              <a:t>CRAB Website: </a:t>
            </a:r>
            <a:r>
              <a:rPr lang="en-US" sz="2400" b="1" dirty="0" smtClean="0">
                <a:hlinkClick r:id="rId4"/>
              </a:rPr>
              <a:t>www.CRAB.wa.gov</a:t>
            </a:r>
            <a:r>
              <a:rPr lang="en-US" sz="2400" b="1" dirty="0" smtClean="0"/>
              <a:t> </a:t>
            </a:r>
            <a:endParaRPr lang="en-US" sz="2400" b="1" dirty="0"/>
          </a:p>
        </p:txBody>
      </p:sp>
    </p:spTree>
    <p:extLst>
      <p:ext uri="{BB962C8B-B14F-4D97-AF65-F5344CB8AC3E}">
        <p14:creationId xmlns:p14="http://schemas.microsoft.com/office/powerpoint/2010/main" val="2019712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3C35680814BB43A11E9FB07D601FB4" ma:contentTypeVersion="2" ma:contentTypeDescription="Create a new document." ma:contentTypeScope="" ma:versionID="eec5cde7945ba053eb90ff92c76b596f">
  <xsd:schema xmlns:xsd="http://www.w3.org/2001/XMLSchema" xmlns:xs="http://www.w3.org/2001/XMLSchema" xmlns:p="http://schemas.microsoft.com/office/2006/metadata/properties" xmlns:ns1="http://schemas.microsoft.com/sharepoint/v3" xmlns:ns2="7ac1d05a-fc1e-4069-a527-ab4693b3d038" targetNamespace="http://schemas.microsoft.com/office/2006/metadata/properties" ma:root="true" ma:fieldsID="cda7576bbc4fe67a2cb7ad6bfa5bbd97" ns1:_="" ns2:_="">
    <xsd:import namespace="http://schemas.microsoft.com/sharepoint/v3"/>
    <xsd:import namespace="7ac1d05a-fc1e-4069-a527-ab4693b3d038"/>
    <xsd:element name="properties">
      <xsd:complexType>
        <xsd:sequence>
          <xsd:element name="documentManagement">
            <xsd:complexType>
              <xsd:all>
                <xsd:element ref="ns1:PublishingStartDate" minOccurs="0"/>
                <xsd:element ref="ns1:PublishingExpirationDate" minOccurs="0"/>
                <xsd:element ref="ns2:MigrationSource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c1d05a-fc1e-4069-a527-ab4693b3d038" elementFormDefault="qualified">
    <xsd:import namespace="http://schemas.microsoft.com/office/2006/documentManagement/types"/>
    <xsd:import namespace="http://schemas.microsoft.com/office/infopath/2007/PartnerControls"/>
    <xsd:element name="MigrationSourceURL" ma:index="10" nillable="true" ma:displayName="MigrationSourceURL" ma:internalName="MigrationSourceURL">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igrationSourceURL xmlns="7ac1d05a-fc1e-4069-a527-ab4693b3d038" xsi:nil="true"/>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473AB0E5-494A-4A62-B487-72E4FECF045B}"/>
</file>

<file path=customXml/itemProps2.xml><?xml version="1.0" encoding="utf-8"?>
<ds:datastoreItem xmlns:ds="http://schemas.openxmlformats.org/officeDocument/2006/customXml" ds:itemID="{2A69307C-20F3-4A51-8221-ABACD3B24362}"/>
</file>

<file path=customXml/itemProps3.xml><?xml version="1.0" encoding="utf-8"?>
<ds:datastoreItem xmlns:ds="http://schemas.openxmlformats.org/officeDocument/2006/customXml" ds:itemID="{C4F14526-1495-41B2-A78C-D93B1233B76B}"/>
</file>

<file path=docProps/app.xml><?xml version="1.0" encoding="utf-8"?>
<Properties xmlns="http://schemas.openxmlformats.org/officeDocument/2006/extended-properties" xmlns:vt="http://schemas.openxmlformats.org/officeDocument/2006/docPropsVTypes">
  <TotalTime>298</TotalTime>
  <Words>556</Words>
  <Application>Microsoft Office PowerPoint</Application>
  <PresentationFormat>Custom</PresentationFormat>
  <Paragraphs>92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Gravel Road Ideas From Washington State Counties</vt:lpstr>
      <vt:lpstr>Washington Road Mileage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Moorhead</dc:creator>
  <cp:lastModifiedBy>Don Newell</cp:lastModifiedBy>
  <cp:revision>31</cp:revision>
  <cp:lastPrinted>2016-02-08T18:22:11Z</cp:lastPrinted>
  <dcterms:created xsi:type="dcterms:W3CDTF">2016-02-08T16:48:51Z</dcterms:created>
  <dcterms:modified xsi:type="dcterms:W3CDTF">2016-03-10T23:35:47Z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0x010100563C35680814BB43A11E9FB07D601FB4</vt:lpwstr>
  </property>
</Properties>
</file>