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91" r:id="rId2"/>
    <p:sldId id="392" r:id="rId3"/>
    <p:sldId id="394" r:id="rId4"/>
    <p:sldId id="395" r:id="rId5"/>
    <p:sldId id="374" r:id="rId6"/>
    <p:sldId id="393" r:id="rId7"/>
    <p:sldId id="400" r:id="rId8"/>
    <p:sldId id="399" r:id="rId9"/>
    <p:sldId id="396" r:id="rId10"/>
    <p:sldId id="365" r:id="rId11"/>
    <p:sldId id="401" r:id="rId12"/>
    <p:sldId id="265" r:id="rId13"/>
    <p:sldId id="256" r:id="rId14"/>
    <p:sldId id="385" r:id="rId15"/>
    <p:sldId id="362" r:id="rId16"/>
    <p:sldId id="402" r:id="rId17"/>
    <p:sldId id="364" r:id="rId18"/>
    <p:sldId id="406" r:id="rId19"/>
    <p:sldId id="407" r:id="rId20"/>
    <p:sldId id="405" r:id="rId21"/>
    <p:sldId id="404" r:id="rId22"/>
    <p:sldId id="403" r:id="rId23"/>
    <p:sldId id="408" r:id="rId24"/>
    <p:sldId id="409" r:id="rId25"/>
    <p:sldId id="397" r:id="rId26"/>
  </p:sldIdLst>
  <p:sldSz cx="9144000" cy="6858000" type="screen4x3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0" autoAdjust="0"/>
    <p:restoredTop sz="79639" autoAdjust="0"/>
  </p:normalViewPr>
  <p:slideViewPr>
    <p:cSldViewPr>
      <p:cViewPr varScale="1">
        <p:scale>
          <a:sx n="86" d="100"/>
          <a:sy n="86" d="100"/>
        </p:scale>
        <p:origin x="86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912" y="-96"/>
      </p:cViewPr>
      <p:guideLst>
        <p:guide orient="horz" pos="2160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3.xml"/><Relationship Id="rId1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96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96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58073E-86C3-46E1-910B-3B0F5BE8DC5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25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337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257550"/>
            <a:ext cx="681736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51510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AE6E90-159F-4F75-AA27-64D98B8E4D8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68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7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63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15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3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7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14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6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D08733-96A0-4A9B-80E2-E0D2A8C4C3E2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each</a:t>
            </a:r>
          </a:p>
        </p:txBody>
      </p:sp>
    </p:spTree>
    <p:extLst>
      <p:ext uri="{BB962C8B-B14F-4D97-AF65-F5344CB8AC3E}">
        <p14:creationId xmlns:p14="http://schemas.microsoft.com/office/powerpoint/2010/main" val="370146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05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63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E6E90-159F-4F75-AA27-64D98B8E4D8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718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been planning for Timber Revenue going away</a:t>
            </a:r>
          </a:p>
          <a:p>
            <a:r>
              <a:rPr lang="en-US" baseline="0" dirty="0" smtClean="0"/>
              <a:t>Hiring freeze</a:t>
            </a:r>
          </a:p>
          <a:p>
            <a:r>
              <a:rPr lang="en-US" baseline="0" dirty="0" smtClean="0"/>
              <a:t>Service reductions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3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AFA4A-48C7-4959-BFEE-A7649EFF9DF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37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D27E2-F973-432F-B3B4-83253CECBCB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29D20-ED75-43C3-8D64-03B927E78F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43EF9-BE67-450F-B0F8-752BC9DC21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B1CBC-4D96-48BB-9F91-FA2FEF9EB79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E6AD-B270-4762-B5DE-53CDC5EE06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25CA3-8448-4268-9E34-98EEEEAE274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CA065-E41E-48EE-A3E5-93777B3D538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72F407-E0F5-47A8-9F0F-51930DDD75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B20A6-3B5D-4D65-BBC3-216673D7362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534B4-87B1-4307-B337-51B3E16E207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BA628-4DCC-4FFB-8A6A-7E43EBC7CCD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100000">
              <a:srgbClr val="00CC99">
                <a:gamma/>
                <a:shade val="22353"/>
                <a:invGamma/>
              </a:srgb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8023C6DA-E225-474C-A6BB-DF966481929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endParaRPr lang="en-US" sz="3600" kern="0" dirty="0"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752600"/>
            <a:ext cx="6324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365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564889"/>
            <a:ext cx="2468137" cy="82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ORS 810.200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0834" y="2286000"/>
            <a:ext cx="8229600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Oregon Transportation Commission may exercise the following authority with respect to the marking, signing and use of traffic control devices in this state: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     (a) The commission shall adopt a manual and specifications of uniform standards for traffic control devices consistent with the provisions of the vehicle code for use upon highways in this state.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endParaRPr lang="en-US" sz="3600" kern="0" dirty="0"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01" t="2371" r="3525" b="19401"/>
          <a:stretch/>
        </p:blipFill>
        <p:spPr>
          <a:xfrm>
            <a:off x="1981199" y="76200"/>
            <a:ext cx="4809611" cy="675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Rectangle 1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3600" b="1" dirty="0">
                <a:latin typeface="Arial Rounded MT Bold" pitchFamily="34" charset="0"/>
              </a:rPr>
              <a:t>Budget Overview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Oregon Temporary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Traffic Control Handbook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December 2011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286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043" r="3425" b="39131"/>
          <a:stretch/>
        </p:blipFill>
        <p:spPr>
          <a:xfrm>
            <a:off x="209550" y="1787910"/>
            <a:ext cx="8763000" cy="167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100" y="3750526"/>
            <a:ext cx="8343900" cy="2661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By way of Oregon law, all local governments should (must) use this handbook for all temporary traffic control completed by our forces.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My guess is almost none us do for WZTC on gravel roads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Calibri" panose="020F0502020204030204" pitchFamily="34" charset="0"/>
              </a:rPr>
              <a:t>Creates risk and liability for us as we are not following published standards.</a:t>
            </a:r>
            <a:endParaRPr lang="en-US" sz="2600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228600" y="1066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  <a:noFill/>
          <a:ln/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 Rounded MT Bold" pitchFamily="34" charset="0"/>
              </a:rPr>
              <a:t>Jackson County Roads &amp; Parks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b="2222"/>
          <a:stretch/>
        </p:blipFill>
        <p:spPr>
          <a:xfrm rot="5400000">
            <a:off x="1382400" y="-1125924"/>
            <a:ext cx="6407076" cy="91161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5711904"/>
            <a:ext cx="32004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 Closure with Flaggers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320)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 r="6055"/>
          <a:stretch/>
        </p:blipFill>
        <p:spPr>
          <a:xfrm>
            <a:off x="457200" y="39958"/>
            <a:ext cx="4876800" cy="6796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5181600"/>
            <a:ext cx="297180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with Moving Flagger Stations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325)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962400" y="1600200"/>
            <a:ext cx="13716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t="4446" r="4705" b="3333"/>
          <a:stretch/>
        </p:blipFill>
        <p:spPr>
          <a:xfrm>
            <a:off x="228600" y="228600"/>
            <a:ext cx="5943600" cy="632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800" y="5638800"/>
            <a:ext cx="29718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Self-Regulating Lane Closure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350)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0" y="301656"/>
            <a:ext cx="2438400" cy="2232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smtClean="0">
                <a:effectLst/>
                <a:latin typeface="Calibri" panose="020F0502020204030204" pitchFamily="34" charset="0"/>
              </a:rPr>
              <a:t>(Standard notes that this can only be used for work spaces of 200 feet or less)</a:t>
            </a:r>
            <a:endParaRPr lang="en-US" sz="2600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2222" r="2508" b="1030"/>
          <a:stretch/>
        </p:blipFill>
        <p:spPr>
          <a:xfrm>
            <a:off x="76200" y="76200"/>
            <a:ext cx="5105400" cy="6634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5638800"/>
            <a:ext cx="3200400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Operation on Two-Lane Roads</a:t>
            </a:r>
          </a:p>
          <a:p>
            <a:pPr algn="ctr"/>
            <a:r>
              <a:rPr lang="en-US" sz="1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(Diagram 110)</a:t>
            </a:r>
            <a:endParaRPr lang="en-US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304800"/>
            <a:ext cx="3646449" cy="1804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smtClean="0">
                <a:effectLst/>
                <a:latin typeface="Calibri" panose="020F0502020204030204" pitchFamily="34" charset="0"/>
              </a:rPr>
              <a:t>(Standard specifically notes that this standard does not apply to work on gravel roads)</a:t>
            </a:r>
            <a:endParaRPr lang="en-US" sz="26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t="3159" r="6186" b="10366"/>
          <a:stretch/>
        </p:blipFill>
        <p:spPr>
          <a:xfrm>
            <a:off x="228600" y="1828800"/>
            <a:ext cx="8686801" cy="27432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" y="1524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Oregon Temporary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Traffic Control Handbook 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December 2011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286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4789805"/>
            <a:ext cx="8686801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alibri" panose="020F0502020204030204" pitchFamily="34" charset="0"/>
              </a:rPr>
              <a:t>ODOT recognized that the standards don’t work for gravel roads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Gave us an out – we should take advantage of that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Needs to be a formalized process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ffectLst/>
                <a:latin typeface="Calibri" panose="020F0502020204030204" pitchFamily="34" charset="0"/>
              </a:rPr>
              <a:t> 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676400"/>
            <a:ext cx="8534400" cy="4966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effectLst/>
                <a:latin typeface="Calibri" panose="020F0502020204030204" pitchFamily="34" charset="0"/>
              </a:rPr>
              <a:t>In 2012 OACES completed a survey of Oregon Counties to determine current WZTC practices on gravel roads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All counties use flaggers with full work zones for more complex work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Grading operations rarely use flaggers – almost never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Most common work zone is a single ROAD WORK AHEAD, ROAD MACHINERY AHEAD, or GRADER AHEAD on each end and - nothing else.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1" dirty="0" smtClean="0">
                <a:latin typeface="Calibri" panose="020F0502020204030204" pitchFamily="34" charset="0"/>
              </a:rPr>
              <a:t>	(</a:t>
            </a:r>
            <a:r>
              <a:rPr lang="en-US" b="0" i="1" dirty="0">
                <a:latin typeface="Calibri" panose="020F0502020204030204" pitchFamily="34" charset="0"/>
              </a:rPr>
              <a:t>my personal favorite was a county that bolted a ROAD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1" dirty="0" smtClean="0">
                <a:latin typeface="Calibri" panose="020F0502020204030204" pitchFamily="34" charset="0"/>
              </a:rPr>
              <a:t>	WORK </a:t>
            </a:r>
            <a:r>
              <a:rPr lang="en-US" b="0" i="1" dirty="0">
                <a:latin typeface="Calibri" panose="020F0502020204030204" pitchFamily="34" charset="0"/>
              </a:rPr>
              <a:t>AHEAD on the front and back of the grader </a:t>
            </a:r>
            <a:r>
              <a:rPr lang="en-US" b="0" i="1" dirty="0" smtClean="0">
                <a:latin typeface="Calibri" panose="020F0502020204030204" pitchFamily="34" charset="0"/>
              </a:rPr>
              <a:t>and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i="1" dirty="0">
                <a:latin typeface="Calibri" panose="020F0502020204030204" pitchFamily="34" charset="0"/>
              </a:rPr>
              <a:t>	</a:t>
            </a:r>
            <a:r>
              <a:rPr lang="en-US" b="0" i="1" dirty="0" smtClean="0">
                <a:latin typeface="Calibri" panose="020F0502020204030204" pitchFamily="34" charset="0"/>
              </a:rPr>
              <a:t>called </a:t>
            </a:r>
            <a:r>
              <a:rPr lang="en-US" b="0" i="1" dirty="0">
                <a:latin typeface="Calibri" panose="020F0502020204030204" pitchFamily="34" charset="0"/>
              </a:rPr>
              <a:t>it good</a:t>
            </a:r>
            <a:r>
              <a:rPr lang="en-US" b="0" i="1" dirty="0" smtClean="0">
                <a:latin typeface="Calibri" panose="020F0502020204030204" pitchFamily="34" charset="0"/>
              </a:rPr>
              <a:t>)</a:t>
            </a:r>
            <a:r>
              <a:rPr lang="en-US" i="1" dirty="0" smtClean="0">
                <a:latin typeface="Calibri" panose="020F0502020204030204" pitchFamily="34" charset="0"/>
              </a:rPr>
              <a:t>	</a:t>
            </a:r>
            <a:endParaRPr lang="en-US" b="0" i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b="15935"/>
          <a:stretch/>
        </p:blipFill>
        <p:spPr>
          <a:xfrm>
            <a:off x="0" y="26019"/>
            <a:ext cx="9144000" cy="683198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1" t="22857" r="27619" b="8571"/>
          <a:stretch/>
        </p:blipFill>
        <p:spPr>
          <a:xfrm>
            <a:off x="152400" y="2667000"/>
            <a:ext cx="3200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6410" y="1635513"/>
            <a:ext cx="8140390" cy="5097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 panose="020F0502020204030204" pitchFamily="34" charset="0"/>
              </a:rPr>
              <a:t>Challenging Facilities to Complete WZTC on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u="sng" dirty="0" smtClean="0">
              <a:latin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Typically are low to very low volume roads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	- </a:t>
            </a:r>
            <a:r>
              <a:rPr lang="en-US" i="1" dirty="0" smtClean="0">
                <a:latin typeface="Calibri" panose="020F0502020204030204" pitchFamily="34" charset="0"/>
              </a:rPr>
              <a:t>So is the risk really worth the effort?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The work </a:t>
            </a:r>
            <a:r>
              <a:rPr lang="en-US" sz="2800" dirty="0" smtClean="0">
                <a:latin typeface="Calibri" panose="020F0502020204030204" pitchFamily="34" charset="0"/>
              </a:rPr>
              <a:t>itself </a:t>
            </a:r>
            <a:r>
              <a:rPr lang="en-US" sz="2800" dirty="0">
                <a:latin typeface="Calibri" panose="020F0502020204030204" pitchFamily="34" charset="0"/>
              </a:rPr>
              <a:t>gets in the way of traffic control </a:t>
            </a: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i="1" dirty="0" smtClean="0">
                <a:latin typeface="Calibri" panose="020F0502020204030204" pitchFamily="34" charset="0"/>
              </a:rPr>
              <a:t>- No </a:t>
            </a:r>
            <a:r>
              <a:rPr lang="en-US" i="1" dirty="0">
                <a:latin typeface="Calibri" panose="020F0502020204030204" pitchFamily="34" charset="0"/>
              </a:rPr>
              <a:t>place to place cones (if you wanted them</a:t>
            </a:r>
            <a:r>
              <a:rPr lang="en-US" i="1" dirty="0" smtClean="0">
                <a:latin typeface="Calibri" panose="020F0502020204030204" pitchFamily="34" charset="0"/>
              </a:rPr>
              <a:t>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latin typeface="Calibri" panose="020F0502020204030204" pitchFamily="34" charset="0"/>
              </a:rPr>
              <a:t>	- On some roads simply finding a location to place 	   	   signs can be a challenge</a:t>
            </a:r>
            <a:endParaRPr lang="en-US" i="1" dirty="0">
              <a:latin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Most operations lack staff to complete WZTC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The work zone is constantly moving and typically has a long linear length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676400"/>
            <a:ext cx="8534400" cy="549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effectLst/>
                <a:latin typeface="Calibri" panose="020F0502020204030204" pitchFamily="34" charset="0"/>
              </a:rPr>
              <a:t>2012 OACES survey continued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Several counties set one sign – completes first pass – sets second sign at turn around for second pass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A </a:t>
            </a:r>
            <a:r>
              <a:rPr lang="en-US" sz="2800" dirty="0">
                <a:latin typeface="Calibri" panose="020F0502020204030204" pitchFamily="34" charset="0"/>
              </a:rPr>
              <a:t>few counties use two signs on each </a:t>
            </a:r>
            <a:r>
              <a:rPr lang="en-US" sz="2800" dirty="0" smtClean="0">
                <a:latin typeface="Calibri" panose="020F0502020204030204" pitchFamily="34" charset="0"/>
              </a:rPr>
              <a:t>end</a:t>
            </a:r>
          </a:p>
          <a:p>
            <a:pPr marL="914400" lvl="1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Generally use two standard warning signs in combination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           ROAD </a:t>
            </a:r>
            <a:r>
              <a:rPr lang="en-US" dirty="0">
                <a:latin typeface="Calibri" panose="020F0502020204030204" pitchFamily="34" charset="0"/>
              </a:rPr>
              <a:t>WORK </a:t>
            </a:r>
            <a:r>
              <a:rPr lang="en-US" dirty="0" smtClean="0">
                <a:latin typeface="Calibri" panose="020F0502020204030204" pitchFamily="34" charset="0"/>
              </a:rPr>
              <a:t>AHEAD + </a:t>
            </a:r>
            <a:r>
              <a:rPr lang="en-US" dirty="0">
                <a:latin typeface="Calibri" panose="020F0502020204030204" pitchFamily="34" charset="0"/>
              </a:rPr>
              <a:t>ROAD MACHINERY </a:t>
            </a:r>
            <a:r>
              <a:rPr lang="en-US" dirty="0" smtClean="0">
                <a:latin typeface="Calibri" panose="020F0502020204030204" pitchFamily="34" charset="0"/>
              </a:rPr>
              <a:t>AHEAD or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           ROAD </a:t>
            </a:r>
            <a:r>
              <a:rPr lang="en-US" dirty="0">
                <a:latin typeface="Calibri" panose="020F0502020204030204" pitchFamily="34" charset="0"/>
              </a:rPr>
              <a:t>WORK AHEAD + GRADER </a:t>
            </a:r>
            <a:r>
              <a:rPr lang="en-US" dirty="0" smtClean="0">
                <a:latin typeface="Calibri" panose="020F0502020204030204" pitchFamily="34" charset="0"/>
              </a:rPr>
              <a:t>AHEAD or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           Adding a SLOW sign to one of the signs above.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</a:rPr>
              <a:t>Cones – used by several counties 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Often spaced intermittently </a:t>
            </a:r>
            <a:r>
              <a:rPr lang="en-US" dirty="0" smtClean="0">
                <a:latin typeface="Calibri" panose="020F0502020204030204" pitchFamily="34" charset="0"/>
              </a:rPr>
              <a:t>to keep </a:t>
            </a:r>
            <a:r>
              <a:rPr lang="en-US" dirty="0">
                <a:latin typeface="Calibri" panose="020F0502020204030204" pitchFamily="34" charset="0"/>
              </a:rPr>
              <a:t>drivers attention that they are in a work zone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Also placed at the beginning of berms</a:t>
            </a:r>
            <a:endParaRPr lang="en-US" dirty="0">
              <a:latin typeface="Calibri" panose="020F050202020403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0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1600201"/>
            <a:ext cx="8686800" cy="503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</a:rPr>
              <a:t>2012 OACES survey continued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Who sets the signs?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Two </a:t>
            </a:r>
            <a:r>
              <a:rPr lang="en-US" dirty="0">
                <a:latin typeface="Calibri" panose="020F0502020204030204" pitchFamily="34" charset="0"/>
              </a:rPr>
              <a:t>counties use grader chasers (support staff that place signs, clear culverts, etc</a:t>
            </a:r>
            <a:r>
              <a:rPr lang="en-US" dirty="0" smtClean="0">
                <a:latin typeface="Calibri" panose="020F0502020204030204" pitchFamily="34" charset="0"/>
              </a:rPr>
              <a:t>.)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Most </a:t>
            </a:r>
            <a:r>
              <a:rPr lang="en-US" dirty="0">
                <a:latin typeface="Calibri" panose="020F0502020204030204" pitchFamily="34" charset="0"/>
              </a:rPr>
              <a:t>grader operators work alone and set their own </a:t>
            </a:r>
            <a:r>
              <a:rPr lang="en-US" dirty="0" smtClean="0">
                <a:latin typeface="Calibri" panose="020F0502020204030204" pitchFamily="34" charset="0"/>
              </a:rPr>
              <a:t>signs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Water </a:t>
            </a:r>
            <a:r>
              <a:rPr lang="en-US" dirty="0">
                <a:latin typeface="Calibri" panose="020F0502020204030204" pitchFamily="34" charset="0"/>
              </a:rPr>
              <a:t>or rock truck drivers set </a:t>
            </a:r>
            <a:r>
              <a:rPr lang="en-US" dirty="0" smtClean="0">
                <a:latin typeface="Calibri" panose="020F0502020204030204" pitchFamily="34" charset="0"/>
              </a:rPr>
              <a:t>them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if they are present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Work zone length varied widely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1-mile or less was most common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2-5 miles normal for some Central and Eastern</a:t>
            </a:r>
          </a:p>
          <a:p>
            <a:pPr marL="914400" lvl="1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1" dirty="0" smtClean="0">
                <a:latin typeface="Calibri" panose="020F0502020204030204" pitchFamily="34" charset="0"/>
              </a:rPr>
              <a:t>“Work zone length?  I don’t know, I tell them to grade outward until lunch, eat, turn around and come back and call it a day.”</a:t>
            </a:r>
          </a:p>
        </p:txBody>
      </p:sp>
    </p:spTree>
    <p:extLst>
      <p:ext uri="{BB962C8B-B14F-4D97-AF65-F5344CB8AC3E}">
        <p14:creationId xmlns:p14="http://schemas.microsoft.com/office/powerpoint/2010/main" val="252836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370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6400" y="304800"/>
            <a:ext cx="3581400" cy="522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Few standards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2009 MUTCD, Parts 5 and 6 </a:t>
            </a:r>
            <a:r>
              <a:rPr lang="en-US" dirty="0" smtClean="0">
                <a:latin typeface="Calibri" panose="020F0502020204030204" pitchFamily="34" charset="0"/>
              </a:rPr>
              <a:t>give little help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Some states have standards (not sure we want to follow those)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Work Zone Safety Consortium completed a guidance document funded through a FHWA </a:t>
            </a:r>
            <a:r>
              <a:rPr lang="en-US" dirty="0" smtClean="0">
                <a:latin typeface="Calibri" panose="020F0502020204030204" pitchFamily="34" charset="0"/>
              </a:rPr>
              <a:t>grant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ffectLst/>
                <a:latin typeface="Calibri" panose="020F0502020204030204" pitchFamily="34" charset="0"/>
              </a:rPr>
              <a:t>Best Practices from the counties</a:t>
            </a:r>
            <a:endParaRPr lang="en-US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1600201"/>
            <a:ext cx="8686800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 panose="020F0502020204030204" pitchFamily="34" charset="0"/>
              </a:rPr>
              <a:t>Recommendations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If your not using the Oregon Temporary Traffic Control Handbook for all your work (</a:t>
            </a:r>
            <a:r>
              <a:rPr lang="en-US" sz="2800" i="1" dirty="0" smtClean="0">
                <a:latin typeface="Calibri" panose="020F0502020204030204" pitchFamily="34" charset="0"/>
              </a:rPr>
              <a:t>which none of us are</a:t>
            </a:r>
            <a:r>
              <a:rPr lang="en-US" sz="2800" dirty="0" smtClean="0">
                <a:latin typeface="Calibri" panose="020F0502020204030204" pitchFamily="34" charset="0"/>
              </a:rPr>
              <a:t>) – Develop your own written and reviewed standards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OACES is going to develop a couple of model standards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If an operation is more than simple grading –  increase your traffic control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Consider increasing your signs to more than one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800" dirty="0" smtClean="0">
                <a:latin typeface="Calibri" panose="020F0502020204030204" pitchFamily="34" charset="0"/>
              </a:rPr>
              <a:t>Consider intermittent cones where width allows and traffic is higher</a:t>
            </a:r>
          </a:p>
        </p:txBody>
      </p:sp>
    </p:spTree>
    <p:extLst>
      <p:ext uri="{BB962C8B-B14F-4D97-AF65-F5344CB8AC3E}">
        <p14:creationId xmlns:p14="http://schemas.microsoft.com/office/powerpoint/2010/main" val="8070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4800" y="1600201"/>
            <a:ext cx="8686800" cy="4570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 panose="020F0502020204030204" pitchFamily="34" charset="0"/>
              </a:rPr>
              <a:t>Recommendations</a:t>
            </a:r>
            <a:endParaRPr lang="en-US" sz="2800" dirty="0" smtClean="0">
              <a:latin typeface="Calibri" panose="020F0502020204030204" pitchFamily="34" charset="0"/>
            </a:endParaRP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 startAt="6"/>
            </a:pPr>
            <a:r>
              <a:rPr lang="en-US" sz="2800" dirty="0" smtClean="0">
                <a:latin typeface="Calibri" panose="020F0502020204030204" pitchFamily="34" charset="0"/>
              </a:rPr>
              <a:t>No night work and consider impact of fog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 startAt="6"/>
            </a:pPr>
            <a:r>
              <a:rPr lang="en-US" sz="2800" dirty="0">
                <a:latin typeface="Calibri" panose="020F0502020204030204" pitchFamily="34" charset="0"/>
              </a:rPr>
              <a:t>Use roto-beams on equipment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 startAt="6"/>
            </a:pPr>
            <a:r>
              <a:rPr lang="en-US" sz="2800" dirty="0">
                <a:latin typeface="Calibri" panose="020F0502020204030204" pitchFamily="34" charset="0"/>
              </a:rPr>
              <a:t>Consider adding flags to corners of grader moldboard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 startAt="6"/>
            </a:pPr>
            <a:r>
              <a:rPr lang="en-US" sz="2800" dirty="0">
                <a:latin typeface="Calibri" panose="020F0502020204030204" pitchFamily="34" charset="0"/>
              </a:rPr>
              <a:t>Watch the length of your work </a:t>
            </a:r>
            <a:r>
              <a:rPr lang="en-US" sz="2800" dirty="0" smtClean="0">
                <a:latin typeface="Calibri" panose="020F0502020204030204" pitchFamily="34" charset="0"/>
              </a:rPr>
              <a:t>zones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-  1-mile </a:t>
            </a:r>
            <a:r>
              <a:rPr lang="en-US" dirty="0">
                <a:latin typeface="Calibri" panose="020F0502020204030204" pitchFamily="34" charset="0"/>
              </a:rPr>
              <a:t>or </a:t>
            </a:r>
            <a:r>
              <a:rPr lang="en-US" dirty="0" smtClean="0">
                <a:latin typeface="Calibri" panose="020F0502020204030204" pitchFamily="34" charset="0"/>
              </a:rPr>
              <a:t>less for limited sight distance roads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</a:rPr>
              <a:t>-  more than 1-mile probably okay in </a:t>
            </a:r>
            <a:r>
              <a:rPr lang="en-US" dirty="0">
                <a:latin typeface="Calibri" panose="020F0502020204030204" pitchFamily="34" charset="0"/>
              </a:rPr>
              <a:t>open county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 startAt="6"/>
            </a:pPr>
            <a:r>
              <a:rPr lang="en-US" sz="2800" dirty="0">
                <a:latin typeface="Calibri" panose="020F0502020204030204" pitchFamily="34" charset="0"/>
              </a:rPr>
              <a:t>Keep your berms easily traversable for expected </a:t>
            </a:r>
            <a:r>
              <a:rPr lang="en-US" sz="2800" dirty="0" smtClean="0">
                <a:latin typeface="Calibri" panose="020F0502020204030204" pitchFamily="34" charset="0"/>
              </a:rPr>
              <a:t>traffic</a:t>
            </a:r>
          </a:p>
          <a:p>
            <a:pPr marL="514350" indent="-5143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 startAt="6"/>
            </a:pPr>
            <a:r>
              <a:rPr lang="en-US" sz="2800" dirty="0" smtClean="0">
                <a:latin typeface="Calibri" panose="020F0502020204030204" pitchFamily="34" charset="0"/>
              </a:rPr>
              <a:t>Don’t take chances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064" t="29913" r="20521" b="9823"/>
          <a:stretch/>
        </p:blipFill>
        <p:spPr>
          <a:xfrm>
            <a:off x="7706078" y="5410200"/>
            <a:ext cx="119944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38400"/>
            <a:ext cx="5486400" cy="41148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1752600"/>
            <a:ext cx="4419600" cy="50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Questions </a:t>
            </a:r>
            <a:r>
              <a:rPr lang="en-US" sz="2800" kern="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+mj-cs"/>
              </a:rPr>
              <a:t>or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Comments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417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Work Zone Traffic Control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endParaRPr lang="en-US" sz="3600" kern="0" dirty="0">
              <a:solidFill>
                <a:schemeClr val="bg1"/>
              </a:solidFill>
              <a:latin typeface="Arial Rounded MT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Gravel Roads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2400" y="1447800"/>
            <a:ext cx="85344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600201"/>
            <a:ext cx="8153400" cy="6694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u="sng" dirty="0" smtClean="0">
                <a:latin typeface="Calibri" panose="020F0502020204030204" pitchFamily="34" charset="0"/>
              </a:rPr>
              <a:t>The Work Does Pose Hazards to the Public and to Us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900" dirty="0" smtClean="0">
              <a:latin typeface="Calibri" panose="020F0502020204030204" pitchFamily="34" charset="0"/>
            </a:endParaRP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A </a:t>
            </a:r>
            <a:r>
              <a:rPr lang="en-US" sz="2800" dirty="0">
                <a:latin typeface="Calibri" panose="020F0502020204030204" pitchFamily="34" charset="0"/>
              </a:rPr>
              <a:t>survey of Oregon Counties found that most have had accidents or close calls with private parties while completing the work (none were serious</a:t>
            </a:r>
            <a:r>
              <a:rPr lang="en-US" sz="2800" dirty="0" smtClean="0">
                <a:latin typeface="Calibri" panose="020F0502020204030204" pitchFamily="34" charset="0"/>
              </a:rPr>
              <a:t>)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Very slow moving equipment in the road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Limited visibility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Equipment can occupy much of the road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“Gigantic” berms</a:t>
            </a:r>
          </a:p>
          <a:p>
            <a:pPr marL="457200" indent="-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libri" panose="020F0502020204030204" pitchFamily="34" charset="0"/>
              </a:rPr>
              <a:t>The road itself can contribute to a hazard, </a:t>
            </a:r>
            <a:r>
              <a:rPr lang="en-US" sz="2800" dirty="0" smtClean="0">
                <a:latin typeface="Calibri" panose="020F0502020204030204" pitchFamily="34" charset="0"/>
              </a:rPr>
              <a:t>i.e</a:t>
            </a:r>
            <a:r>
              <a:rPr lang="en-US" sz="2800" dirty="0" smtClean="0">
                <a:latin typeface="Calibri" panose="020F0502020204030204" pitchFamily="34" charset="0"/>
              </a:rPr>
              <a:t> heavily potholed or </a:t>
            </a:r>
            <a:r>
              <a:rPr lang="en-US" sz="2800" dirty="0" smtClean="0">
                <a:latin typeface="Calibri" panose="020F0502020204030204" pitchFamily="34" charset="0"/>
              </a:rPr>
              <a:t>washboarded</a:t>
            </a:r>
            <a:r>
              <a:rPr lang="en-US" sz="2800" dirty="0" smtClean="0">
                <a:latin typeface="Calibri" panose="020F0502020204030204" pitchFamily="34" charset="0"/>
              </a:rPr>
              <a:t> roads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latin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latin typeface="Calibri" panose="020F0502020204030204" pitchFamily="34" charset="0"/>
              </a:rPr>
              <a:t>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8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73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026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454"/>
            <a:ext cx="6400800" cy="674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569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9" y="40394"/>
            <a:ext cx="9051301" cy="6777212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"/>
          <a:stretch/>
        </p:blipFill>
        <p:spPr bwMode="auto">
          <a:xfrm>
            <a:off x="152400" y="3733800"/>
            <a:ext cx="4238752" cy="295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0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A659793-F1DF-4198-997F-4A734BEDFC5A}"/>
</file>

<file path=customXml/itemProps2.xml><?xml version="1.0" encoding="utf-8"?>
<ds:datastoreItem xmlns:ds="http://schemas.openxmlformats.org/officeDocument/2006/customXml" ds:itemID="{4C3F616A-DB28-4E59-974E-68FFDBB04D60}"/>
</file>

<file path=customXml/itemProps3.xml><?xml version="1.0" encoding="utf-8"?>
<ds:datastoreItem xmlns:ds="http://schemas.openxmlformats.org/officeDocument/2006/customXml" ds:itemID="{C4683454-EE2F-425F-BCDC-04B460A3DD7E}"/>
</file>

<file path=docProps/app.xml><?xml version="1.0" encoding="utf-8"?>
<Properties xmlns="http://schemas.openxmlformats.org/officeDocument/2006/extended-properties" xmlns:vt="http://schemas.openxmlformats.org/officeDocument/2006/docPropsVTypes">
  <TotalTime>10194</TotalTime>
  <Words>803</Words>
  <Application>Microsoft Office PowerPoint</Application>
  <PresentationFormat>On-screen Show (4:3)</PresentationFormat>
  <Paragraphs>127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Rounded MT Bold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 Overview</vt:lpstr>
      <vt:lpstr>Jackson County Roads &amp; Parks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Jackson County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Jackson County Roads and Parks</dc:title>
  <dc:creator>VialJN</dc:creator>
  <cp:lastModifiedBy>John Vial</cp:lastModifiedBy>
  <cp:revision>442</cp:revision>
  <dcterms:created xsi:type="dcterms:W3CDTF">2008-04-14T22:30:55Z</dcterms:created>
  <dcterms:modified xsi:type="dcterms:W3CDTF">2016-03-12T20:56:29Z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