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1"/>
  </p:handoutMasterIdLst>
  <p:sldIdLst>
    <p:sldId id="256" r:id="rId2"/>
    <p:sldId id="258" r:id="rId3"/>
    <p:sldId id="259" r:id="rId4"/>
    <p:sldId id="263" r:id="rId5"/>
    <p:sldId id="264" r:id="rId6"/>
    <p:sldId id="265" r:id="rId7"/>
    <p:sldId id="262" r:id="rId8"/>
    <p:sldId id="260" r:id="rId9"/>
    <p:sldId id="261" r:id="rId10"/>
    <p:sldId id="266" r:id="rId11"/>
    <p:sldId id="267" r:id="rId12"/>
    <p:sldId id="268" r:id="rId13"/>
    <p:sldId id="269" r:id="rId14"/>
    <p:sldId id="270" r:id="rId15"/>
    <p:sldId id="271" r:id="rId16"/>
    <p:sldId id="272" r:id="rId17"/>
    <p:sldId id="273" r:id="rId18"/>
    <p:sldId id="275" r:id="rId19"/>
    <p:sldId id="276"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6" autoAdjust="0"/>
  </p:normalViewPr>
  <p:slideViewPr>
    <p:cSldViewPr snapToGrid="0">
      <p:cViewPr varScale="1">
        <p:scale>
          <a:sx n="81" d="100"/>
          <a:sy n="81" d="100"/>
        </p:scale>
        <p:origin x="1454" y="62"/>
      </p:cViewPr>
      <p:guideLst>
        <p:guide pos="2880"/>
        <p:guide orient="horz" pos="2160"/>
      </p:guideLst>
    </p:cSldViewPr>
  </p:slideViewPr>
  <p:notesTextViewPr>
    <p:cViewPr>
      <p:scale>
        <a:sx n="3" d="2"/>
        <a:sy n="3" d="2"/>
      </p:scale>
      <p:origin x="0" y="0"/>
    </p:cViewPr>
  </p:notesTextViewPr>
  <p:notesViewPr>
    <p:cSldViewPr snapToGrid="0" showGuides="1">
      <p:cViewPr varScale="1">
        <p:scale>
          <a:sx n="64" d="100"/>
          <a:sy n="64" d="100"/>
        </p:scale>
        <p:origin x="30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D83082D-E93C-4425-A4F2-3BB91A764BDF}" type="datetimeFigureOut">
              <a:rPr lang="en-US" smtClean="0"/>
              <a:t>03/14/2016</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842E5E-7CB2-4F40-AC6F-E1B2B7271CB8}" type="slidenum">
              <a:rPr lang="en-US" smtClean="0"/>
              <a:t>‹#›</a:t>
            </a:fld>
            <a:endParaRPr lang="en-US"/>
          </a:p>
        </p:txBody>
      </p:sp>
    </p:spTree>
    <p:extLst>
      <p:ext uri="{BB962C8B-B14F-4D97-AF65-F5344CB8AC3E}">
        <p14:creationId xmlns:p14="http://schemas.microsoft.com/office/powerpoint/2010/main" val="174495614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2312889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108471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444162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275971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290844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2528889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1955476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305868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80451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2334799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4C0FB9-7665-4B94-81AD-E21BE1B4205D}" type="datetimeFigureOut">
              <a:rPr lang="en-US" smtClean="0"/>
              <a:t>03/14/2016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13E83B-C144-4C90-89E8-D975C017E157}" type="slidenum">
              <a:rPr lang="en-US" smtClean="0"/>
              <a:t>‹#›</a:t>
            </a:fld>
            <a:endParaRPr lang="en-US" dirty="0"/>
          </a:p>
        </p:txBody>
      </p:sp>
    </p:spTree>
    <p:extLst>
      <p:ext uri="{BB962C8B-B14F-4D97-AF65-F5344CB8AC3E}">
        <p14:creationId xmlns:p14="http://schemas.microsoft.com/office/powerpoint/2010/main" val="1431223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4C0FB9-7665-4B94-81AD-E21BE1B4205D}" type="datetimeFigureOut">
              <a:rPr lang="en-US" smtClean="0"/>
              <a:t>03/14/2016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E13E83B-C144-4C90-89E8-D975C017E157}" type="slidenum">
              <a:rPr lang="en-US" smtClean="0"/>
              <a:t>‹#›</a:t>
            </a:fld>
            <a:endParaRPr lang="en-US" dirty="0"/>
          </a:p>
        </p:txBody>
      </p:sp>
    </p:spTree>
    <p:extLst>
      <p:ext uri="{BB962C8B-B14F-4D97-AF65-F5344CB8AC3E}">
        <p14:creationId xmlns:p14="http://schemas.microsoft.com/office/powerpoint/2010/main" val="14070387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2.jp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516855"/>
            <a:ext cx="6858000" cy="2387600"/>
          </a:xfrm>
        </p:spPr>
        <p:txBody>
          <a:bodyPr anchor="t">
            <a:normAutofit fontScale="90000"/>
          </a:bodyPr>
          <a:lstStyle/>
          <a:p>
            <a:r>
              <a:rPr lang="en-US" dirty="0" smtClean="0">
                <a:solidFill>
                  <a:schemeClr val="accent2"/>
                </a:solidFill>
              </a:rPr>
              <a:t>OACES 2016 Enhanced Gravel Road Treatments Workshop</a:t>
            </a:r>
            <a:br>
              <a:rPr lang="en-US" dirty="0" smtClean="0">
                <a:solidFill>
                  <a:schemeClr val="accent2"/>
                </a:solidFill>
              </a:rPr>
            </a:br>
            <a:r>
              <a:rPr lang="en-US" dirty="0" smtClean="0">
                <a:solidFill>
                  <a:schemeClr val="accent2"/>
                </a:solidFill>
              </a:rPr>
              <a:t>Redmond, OR</a:t>
            </a:r>
            <a:endParaRPr lang="en-US" dirty="0">
              <a:solidFill>
                <a:schemeClr val="accent2"/>
              </a:solidFill>
            </a:endParaRPr>
          </a:p>
        </p:txBody>
      </p:sp>
      <p:sp>
        <p:nvSpPr>
          <p:cNvPr id="3" name="Subtitle 2"/>
          <p:cNvSpPr>
            <a:spLocks noGrp="1"/>
          </p:cNvSpPr>
          <p:nvPr>
            <p:ph type="subTitle" idx="1"/>
          </p:nvPr>
        </p:nvSpPr>
        <p:spPr>
          <a:xfrm>
            <a:off x="1143000" y="2904455"/>
            <a:ext cx="6858000" cy="1655762"/>
          </a:xfrm>
        </p:spPr>
        <p:txBody>
          <a:bodyPr>
            <a:noAutofit/>
          </a:bodyPr>
          <a:lstStyle/>
          <a:p>
            <a:r>
              <a:rPr lang="en-US" sz="6000" dirty="0" smtClean="0"/>
              <a:t>Jackson County Dust Abatement Program and Driving Surface Aggregate</a:t>
            </a:r>
            <a:endParaRPr lang="en-US" sz="60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Tree>
    <p:extLst>
      <p:ext uri="{BB962C8B-B14F-4D97-AF65-F5344CB8AC3E}">
        <p14:creationId xmlns:p14="http://schemas.microsoft.com/office/powerpoint/2010/main" val="2377470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Jackson County has an effective Lignin based dust abatement program that is at times cumbersome to execute.</a:t>
            </a:r>
            <a:endParaRPr lang="en-US" sz="2800" dirty="0"/>
          </a:p>
        </p:txBody>
      </p:sp>
      <p:sp>
        <p:nvSpPr>
          <p:cNvPr id="5" name="Title 1"/>
          <p:cNvSpPr txBox="1">
            <a:spLocks/>
          </p:cNvSpPr>
          <p:nvPr/>
        </p:nvSpPr>
        <p:spPr>
          <a:xfrm>
            <a:off x="628650" y="2766218"/>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smtClean="0"/>
              <a:t>Potential vendors </a:t>
            </a:r>
            <a:r>
              <a:rPr lang="en-US" sz="2800" dirty="0" smtClean="0"/>
              <a:t>promise </a:t>
            </a:r>
            <a:r>
              <a:rPr lang="en-US" sz="2800" dirty="0" smtClean="0"/>
              <a:t>Jackson County a “cure all”</a:t>
            </a:r>
          </a:p>
          <a:p>
            <a:endParaRPr lang="en-US" sz="2800" dirty="0"/>
          </a:p>
          <a:p>
            <a:r>
              <a:rPr lang="en-US" sz="2800" dirty="0" smtClean="0"/>
              <a:t>Will we be trading the family cow for magic beans?</a:t>
            </a:r>
            <a:endParaRPr lang="en-US" sz="2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631" y="4366491"/>
            <a:ext cx="1412862" cy="160163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77893" y="3841423"/>
            <a:ext cx="2133741" cy="3016577"/>
          </a:xfrm>
          <a:prstGeom prst="rect">
            <a:avLst/>
          </a:prstGeom>
        </p:spPr>
      </p:pic>
      <p:sp>
        <p:nvSpPr>
          <p:cNvPr id="9" name="Title 1"/>
          <p:cNvSpPr txBox="1">
            <a:spLocks/>
          </p:cNvSpPr>
          <p:nvPr/>
        </p:nvSpPr>
        <p:spPr>
          <a:xfrm>
            <a:off x="1403219" y="4642565"/>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sz="2800" dirty="0"/>
          </a:p>
        </p:txBody>
      </p:sp>
      <p:sp>
        <p:nvSpPr>
          <p:cNvPr id="11" name="TextBox 10"/>
          <p:cNvSpPr txBox="1"/>
          <p:nvPr/>
        </p:nvSpPr>
        <p:spPr>
          <a:xfrm>
            <a:off x="3870525" y="4398468"/>
            <a:ext cx="1807303" cy="1569660"/>
          </a:xfrm>
          <a:prstGeom prst="rect">
            <a:avLst/>
          </a:prstGeom>
          <a:noFill/>
        </p:spPr>
        <p:txBody>
          <a:bodyPr wrap="square" rtlCol="0">
            <a:spAutoFit/>
          </a:bodyPr>
          <a:lstStyle/>
          <a:p>
            <a:r>
              <a:rPr lang="en-US" sz="9600" dirty="0" smtClean="0"/>
              <a:t>=</a:t>
            </a:r>
            <a:endParaRPr lang="en-US" sz="96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Tree>
    <p:extLst>
      <p:ext uri="{BB962C8B-B14F-4D97-AF65-F5344CB8AC3E}">
        <p14:creationId xmlns:p14="http://schemas.microsoft.com/office/powerpoint/2010/main" val="1882305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itle 1"/>
          <p:cNvSpPr txBox="1">
            <a:spLocks/>
          </p:cNvSpPr>
          <p:nvPr/>
        </p:nvSpPr>
        <p:spPr>
          <a:xfrm>
            <a:off x="628650" y="257815"/>
            <a:ext cx="7886700" cy="797987"/>
          </a:xfrm>
          <a:prstGeom prst="rect">
            <a:avLst/>
          </a:prstGeom>
        </p:spPr>
        <p:txBody>
          <a:bodyPr vert="horz" lIns="91440" tIns="45720" rIns="91440" bIns="45720" rtlCol="0" anchor="t">
            <a:normAutofit fontScale="97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800" dirty="0" smtClean="0"/>
              <a:t>We hope to identify a dust abatement/soil stabilization product that:</a:t>
            </a:r>
            <a:endParaRPr lang="en-US" sz="2800" dirty="0"/>
          </a:p>
        </p:txBody>
      </p:sp>
      <p:sp>
        <p:nvSpPr>
          <p:cNvPr id="4" name="Title 1"/>
          <p:cNvSpPr txBox="1">
            <a:spLocks/>
          </p:cNvSpPr>
          <p:nvPr/>
        </p:nvSpPr>
        <p:spPr>
          <a:xfrm>
            <a:off x="559422" y="1029489"/>
            <a:ext cx="8025156" cy="4072380"/>
          </a:xfrm>
          <a:prstGeom prst="rect">
            <a:avLst/>
          </a:prstGeom>
        </p:spPr>
        <p:txBody>
          <a:bodyPr vert="horz" lIns="91440" tIns="45720" rIns="91440" bIns="45720" rtlCol="0" anchor="t">
            <a:normAutofit fontScale="8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marL="457200" indent="-457200">
              <a:buFont typeface="Arial" panose="020B0604020202020204" pitchFamily="34" charset="0"/>
              <a:buChar char="•"/>
            </a:pPr>
            <a:r>
              <a:rPr lang="en-US" sz="2800" dirty="0" smtClean="0"/>
              <a:t>Works well in Southern Oregon</a:t>
            </a:r>
          </a:p>
          <a:p>
            <a:pPr marL="457200" indent="-457200">
              <a:buFont typeface="Arial" panose="020B0604020202020204" pitchFamily="34" charset="0"/>
              <a:buChar char="•"/>
            </a:pPr>
            <a:r>
              <a:rPr lang="en-US" sz="2800" dirty="0" smtClean="0"/>
              <a:t>Eliminates ½ of the summer grading</a:t>
            </a:r>
          </a:p>
          <a:p>
            <a:pPr marL="457200" indent="-457200">
              <a:buFont typeface="Arial" panose="020B0604020202020204" pitchFamily="34" charset="0"/>
              <a:buChar char="•"/>
            </a:pPr>
            <a:r>
              <a:rPr lang="en-US" sz="2800" dirty="0" smtClean="0"/>
              <a:t>Is equal to or more effective than lignin </a:t>
            </a:r>
            <a:r>
              <a:rPr lang="en-US" sz="2800" dirty="0" smtClean="0"/>
              <a:t>applied at 0.40 gal/</a:t>
            </a:r>
            <a:r>
              <a:rPr lang="en-US" sz="2800" dirty="0" err="1" smtClean="0"/>
              <a:t>sy</a:t>
            </a:r>
            <a:endParaRPr lang="en-US" sz="2800" dirty="0" smtClean="0"/>
          </a:p>
          <a:p>
            <a:pPr marL="457200" indent="-457200">
              <a:buFont typeface="Arial" panose="020B0604020202020204" pitchFamily="34" charset="0"/>
              <a:buChar char="•"/>
            </a:pPr>
            <a:r>
              <a:rPr lang="en-US" sz="2800" dirty="0" smtClean="0"/>
              <a:t>Is applied in 2 or less applications: 1 application immediately after grading and a topical application later if needed</a:t>
            </a:r>
          </a:p>
          <a:p>
            <a:pPr marL="457200" indent="-457200">
              <a:buFont typeface="Arial" panose="020B0604020202020204" pitchFamily="34" charset="0"/>
              <a:buChar char="•"/>
            </a:pPr>
            <a:r>
              <a:rPr lang="en-US" sz="2800" dirty="0" smtClean="0"/>
              <a:t>Is a tank mixable concentrate</a:t>
            </a:r>
          </a:p>
          <a:p>
            <a:pPr marL="457200" indent="-457200">
              <a:buFont typeface="Arial" panose="020B0604020202020204" pitchFamily="34" charset="0"/>
              <a:buChar char="•"/>
            </a:pPr>
            <a:r>
              <a:rPr lang="en-US" sz="2800" dirty="0" smtClean="0"/>
              <a:t>Is delivered in totes</a:t>
            </a:r>
          </a:p>
          <a:p>
            <a:pPr marL="457200" indent="-457200">
              <a:buFont typeface="Arial" panose="020B0604020202020204" pitchFamily="34" charset="0"/>
              <a:buChar char="•"/>
            </a:pPr>
            <a:r>
              <a:rPr lang="en-US" sz="2800" dirty="0" smtClean="0"/>
              <a:t>Is mixable with ambient temperature creek, pond or city water</a:t>
            </a:r>
          </a:p>
          <a:p>
            <a:pPr marL="457200" indent="-457200">
              <a:buFont typeface="Arial" panose="020B0604020202020204" pitchFamily="34" charset="0"/>
              <a:buChar char="•"/>
            </a:pPr>
            <a:r>
              <a:rPr lang="en-US" sz="2800" dirty="0" smtClean="0"/>
              <a:t>Is safe to be handled adjacent to streams bearing salmonids</a:t>
            </a:r>
          </a:p>
          <a:p>
            <a:pPr marL="457200" indent="-457200">
              <a:buFont typeface="Arial" panose="020B0604020202020204" pitchFamily="34" charset="0"/>
              <a:buChar char="•"/>
            </a:pPr>
            <a:r>
              <a:rPr lang="en-US" sz="2800" dirty="0" smtClean="0"/>
              <a:t>Does not kill roadside trees</a:t>
            </a:r>
          </a:p>
          <a:p>
            <a:pPr marL="457200" indent="-457200">
              <a:buFont typeface="Arial" panose="020B0604020202020204" pitchFamily="34" charset="0"/>
              <a:buChar char="•"/>
            </a:pPr>
            <a:r>
              <a:rPr lang="en-US" sz="2800" dirty="0" smtClean="0"/>
              <a:t>Can be applied with water trucks</a:t>
            </a:r>
          </a:p>
          <a:p>
            <a:pPr marL="457200" indent="-457200">
              <a:buFont typeface="Arial" panose="020B0604020202020204" pitchFamily="34" charset="0"/>
              <a:buChar char="•"/>
            </a:pPr>
            <a:r>
              <a:rPr lang="en-US" sz="2800" dirty="0" smtClean="0"/>
              <a:t>Lasts from June application through September</a:t>
            </a:r>
          </a:p>
          <a:p>
            <a:pPr marL="457200" indent="-457200">
              <a:buFont typeface="Arial" panose="020B0604020202020204" pitchFamily="34" charset="0"/>
              <a:buChar char="•"/>
            </a:pPr>
            <a:r>
              <a:rPr lang="en-US" sz="2800" dirty="0" smtClean="0"/>
              <a:t>Is less expensive in total value than </a:t>
            </a:r>
            <a:r>
              <a:rPr lang="en-US" sz="2800" dirty="0" smtClean="0"/>
              <a:t>lignin applied at 0.40 gal/</a:t>
            </a:r>
            <a:r>
              <a:rPr lang="en-US" sz="2800" dirty="0" err="1" smtClean="0"/>
              <a:t>sy</a:t>
            </a:r>
            <a:endParaRPr lang="en-US" sz="2800" dirty="0"/>
          </a:p>
        </p:txBody>
      </p:sp>
      <p:sp>
        <p:nvSpPr>
          <p:cNvPr id="6" name="Title 1"/>
          <p:cNvSpPr txBox="1">
            <a:spLocks/>
          </p:cNvSpPr>
          <p:nvPr/>
        </p:nvSpPr>
        <p:spPr>
          <a:xfrm>
            <a:off x="628650" y="5283175"/>
            <a:ext cx="7886700" cy="1325563"/>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2400" b="1" u="sng" dirty="0" smtClean="0"/>
              <a:t>We would like to hear your thoughts on these statements</a:t>
            </a:r>
            <a:r>
              <a:rPr lang="en-US" sz="2400" u="sng" dirty="0" smtClean="0"/>
              <a:t>.</a:t>
            </a:r>
          </a:p>
          <a:p>
            <a:r>
              <a:rPr lang="en-US" sz="2400" b="1" u="sng" dirty="0" smtClean="0"/>
              <a:t>Do we have realistic expectations?</a:t>
            </a:r>
          </a:p>
          <a:p>
            <a:r>
              <a:rPr lang="en-US" sz="2400" b="1" u="sng" dirty="0" smtClean="0"/>
              <a:t>Why or Why not?</a:t>
            </a:r>
          </a:p>
          <a:p>
            <a:r>
              <a:rPr lang="en-US" sz="2400" b="1" u="sng" dirty="0" smtClean="0"/>
              <a:t>What do you suggest?</a:t>
            </a:r>
            <a:endParaRPr lang="en-US" sz="2400" b="1" u="sng"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Tree>
    <p:extLst>
      <p:ext uri="{BB962C8B-B14F-4D97-AF65-F5344CB8AC3E}">
        <p14:creationId xmlns:p14="http://schemas.microsoft.com/office/powerpoint/2010/main" val="143379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up)">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up)">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wipe(up)">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wipe(up)">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8" end="8"/>
                                            </p:txEl>
                                          </p:spTgt>
                                        </p:tgtEl>
                                        <p:attrNameLst>
                                          <p:attrName>style.visibility</p:attrName>
                                        </p:attrNameLst>
                                      </p:cBhvr>
                                      <p:to>
                                        <p:strVal val="visible"/>
                                      </p:to>
                                    </p:set>
                                    <p:animEffect transition="in" filter="wipe(up)">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9" end="9"/>
                                            </p:txEl>
                                          </p:spTgt>
                                        </p:tgtEl>
                                        <p:attrNameLst>
                                          <p:attrName>style.visibility</p:attrName>
                                        </p:attrNameLst>
                                      </p:cBhvr>
                                      <p:to>
                                        <p:strVal val="visible"/>
                                      </p:to>
                                    </p:set>
                                    <p:animEffect transition="in" filter="wipe(up)">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10" end="10"/>
                                            </p:txEl>
                                          </p:spTgt>
                                        </p:tgtEl>
                                        <p:attrNameLst>
                                          <p:attrName>style.visibility</p:attrName>
                                        </p:attrNameLst>
                                      </p:cBhvr>
                                      <p:to>
                                        <p:strVal val="visible"/>
                                      </p:to>
                                    </p:set>
                                    <p:animEffect transition="in" filter="wipe(up)">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4">
                                            <p:txEl>
                                              <p:pRg st="11" end="11"/>
                                            </p:txEl>
                                          </p:spTgt>
                                        </p:tgtEl>
                                        <p:attrNameLst>
                                          <p:attrName>style.visibility</p:attrName>
                                        </p:attrNameLst>
                                      </p:cBhvr>
                                      <p:to>
                                        <p:strVal val="visible"/>
                                      </p:to>
                                    </p:set>
                                    <p:animEffect transition="in" filter="wipe(up)">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6">
                                            <p:txEl>
                                              <p:pRg st="0" end="0"/>
                                            </p:txEl>
                                          </p:spTgt>
                                        </p:tgtEl>
                                        <p:attrNameLst>
                                          <p:attrName>style.visibility</p:attrName>
                                        </p:attrNameLst>
                                      </p:cBhvr>
                                      <p:to>
                                        <p:strVal val="visible"/>
                                      </p:to>
                                    </p:set>
                                    <p:anim calcmode="lin" valueType="num">
                                      <p:cBhvr additive="base">
                                        <p:cTn id="6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6">
                                            <p:txEl>
                                              <p:pRg st="1" end="1"/>
                                            </p:txEl>
                                          </p:spTgt>
                                        </p:tgtEl>
                                        <p:attrNameLst>
                                          <p:attrName>style.visibility</p:attrName>
                                        </p:attrNameLst>
                                      </p:cBhvr>
                                      <p:to>
                                        <p:strVal val="visible"/>
                                      </p:to>
                                    </p:set>
                                    <p:anim calcmode="lin" valueType="num">
                                      <p:cBhvr additive="base">
                                        <p:cTn id="7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6">
                                            <p:txEl>
                                              <p:pRg st="2" end="2"/>
                                            </p:txEl>
                                          </p:spTgt>
                                        </p:tgtEl>
                                        <p:attrNameLst>
                                          <p:attrName>style.visibility</p:attrName>
                                        </p:attrNameLst>
                                      </p:cBhvr>
                                      <p:to>
                                        <p:strVal val="visible"/>
                                      </p:to>
                                    </p:set>
                                    <p:anim calcmode="lin" valueType="num">
                                      <p:cBhvr additive="base">
                                        <p:cTn id="7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6">
                                            <p:txEl>
                                              <p:pRg st="3" end="3"/>
                                            </p:txEl>
                                          </p:spTgt>
                                        </p:tgtEl>
                                        <p:attrNameLst>
                                          <p:attrName>style.visibility</p:attrName>
                                        </p:attrNameLst>
                                      </p:cBhvr>
                                      <p:to>
                                        <p:strVal val="visible"/>
                                      </p:to>
                                    </p:set>
                                    <p:anim calcmode="lin" valueType="num">
                                      <p:cBhvr additive="base">
                                        <p:cTn id="8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2" r="68058"/>
          <a:stretch/>
        </p:blipFill>
        <p:spPr>
          <a:xfrm>
            <a:off x="395926" y="2577054"/>
            <a:ext cx="3667027" cy="370780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9381" y="386104"/>
            <a:ext cx="5809775" cy="2167826"/>
          </a:xfrm>
          <a:prstGeom prst="rect">
            <a:avLst/>
          </a:prstGeom>
        </p:spPr>
      </p:pic>
      <p:sp>
        <p:nvSpPr>
          <p:cNvPr id="9" name="Rectangle 8"/>
          <p:cNvSpPr/>
          <p:nvPr/>
        </p:nvSpPr>
        <p:spPr>
          <a:xfrm>
            <a:off x="4760536" y="3921135"/>
            <a:ext cx="4383465" cy="1569660"/>
          </a:xfrm>
          <a:prstGeom prst="rect">
            <a:avLst/>
          </a:prstGeom>
        </p:spPr>
        <p:txBody>
          <a:bodyPr wrap="square">
            <a:spAutoFit/>
          </a:bodyPr>
          <a:lstStyle/>
          <a:p>
            <a:endParaRPr lang="en-US" sz="4800" dirty="0">
              <a:solidFill>
                <a:srgbClr val="000000"/>
              </a:solidFill>
              <a:latin typeface="Arial Rounded MT Bold" panose="020F0704030504030204" pitchFamily="34" charset="0"/>
            </a:endParaRPr>
          </a:p>
          <a:p>
            <a:r>
              <a:rPr lang="en-US" sz="4800" dirty="0">
                <a:solidFill>
                  <a:srgbClr val="000000"/>
                </a:solidFill>
                <a:latin typeface="Arial Rounded MT Bold" panose="020F0704030504030204" pitchFamily="34" charset="0"/>
              </a:rPr>
              <a:t> COHEREX® </a:t>
            </a:r>
            <a:endParaRPr lang="en-US" sz="4800" dirty="0"/>
          </a:p>
        </p:txBody>
      </p:sp>
      <p:pic>
        <p:nvPicPr>
          <p:cNvPr id="10" name="Picture 9"/>
          <p:cNvPicPr>
            <a:picLocks noChangeAspect="1"/>
          </p:cNvPicPr>
          <p:nvPr/>
        </p:nvPicPr>
        <p:blipFill>
          <a:blip r:embed="rId6">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4314640" y="3676455"/>
            <a:ext cx="4567168" cy="1027154"/>
          </a:xfrm>
          <a:prstGeom prst="rect">
            <a:avLst/>
          </a:prstGeom>
        </p:spPr>
      </p:pic>
      <p:sp>
        <p:nvSpPr>
          <p:cNvPr id="11" name="TextBox 10"/>
          <p:cNvSpPr txBox="1"/>
          <p:nvPr/>
        </p:nvSpPr>
        <p:spPr>
          <a:xfrm>
            <a:off x="486726" y="179110"/>
            <a:ext cx="3167407" cy="1754326"/>
          </a:xfrm>
          <a:prstGeom prst="rect">
            <a:avLst/>
          </a:prstGeom>
          <a:noFill/>
        </p:spPr>
        <p:txBody>
          <a:bodyPr wrap="square" rtlCol="0">
            <a:spAutoFit/>
          </a:bodyPr>
          <a:lstStyle/>
          <a:p>
            <a:r>
              <a:rPr lang="en-US" sz="5400" dirty="0" smtClean="0"/>
              <a:t>Other Products </a:t>
            </a:r>
            <a:endParaRPr lang="en-US" sz="5400" dirty="0"/>
          </a:p>
        </p:txBody>
      </p:sp>
    </p:spTree>
    <p:extLst>
      <p:ext uri="{BB962C8B-B14F-4D97-AF65-F5344CB8AC3E}">
        <p14:creationId xmlns:p14="http://schemas.microsoft.com/office/powerpoint/2010/main" val="31837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
        <p:nvSpPr>
          <p:cNvPr id="3" name="TextBox 2"/>
          <p:cNvSpPr txBox="1"/>
          <p:nvPr/>
        </p:nvSpPr>
        <p:spPr>
          <a:xfrm>
            <a:off x="1117075" y="197963"/>
            <a:ext cx="6909849" cy="830997"/>
          </a:xfrm>
          <a:prstGeom prst="rect">
            <a:avLst/>
          </a:prstGeom>
          <a:noFill/>
        </p:spPr>
        <p:txBody>
          <a:bodyPr wrap="square" rtlCol="0">
            <a:spAutoFit/>
          </a:bodyPr>
          <a:lstStyle/>
          <a:p>
            <a:pPr algn="ctr"/>
            <a:r>
              <a:rPr lang="en-US" sz="4800" dirty="0" smtClean="0">
                <a:solidFill>
                  <a:srgbClr val="FF0000"/>
                </a:solidFill>
              </a:rPr>
              <a:t>Driving Surface Aggregate</a:t>
            </a:r>
            <a:endParaRPr lang="en-US" sz="4800" dirty="0">
              <a:solidFill>
                <a:srgbClr val="FF0000"/>
              </a:solidFill>
            </a:endParaRPr>
          </a:p>
        </p:txBody>
      </p:sp>
    </p:spTree>
    <p:extLst>
      <p:ext uri="{BB962C8B-B14F-4D97-AF65-F5344CB8AC3E}">
        <p14:creationId xmlns:p14="http://schemas.microsoft.com/office/powerpoint/2010/main" val="3821071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
        <p:nvSpPr>
          <p:cNvPr id="3" name="TextBox 2"/>
          <p:cNvSpPr txBox="1"/>
          <p:nvPr/>
        </p:nvSpPr>
        <p:spPr>
          <a:xfrm>
            <a:off x="1117075" y="197963"/>
            <a:ext cx="6909849" cy="830997"/>
          </a:xfrm>
          <a:prstGeom prst="rect">
            <a:avLst/>
          </a:prstGeom>
          <a:noFill/>
        </p:spPr>
        <p:txBody>
          <a:bodyPr wrap="square" rtlCol="0">
            <a:spAutoFit/>
          </a:bodyPr>
          <a:lstStyle/>
          <a:p>
            <a:pPr algn="ctr"/>
            <a:r>
              <a:rPr lang="en-US" sz="4800" dirty="0" smtClean="0">
                <a:solidFill>
                  <a:srgbClr val="FF0000"/>
                </a:solidFill>
              </a:rPr>
              <a:t>Driving Surface Aggregate</a:t>
            </a:r>
            <a:endParaRPr lang="en-US" sz="4800" dirty="0">
              <a:solidFill>
                <a:srgbClr val="FF0000"/>
              </a:solidFill>
            </a:endParaRPr>
          </a:p>
        </p:txBody>
      </p:sp>
      <p:sp>
        <p:nvSpPr>
          <p:cNvPr id="4" name="TextBox 3"/>
          <p:cNvSpPr txBox="1"/>
          <p:nvPr/>
        </p:nvSpPr>
        <p:spPr>
          <a:xfrm>
            <a:off x="410065" y="1885361"/>
            <a:ext cx="8323868" cy="2308324"/>
          </a:xfrm>
          <a:prstGeom prst="rect">
            <a:avLst/>
          </a:prstGeom>
          <a:noFill/>
        </p:spPr>
        <p:txBody>
          <a:bodyPr wrap="square" rtlCol="0">
            <a:spAutoFit/>
          </a:bodyPr>
          <a:lstStyle/>
          <a:p>
            <a:pPr algn="ctr"/>
            <a:r>
              <a:rPr lang="en-US" sz="3600" dirty="0" smtClean="0"/>
              <a:t>For many years Jackson County used ODOT Spec. ¾”-0 shoulder rock and spread decomposed granite on top to bind the surface when regarding gravel roads.</a:t>
            </a:r>
            <a:endParaRPr lang="en-US" sz="3600" dirty="0"/>
          </a:p>
        </p:txBody>
      </p:sp>
    </p:spTree>
    <p:extLst>
      <p:ext uri="{BB962C8B-B14F-4D97-AF65-F5344CB8AC3E}">
        <p14:creationId xmlns:p14="http://schemas.microsoft.com/office/powerpoint/2010/main" val="2455616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
        <p:nvSpPr>
          <p:cNvPr id="3" name="TextBox 2"/>
          <p:cNvSpPr txBox="1"/>
          <p:nvPr/>
        </p:nvSpPr>
        <p:spPr>
          <a:xfrm>
            <a:off x="1117075" y="197963"/>
            <a:ext cx="6909849" cy="830997"/>
          </a:xfrm>
          <a:prstGeom prst="rect">
            <a:avLst/>
          </a:prstGeom>
          <a:noFill/>
        </p:spPr>
        <p:txBody>
          <a:bodyPr wrap="square" rtlCol="0">
            <a:spAutoFit/>
          </a:bodyPr>
          <a:lstStyle/>
          <a:p>
            <a:pPr algn="ctr"/>
            <a:r>
              <a:rPr lang="en-US" sz="4800" dirty="0" smtClean="0">
                <a:solidFill>
                  <a:srgbClr val="FF0000"/>
                </a:solidFill>
              </a:rPr>
              <a:t>Driving Surface Aggregate</a:t>
            </a:r>
            <a:endParaRPr lang="en-US" sz="4800" dirty="0">
              <a:solidFill>
                <a:srgbClr val="FF0000"/>
              </a:solidFill>
            </a:endParaRPr>
          </a:p>
        </p:txBody>
      </p:sp>
      <p:sp>
        <p:nvSpPr>
          <p:cNvPr id="4" name="TextBox 3"/>
          <p:cNvSpPr txBox="1"/>
          <p:nvPr/>
        </p:nvSpPr>
        <p:spPr>
          <a:xfrm>
            <a:off x="887297" y="1030398"/>
            <a:ext cx="7369405" cy="5632311"/>
          </a:xfrm>
          <a:prstGeom prst="rect">
            <a:avLst/>
          </a:prstGeom>
          <a:noFill/>
        </p:spPr>
        <p:txBody>
          <a:bodyPr wrap="square" rtlCol="0">
            <a:spAutoFit/>
          </a:bodyPr>
          <a:lstStyle/>
          <a:p>
            <a:pPr algn="ctr"/>
            <a:r>
              <a:rPr lang="en-US" sz="3600" dirty="0" smtClean="0"/>
              <a:t>In 2012, Jackson County created a custom Driving Surface Aggregate Specification for the supply contracts.  This specification was created after research and talking with local suppliers. The goal of this specification was to add plasticity and fines to bind the aggregate without adding to much dust or creating mud in the wet season. </a:t>
            </a:r>
            <a:endParaRPr lang="en-US" sz="3600" dirty="0"/>
          </a:p>
        </p:txBody>
      </p:sp>
    </p:spTree>
    <p:extLst>
      <p:ext uri="{BB962C8B-B14F-4D97-AF65-F5344CB8AC3E}">
        <p14:creationId xmlns:p14="http://schemas.microsoft.com/office/powerpoint/2010/main" val="967276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
        <p:nvSpPr>
          <p:cNvPr id="5" name="Rectangle 4"/>
          <p:cNvSpPr/>
          <p:nvPr/>
        </p:nvSpPr>
        <p:spPr>
          <a:xfrm>
            <a:off x="513761" y="357420"/>
            <a:ext cx="8116478" cy="5970865"/>
          </a:xfrm>
          <a:prstGeom prst="rect">
            <a:avLst/>
          </a:prstGeom>
        </p:spPr>
        <p:txBody>
          <a:bodyPr wrap="square">
            <a:spAutoFit/>
          </a:bodyPr>
          <a:lstStyle/>
          <a:p>
            <a:pPr algn="ctr">
              <a:tabLst>
                <a:tab pos="2971800" algn="ctr"/>
                <a:tab pos="3371850" algn="l"/>
                <a:tab pos="3657600" algn="l"/>
              </a:tabLst>
            </a:pPr>
            <a:r>
              <a:rPr lang="en-US" sz="4800" b="1" dirty="0">
                <a:solidFill>
                  <a:srgbClr val="FF0000"/>
                </a:solidFill>
                <a:ea typeface="Times New Roman" panose="02020603050405020304" pitchFamily="18" charset="0"/>
              </a:rPr>
              <a:t>Driving Surface Aggregate</a:t>
            </a:r>
            <a:endParaRPr lang="en-US" sz="4800" dirty="0">
              <a:solidFill>
                <a:srgbClr val="FF0000"/>
              </a:solidFill>
              <a:ea typeface="Times New Roman" panose="02020603050405020304" pitchFamily="18" charset="0"/>
            </a:endParaRPr>
          </a:p>
          <a:p>
            <a:pPr algn="ctr">
              <a:tabLst>
                <a:tab pos="-685800" algn="l"/>
                <a:tab pos="-457200" algn="l"/>
                <a:tab pos="0" algn="l"/>
                <a:tab pos="457200" algn="l"/>
                <a:tab pos="742950" algn="l"/>
                <a:tab pos="1943100" algn="l"/>
                <a:tab pos="3371850" algn="l"/>
                <a:tab pos="3657600" algn="l"/>
              </a:tabLst>
            </a:pPr>
            <a:r>
              <a:rPr lang="en-US" sz="2800" b="1" dirty="0" smtClean="0">
                <a:latin typeface="Arial" panose="020B0604020202020204" pitchFamily="34" charset="0"/>
                <a:ea typeface="Times New Roman" panose="02020603050405020304" pitchFamily="18" charset="0"/>
              </a:rPr>
              <a:t>Materials</a:t>
            </a:r>
            <a:endParaRPr lang="en-US" sz="2800" dirty="0">
              <a:latin typeface="Times New Roman" panose="02020603050405020304" pitchFamily="18" charset="0"/>
              <a:ea typeface="Times New Roman" panose="02020603050405020304" pitchFamily="18" charset="0"/>
            </a:endParaRPr>
          </a:p>
          <a:p>
            <a:pPr>
              <a:tabLst>
                <a:tab pos="-685800" algn="l"/>
                <a:tab pos="-457200" algn="l"/>
                <a:tab pos="0" algn="l"/>
                <a:tab pos="457200" algn="l"/>
                <a:tab pos="742950" algn="l"/>
                <a:tab pos="1943100" algn="l"/>
                <a:tab pos="3371850" algn="l"/>
                <a:tab pos="3657600" algn="l"/>
              </a:tabLst>
            </a:pPr>
            <a:r>
              <a:rPr lang="en-US" b="1"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lphaLcParenBoth"/>
              <a:tabLst>
                <a:tab pos="-685800" algn="l"/>
                <a:tab pos="-457200" algn="l"/>
                <a:tab pos="0" algn="l"/>
                <a:tab pos="457200" algn="l"/>
                <a:tab pos="742950" algn="l"/>
                <a:tab pos="1943100" algn="l"/>
                <a:tab pos="3371850" algn="l"/>
                <a:tab pos="3657600" algn="l"/>
              </a:tabLst>
            </a:pPr>
            <a:r>
              <a:rPr lang="en-US" b="1" dirty="0" smtClean="0">
                <a:latin typeface="Arial" panose="020B0604020202020204" pitchFamily="34" charset="0"/>
                <a:ea typeface="Times New Roman" panose="02020603050405020304" pitchFamily="18" charset="0"/>
              </a:rPr>
              <a:t>Grading - </a:t>
            </a:r>
            <a:r>
              <a:rPr lang="en-US" dirty="0" smtClean="0">
                <a:latin typeface="Arial" panose="020B0604020202020204" pitchFamily="34" charset="0"/>
                <a:ea typeface="Times New Roman" panose="02020603050405020304" pitchFamily="18" charset="0"/>
              </a:rPr>
              <a:t>Driving </a:t>
            </a:r>
            <a:r>
              <a:rPr lang="en-US" dirty="0">
                <a:latin typeface="Arial" panose="020B0604020202020204" pitchFamily="34" charset="0"/>
                <a:ea typeface="Times New Roman" panose="02020603050405020304" pitchFamily="18" charset="0"/>
              </a:rPr>
              <a:t>Surface Aggregate shall be crushed rock, including sand. </a:t>
            </a:r>
            <a:r>
              <a:rPr lang="en-US" dirty="0" smtClean="0">
                <a:latin typeface="Arial" panose="020B0604020202020204" pitchFamily="34" charset="0"/>
                <a:ea typeface="Times New Roman" panose="02020603050405020304" pitchFamily="18" charset="0"/>
              </a:rPr>
              <a:t>Uniformly </a:t>
            </a:r>
            <a:r>
              <a:rPr lang="en-US" dirty="0">
                <a:latin typeface="Arial" panose="020B0604020202020204" pitchFamily="34" charset="0"/>
                <a:ea typeface="Times New Roman" panose="02020603050405020304" pitchFamily="18" charset="0"/>
              </a:rPr>
              <a:t>grade the aggregates from coarse to fine. </a:t>
            </a:r>
            <a:r>
              <a:rPr lang="en-US" dirty="0" smtClean="0">
                <a:latin typeface="Arial" panose="020B0604020202020204" pitchFamily="34" charset="0"/>
                <a:ea typeface="Times New Roman" panose="02020603050405020304" pitchFamily="18" charset="0"/>
              </a:rPr>
              <a:t>Sieve </a:t>
            </a:r>
            <a:r>
              <a:rPr lang="en-US" dirty="0">
                <a:latin typeface="Arial" panose="020B0604020202020204" pitchFamily="34" charset="0"/>
                <a:ea typeface="Times New Roman" panose="02020603050405020304" pitchFamily="18" charset="0"/>
              </a:rPr>
              <a:t>analysis shall be determined according to AASHTO T 27.  </a:t>
            </a:r>
            <a:endParaRPr lang="en-US" dirty="0">
              <a:latin typeface="Times New Roman" panose="02020603050405020304" pitchFamily="18" charset="0"/>
              <a:ea typeface="Times New Roman" panose="02020603050405020304" pitchFamily="18" charset="0"/>
            </a:endParaRPr>
          </a:p>
          <a:p>
            <a:pPr marL="457200" marR="0">
              <a:spcBef>
                <a:spcPts val="0"/>
              </a:spcBef>
              <a:spcAft>
                <a:spcPts val="0"/>
              </a:spcAft>
              <a:tabLst>
                <a:tab pos="-685800" algn="l"/>
                <a:tab pos="-457200" algn="l"/>
                <a:tab pos="0" algn="l"/>
                <a:tab pos="457200" algn="l"/>
                <a:tab pos="742950" algn="l"/>
                <a:tab pos="1943100" algn="l"/>
                <a:tab pos="3371850" algn="l"/>
                <a:tab pos="3657600" algn="l"/>
              </a:tabLst>
            </a:pPr>
            <a:r>
              <a:rPr lang="en-US" b="1"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tabLst>
                <a:tab pos="-685800" algn="l"/>
                <a:tab pos="-457200" algn="l"/>
                <a:tab pos="0" algn="l"/>
                <a:tab pos="457200" algn="l"/>
                <a:tab pos="742950" algn="l"/>
                <a:tab pos="1943100" algn="l"/>
                <a:tab pos="3371850" algn="l"/>
                <a:tab pos="3657600" algn="l"/>
              </a:tabLst>
            </a:pPr>
            <a:r>
              <a:rPr lang="en-US" dirty="0">
                <a:latin typeface="Arial" panose="020B0604020202020204" pitchFamily="34" charset="0"/>
                <a:ea typeface="Times New Roman" panose="02020603050405020304" pitchFamily="18" charset="0"/>
              </a:rPr>
              <a:t>The composition, by mass, of the 3/4"-0 Aggregate shall conform to the following table:</a:t>
            </a:r>
            <a:endParaRPr lang="en-US" dirty="0">
              <a:latin typeface="Times New Roman" panose="02020603050405020304" pitchFamily="18" charset="0"/>
              <a:ea typeface="Times New Roman" panose="02020603050405020304" pitchFamily="18" charset="0"/>
            </a:endParaRPr>
          </a:p>
          <a:p>
            <a:pPr>
              <a:tabLst>
                <a:tab pos="-685800" algn="l"/>
                <a:tab pos="-457200" algn="l"/>
                <a:tab pos="0" algn="l"/>
                <a:tab pos="457200" algn="l"/>
                <a:tab pos="742950" algn="l"/>
                <a:tab pos="1943100" algn="l"/>
                <a:tab pos="3371850" algn="l"/>
                <a:tab pos="3657600" algn="l"/>
              </a:tabLst>
            </a:pPr>
            <a:r>
              <a:rPr lang="en-US"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indent="457200">
              <a:tabLst>
                <a:tab pos="-685800" algn="l"/>
                <a:tab pos="-457200" algn="l"/>
                <a:tab pos="0" algn="l"/>
                <a:tab pos="457200" algn="l"/>
                <a:tab pos="1085850" algn="l"/>
                <a:tab pos="1257300" algn="l"/>
                <a:tab pos="3371850" algn="l"/>
                <a:tab pos="4114800" algn="l"/>
              </a:tabLst>
            </a:pPr>
            <a:r>
              <a:rPr lang="en-US" dirty="0">
                <a:latin typeface="Arial" panose="020B0604020202020204" pitchFamily="34" charset="0"/>
                <a:ea typeface="Times New Roman" panose="02020603050405020304" pitchFamily="18" charset="0"/>
              </a:rPr>
              <a:t> 	 </a:t>
            </a:r>
            <a:r>
              <a:rPr lang="en-US" b="1" u="sng" dirty="0">
                <a:latin typeface="Arial" panose="020B0604020202020204" pitchFamily="34" charset="0"/>
                <a:ea typeface="Times New Roman" panose="02020603050405020304" pitchFamily="18" charset="0"/>
              </a:rPr>
              <a:t>Screen Size</a:t>
            </a:r>
            <a:r>
              <a:rPr lang="en-US" b="1" dirty="0">
                <a:latin typeface="Arial" panose="020B0604020202020204" pitchFamily="34" charset="0"/>
                <a:ea typeface="Times New Roman" panose="02020603050405020304" pitchFamily="18" charset="0"/>
              </a:rPr>
              <a:t>	</a:t>
            </a:r>
            <a:r>
              <a:rPr lang="en-US" b="1" u="sng" dirty="0">
                <a:latin typeface="Arial" panose="020B0604020202020204" pitchFamily="34" charset="0"/>
                <a:ea typeface="Times New Roman" panose="02020603050405020304" pitchFamily="18" charset="0"/>
              </a:rPr>
              <a:t>Passing</a:t>
            </a:r>
            <a:endParaRPr lang="en-US" dirty="0">
              <a:latin typeface="Times New Roman" panose="02020603050405020304" pitchFamily="18" charset="0"/>
              <a:ea typeface="Times New Roman" panose="02020603050405020304" pitchFamily="18" charset="0"/>
            </a:endParaRPr>
          </a:p>
          <a:p>
            <a:pPr marL="3371850" marR="0" indent="-2286000">
              <a:spcBef>
                <a:spcPts val="0"/>
              </a:spcBef>
              <a:spcAft>
                <a:spcPts val="0"/>
              </a:spcAft>
              <a:tabLst>
                <a:tab pos="-685800" algn="l"/>
                <a:tab pos="-457200" algn="l"/>
                <a:tab pos="0" algn="l"/>
                <a:tab pos="457200" algn="l"/>
                <a:tab pos="1085850" algn="l"/>
                <a:tab pos="1257300" algn="l"/>
                <a:tab pos="3371850" algn="l"/>
                <a:tab pos="4114800" algn="l"/>
              </a:tabLst>
            </a:pPr>
            <a:r>
              <a:rPr lang="en-US" dirty="0">
                <a:latin typeface="Arial" panose="020B0604020202020204" pitchFamily="34" charset="0"/>
                <a:ea typeface="Times New Roman" panose="02020603050405020304" pitchFamily="18" charset="0"/>
              </a:rPr>
              <a:t>     1"	     100%</a:t>
            </a:r>
            <a:endParaRPr lang="en-US" dirty="0">
              <a:latin typeface="Times New Roman" panose="02020603050405020304" pitchFamily="18" charset="0"/>
              <a:ea typeface="Times New Roman" panose="02020603050405020304" pitchFamily="18" charset="0"/>
            </a:endParaRPr>
          </a:p>
          <a:p>
            <a:pPr marL="3371850" marR="0" indent="-2114550">
              <a:spcBef>
                <a:spcPts val="0"/>
              </a:spcBef>
              <a:spcAft>
                <a:spcPts val="0"/>
              </a:spcAft>
              <a:tabLst>
                <a:tab pos="-685800" algn="l"/>
                <a:tab pos="-457200" algn="l"/>
                <a:tab pos="0" algn="l"/>
                <a:tab pos="457200" algn="l"/>
                <a:tab pos="1085850" algn="l"/>
                <a:tab pos="1257300" algn="l"/>
                <a:tab pos="3371850" algn="l"/>
                <a:tab pos="4114800" algn="l"/>
              </a:tabLst>
            </a:pPr>
            <a:r>
              <a:rPr lang="en-US" dirty="0">
                <a:latin typeface="Arial" panose="020B0604020202020204" pitchFamily="34" charset="0"/>
                <a:ea typeface="Times New Roman" panose="02020603050405020304" pitchFamily="18" charset="0"/>
              </a:rPr>
              <a:t> 3/4"	95-100%</a:t>
            </a:r>
            <a:endParaRPr lang="en-US" dirty="0">
              <a:latin typeface="Times New Roman" panose="02020603050405020304" pitchFamily="18" charset="0"/>
              <a:ea typeface="Times New Roman" panose="02020603050405020304" pitchFamily="18" charset="0"/>
            </a:endParaRPr>
          </a:p>
          <a:p>
            <a:pPr marL="3371850" marR="0" indent="-2914650">
              <a:spcBef>
                <a:spcPts val="0"/>
              </a:spcBef>
              <a:spcAft>
                <a:spcPts val="0"/>
              </a:spcAft>
              <a:tabLst>
                <a:tab pos="-685800" algn="l"/>
                <a:tab pos="-457200" algn="l"/>
                <a:tab pos="0" algn="l"/>
                <a:tab pos="457200" algn="l"/>
                <a:tab pos="1085850" algn="l"/>
                <a:tab pos="1257300" algn="l"/>
                <a:tab pos="3371850" algn="l"/>
                <a:tab pos="4114800" algn="l"/>
              </a:tabLst>
            </a:pPr>
            <a:r>
              <a:rPr lang="en-US" dirty="0">
                <a:latin typeface="Arial" panose="020B0604020202020204" pitchFamily="34" charset="0"/>
                <a:ea typeface="Times New Roman" panose="02020603050405020304" pitchFamily="18" charset="0"/>
              </a:rPr>
              <a:t> </a:t>
            </a:r>
            <a:r>
              <a:rPr lang="en-US" b="1" dirty="0">
                <a:latin typeface="Arial" panose="020B0604020202020204" pitchFamily="34" charset="0"/>
                <a:ea typeface="Times New Roman" panose="02020603050405020304" pitchFamily="18" charset="0"/>
              </a:rPr>
              <a:t>		</a:t>
            </a:r>
            <a:r>
              <a:rPr lang="en-US" dirty="0">
                <a:latin typeface="Arial" panose="020B0604020202020204" pitchFamily="34" charset="0"/>
                <a:ea typeface="Times New Roman" panose="02020603050405020304" pitchFamily="18" charset="0"/>
              </a:rPr>
              <a:t> 3/8"	</a:t>
            </a:r>
            <a:r>
              <a:rPr lang="en-US" dirty="0" smtClean="0">
                <a:latin typeface="Arial" panose="020B0604020202020204" pitchFamily="34" charset="0"/>
                <a:ea typeface="Times New Roman" panose="02020603050405020304" pitchFamily="18" charset="0"/>
              </a:rPr>
              <a:t>  55-75</a:t>
            </a:r>
            <a:r>
              <a:rPr lang="en-US" dirty="0">
                <a:latin typeface="Arial"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marL="3371850" marR="0" indent="-2114550">
              <a:spcBef>
                <a:spcPts val="0"/>
              </a:spcBef>
              <a:spcAft>
                <a:spcPts val="0"/>
              </a:spcAft>
              <a:tabLst>
                <a:tab pos="-685800" algn="l"/>
                <a:tab pos="-457200" algn="l"/>
                <a:tab pos="0" algn="l"/>
                <a:tab pos="457200" algn="l"/>
                <a:tab pos="1085850" algn="l"/>
                <a:tab pos="1257300" algn="l"/>
                <a:tab pos="3371850" algn="l"/>
                <a:tab pos="4114800" algn="l"/>
              </a:tabLst>
            </a:pPr>
            <a:r>
              <a:rPr lang="en-US" dirty="0">
                <a:latin typeface="Arial" panose="020B0604020202020204" pitchFamily="34" charset="0"/>
                <a:ea typeface="Times New Roman" panose="02020603050405020304" pitchFamily="18" charset="0"/>
              </a:rPr>
              <a:t> 1/4"	</a:t>
            </a:r>
            <a:r>
              <a:rPr lang="en-US" dirty="0" smtClean="0">
                <a:latin typeface="Arial" panose="020B0604020202020204" pitchFamily="34" charset="0"/>
                <a:ea typeface="Times New Roman" panose="02020603050405020304" pitchFamily="18" charset="0"/>
              </a:rPr>
              <a:t>  40-60</a:t>
            </a:r>
            <a:r>
              <a:rPr lang="en-US" dirty="0">
                <a:latin typeface="Arial"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indent="1085850">
              <a:tabLst>
                <a:tab pos="-685800" algn="l"/>
                <a:tab pos="-457200" algn="l"/>
                <a:tab pos="0" algn="l"/>
                <a:tab pos="457200" algn="l"/>
                <a:tab pos="1085850" algn="l"/>
                <a:tab pos="1257300" algn="l"/>
                <a:tab pos="3371850" algn="l"/>
                <a:tab pos="4114800" algn="l"/>
              </a:tabLst>
            </a:pPr>
            <a:r>
              <a:rPr lang="en-US" dirty="0">
                <a:latin typeface="Arial" panose="020B0604020202020204" pitchFamily="34" charset="0"/>
                <a:ea typeface="Times New Roman" panose="02020603050405020304" pitchFamily="18" charset="0"/>
              </a:rPr>
              <a:t>     #4	</a:t>
            </a:r>
            <a:r>
              <a:rPr lang="en-US" dirty="0" smtClean="0">
                <a:latin typeface="Arial" panose="020B0604020202020204" pitchFamily="34" charset="0"/>
                <a:ea typeface="Times New Roman" panose="02020603050405020304" pitchFamily="18" charset="0"/>
              </a:rPr>
              <a:t>  45-75</a:t>
            </a:r>
            <a:r>
              <a:rPr lang="en-US" dirty="0">
                <a:latin typeface="Arial"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tabLst>
                <a:tab pos="-685800" algn="l"/>
                <a:tab pos="-457200" algn="l"/>
                <a:tab pos="0" algn="l"/>
                <a:tab pos="457200" algn="l"/>
                <a:tab pos="1085850" algn="l"/>
                <a:tab pos="1257300" algn="l"/>
                <a:tab pos="3371850" algn="l"/>
                <a:tab pos="4114800" algn="l"/>
              </a:tabLst>
            </a:pPr>
            <a:r>
              <a:rPr lang="en-US" dirty="0">
                <a:latin typeface="Arial" panose="020B0604020202020204" pitchFamily="34" charset="0"/>
                <a:ea typeface="Times New Roman" panose="02020603050405020304" pitchFamily="18" charset="0"/>
              </a:rPr>
              <a:t>			</a:t>
            </a:r>
            <a:r>
              <a:rPr lang="en-US" dirty="0" smtClean="0">
                <a:latin typeface="Arial" panose="020B0604020202020204" pitchFamily="34" charset="0"/>
                <a:ea typeface="Times New Roman" panose="02020603050405020304" pitchFamily="18" charset="0"/>
              </a:rPr>
              <a:t>			  #</a:t>
            </a:r>
            <a:r>
              <a:rPr lang="en-US" dirty="0">
                <a:latin typeface="Arial" panose="020B0604020202020204" pitchFamily="34" charset="0"/>
                <a:ea typeface="Times New Roman" panose="02020603050405020304" pitchFamily="18" charset="0"/>
              </a:rPr>
              <a:t>40	</a:t>
            </a:r>
            <a:r>
              <a:rPr lang="en-US" dirty="0" smtClean="0">
                <a:latin typeface="Arial" panose="020B0604020202020204" pitchFamily="34" charset="0"/>
                <a:ea typeface="Times New Roman" panose="02020603050405020304" pitchFamily="18" charset="0"/>
              </a:rPr>
              <a:t>  12-30</a:t>
            </a:r>
            <a:r>
              <a:rPr lang="en-US" dirty="0">
                <a:latin typeface="Arial"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tabLst>
                <a:tab pos="-685800" algn="l"/>
                <a:tab pos="-457200" algn="l"/>
                <a:tab pos="0" algn="l"/>
                <a:tab pos="457200" algn="l"/>
                <a:tab pos="1085850" algn="l"/>
                <a:tab pos="1257300" algn="l"/>
                <a:tab pos="3371850" algn="l"/>
                <a:tab pos="4114800" algn="l"/>
              </a:tabLst>
            </a:pPr>
            <a:r>
              <a:rPr lang="en-US" dirty="0">
                <a:latin typeface="Arial" panose="020B0604020202020204" pitchFamily="34" charset="0"/>
                <a:ea typeface="Times New Roman" panose="02020603050405020304" pitchFamily="18" charset="0"/>
              </a:rPr>
              <a:t>			</a:t>
            </a:r>
            <a:r>
              <a:rPr lang="en-US" dirty="0" smtClean="0">
                <a:latin typeface="Arial" panose="020B0604020202020204" pitchFamily="34" charset="0"/>
                <a:ea typeface="Times New Roman" panose="02020603050405020304" pitchFamily="18" charset="0"/>
              </a:rPr>
              <a:t>			  #</a:t>
            </a:r>
            <a:r>
              <a:rPr lang="en-US" dirty="0">
                <a:latin typeface="Arial" panose="020B0604020202020204" pitchFamily="34" charset="0"/>
                <a:ea typeface="Times New Roman" panose="02020603050405020304" pitchFamily="18" charset="0"/>
              </a:rPr>
              <a:t>200	  </a:t>
            </a:r>
            <a:r>
              <a:rPr lang="en-US" dirty="0" smtClean="0">
                <a:latin typeface="Arial" panose="020B0604020202020204" pitchFamily="34" charset="0"/>
                <a:ea typeface="Times New Roman" panose="02020603050405020304" pitchFamily="18" charset="0"/>
              </a:rPr>
              <a:t>  4-15</a:t>
            </a:r>
            <a:r>
              <a:rPr lang="en-US" dirty="0">
                <a:latin typeface="Arial"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tabLst>
                <a:tab pos="-685800" algn="l"/>
                <a:tab pos="-457200" algn="l"/>
                <a:tab pos="0" algn="l"/>
                <a:tab pos="457200" algn="l"/>
                <a:tab pos="1085850" algn="l"/>
                <a:tab pos="1257300" algn="l"/>
                <a:tab pos="3371850" algn="l"/>
                <a:tab pos="4114800" algn="l"/>
              </a:tabLst>
            </a:pPr>
            <a:r>
              <a:rPr lang="en-US"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43530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
        <p:nvSpPr>
          <p:cNvPr id="5" name="Rectangle 4"/>
          <p:cNvSpPr/>
          <p:nvPr/>
        </p:nvSpPr>
        <p:spPr>
          <a:xfrm>
            <a:off x="709767" y="461916"/>
            <a:ext cx="7724466" cy="3754874"/>
          </a:xfrm>
          <a:prstGeom prst="rect">
            <a:avLst/>
          </a:prstGeom>
        </p:spPr>
        <p:txBody>
          <a:bodyPr wrap="square">
            <a:spAutoFit/>
          </a:bodyPr>
          <a:lstStyle/>
          <a:p>
            <a:pPr algn="ctr">
              <a:tabLst>
                <a:tab pos="2971800" algn="ctr"/>
                <a:tab pos="3371850" algn="l"/>
                <a:tab pos="3657600" algn="l"/>
              </a:tabLst>
            </a:pPr>
            <a:r>
              <a:rPr lang="en-US" sz="4800" b="1" dirty="0">
                <a:solidFill>
                  <a:srgbClr val="FF0000"/>
                </a:solidFill>
                <a:ea typeface="Times New Roman" panose="02020603050405020304" pitchFamily="18" charset="0"/>
              </a:rPr>
              <a:t>Driving Surface Aggregate</a:t>
            </a:r>
            <a:endParaRPr lang="en-US" sz="4800" dirty="0">
              <a:solidFill>
                <a:srgbClr val="FF0000"/>
              </a:solidFill>
              <a:ea typeface="Times New Roman" panose="02020603050405020304" pitchFamily="18" charset="0"/>
            </a:endParaRPr>
          </a:p>
          <a:p>
            <a:pPr algn="ctr">
              <a:tabLst>
                <a:tab pos="-685800" algn="l"/>
                <a:tab pos="-457200" algn="l"/>
                <a:tab pos="0" algn="l"/>
                <a:tab pos="457200" algn="l"/>
                <a:tab pos="742950" algn="l"/>
                <a:tab pos="1943100" algn="l"/>
                <a:tab pos="3371850" algn="l"/>
                <a:tab pos="3657600" algn="l"/>
              </a:tabLst>
            </a:pPr>
            <a:r>
              <a:rPr lang="en-US" dirty="0">
                <a:latin typeface="Arial" panose="020B0604020202020204" pitchFamily="34" charset="0"/>
                <a:ea typeface="Times New Roman" panose="02020603050405020304" pitchFamily="18" charset="0"/>
              </a:rPr>
              <a:t> </a:t>
            </a:r>
            <a:r>
              <a:rPr lang="en-US" sz="2800" b="1" dirty="0" smtClean="0">
                <a:latin typeface="Arial" panose="020B0604020202020204" pitchFamily="34" charset="0"/>
                <a:ea typeface="Times New Roman" panose="02020603050405020304" pitchFamily="18" charset="0"/>
              </a:rPr>
              <a:t>Materials</a:t>
            </a:r>
            <a:endParaRPr lang="en-US" sz="2800" dirty="0" smtClean="0">
              <a:latin typeface="Times New Roman" panose="02020603050405020304" pitchFamily="18" charset="0"/>
              <a:ea typeface="Times New Roman" panose="02020603050405020304" pitchFamily="18" charset="0"/>
            </a:endParaRPr>
          </a:p>
          <a:p>
            <a:pPr>
              <a:tabLst>
                <a:tab pos="-685800" algn="l"/>
                <a:tab pos="-457200" algn="l"/>
                <a:tab pos="0" algn="l"/>
                <a:tab pos="457200" algn="l"/>
                <a:tab pos="1085850" algn="l"/>
                <a:tab pos="1257300" algn="l"/>
                <a:tab pos="3371850" algn="l"/>
                <a:tab pos="4114800" algn="l"/>
              </a:tabLst>
            </a:pPr>
            <a:endParaRPr lang="en-US" b="1" dirty="0">
              <a:latin typeface="Times New Roman" panose="02020603050405020304" pitchFamily="18" charset="0"/>
              <a:ea typeface="Times New Roman" panose="02020603050405020304" pitchFamily="18" charset="0"/>
            </a:endParaRPr>
          </a:p>
          <a:p>
            <a:pPr marL="339725" indent="-339725">
              <a:tabLst>
                <a:tab pos="-685800" algn="l"/>
                <a:tab pos="-457200" algn="l"/>
                <a:tab pos="0" algn="l"/>
                <a:tab pos="457200" algn="l"/>
                <a:tab pos="1085850" algn="l"/>
                <a:tab pos="1257300" algn="l"/>
                <a:tab pos="3371850" algn="l"/>
                <a:tab pos="4114800" algn="l"/>
              </a:tabLst>
            </a:pPr>
            <a:r>
              <a:rPr lang="en-US" b="1" dirty="0" smtClean="0">
                <a:latin typeface="Arial" panose="020B0604020202020204" pitchFamily="34" charset="0"/>
                <a:ea typeface="Times New Roman" panose="02020603050405020304" pitchFamily="18" charset="0"/>
              </a:rPr>
              <a:t>(b) Durability - </a:t>
            </a:r>
            <a:r>
              <a:rPr lang="en-US" dirty="0" smtClean="0">
                <a:latin typeface="Arial" panose="020B0604020202020204" pitchFamily="34" charset="0"/>
                <a:ea typeface="Times New Roman" panose="02020603050405020304" pitchFamily="18" charset="0"/>
              </a:rPr>
              <a:t>Driving </a:t>
            </a:r>
            <a:r>
              <a:rPr lang="en-US" dirty="0">
                <a:latin typeface="Arial" panose="020B0604020202020204" pitchFamily="34" charset="0"/>
                <a:ea typeface="Times New Roman" panose="02020603050405020304" pitchFamily="18" charset="0"/>
              </a:rPr>
              <a:t>Surface Aggregate shall meet the following durability </a:t>
            </a:r>
            <a:r>
              <a:rPr lang="en-US" dirty="0" smtClean="0">
                <a:latin typeface="Arial" panose="020B0604020202020204" pitchFamily="34" charset="0"/>
                <a:ea typeface="Times New Roman" panose="02020603050405020304" pitchFamily="18" charset="0"/>
              </a:rPr>
              <a:t>requirements</a:t>
            </a:r>
            <a:r>
              <a:rPr lang="en-US" dirty="0">
                <a:latin typeface="Arial" panose="020B0604020202020204" pitchFamily="34" charset="0"/>
                <a:ea typeface="Times New Roman" panose="02020603050405020304" pitchFamily="18" charset="0"/>
              </a:rPr>
              <a:t>:</a:t>
            </a:r>
            <a:endParaRPr lang="en-US" dirty="0">
              <a:latin typeface="Times New Roman" panose="02020603050405020304" pitchFamily="18" charset="0"/>
              <a:ea typeface="Times New Roman" panose="02020603050405020304" pitchFamily="18" charset="0"/>
            </a:endParaRPr>
          </a:p>
          <a:p>
            <a:pPr>
              <a:tabLst>
                <a:tab pos="-685800" algn="l"/>
                <a:tab pos="-457200" algn="l"/>
                <a:tab pos="0" algn="l"/>
                <a:tab pos="457200" algn="l"/>
                <a:tab pos="1085850" algn="l"/>
                <a:tab pos="1257300" algn="l"/>
                <a:tab pos="3371850" algn="l"/>
                <a:tab pos="4114800" algn="l"/>
              </a:tabLst>
            </a:pPr>
            <a:r>
              <a:rPr lang="en-US"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4114800" marR="0" indent="-3028950">
              <a:spcBef>
                <a:spcPts val="0"/>
              </a:spcBef>
              <a:spcAft>
                <a:spcPts val="0"/>
              </a:spcAft>
              <a:tabLst>
                <a:tab pos="-685800" algn="l"/>
                <a:tab pos="-457200" algn="l"/>
                <a:tab pos="0" algn="l"/>
                <a:tab pos="457200" algn="l"/>
                <a:tab pos="1085850" algn="l"/>
                <a:tab pos="1257300" algn="l"/>
                <a:tab pos="2686050" algn="l"/>
                <a:tab pos="3371850" algn="l"/>
                <a:tab pos="4114800" algn="l"/>
              </a:tabLst>
            </a:pPr>
            <a:r>
              <a:rPr lang="en-US" b="1" u="sng" dirty="0">
                <a:latin typeface="Arial" panose="020B0604020202020204" pitchFamily="34" charset="0"/>
                <a:ea typeface="Times New Roman" panose="02020603050405020304" pitchFamily="18" charset="0"/>
              </a:rPr>
              <a:t>Test</a:t>
            </a:r>
            <a:r>
              <a:rPr lang="en-US" b="1" dirty="0">
                <a:latin typeface="Arial" panose="020B0604020202020204" pitchFamily="34" charset="0"/>
                <a:ea typeface="Times New Roman" panose="02020603050405020304" pitchFamily="18" charset="0"/>
              </a:rPr>
              <a:t>	</a:t>
            </a:r>
            <a:r>
              <a:rPr lang="en-US" b="1" dirty="0" smtClean="0">
                <a:latin typeface="Arial" panose="020B0604020202020204" pitchFamily="34" charset="0"/>
                <a:ea typeface="Times New Roman" panose="02020603050405020304" pitchFamily="18" charset="0"/>
              </a:rPr>
              <a:t>		</a:t>
            </a:r>
            <a:r>
              <a:rPr lang="en-US" b="1" u="sng" dirty="0" smtClean="0">
                <a:latin typeface="Arial" panose="020B0604020202020204" pitchFamily="34" charset="0"/>
                <a:ea typeface="Times New Roman" panose="02020603050405020304" pitchFamily="18" charset="0"/>
              </a:rPr>
              <a:t>Test </a:t>
            </a:r>
            <a:r>
              <a:rPr lang="en-US" b="1" u="sng" dirty="0">
                <a:latin typeface="Arial" panose="020B0604020202020204" pitchFamily="34" charset="0"/>
                <a:ea typeface="Times New Roman" panose="02020603050405020304" pitchFamily="18" charset="0"/>
              </a:rPr>
              <a:t>Method</a:t>
            </a:r>
            <a:r>
              <a:rPr lang="en-US" b="1" dirty="0">
                <a:latin typeface="Arial" panose="020B0604020202020204" pitchFamily="34" charset="0"/>
                <a:ea typeface="Times New Roman" panose="02020603050405020304" pitchFamily="18" charset="0"/>
              </a:rPr>
              <a:t>	</a:t>
            </a:r>
            <a:r>
              <a:rPr lang="en-US" b="1" dirty="0" smtClean="0">
                <a:latin typeface="Arial" panose="020B0604020202020204" pitchFamily="34" charset="0"/>
                <a:ea typeface="Times New Roman" panose="02020603050405020304" pitchFamily="18" charset="0"/>
              </a:rPr>
              <a:t>     </a:t>
            </a:r>
            <a:r>
              <a:rPr lang="en-US" b="1" u="sng" dirty="0" smtClean="0">
                <a:latin typeface="Arial" panose="020B0604020202020204" pitchFamily="34" charset="0"/>
                <a:ea typeface="Times New Roman" panose="02020603050405020304" pitchFamily="18" charset="0"/>
              </a:rPr>
              <a:t>Requirements</a:t>
            </a:r>
            <a:endParaRPr lang="en-US" dirty="0">
              <a:latin typeface="Times New Roman" panose="02020603050405020304" pitchFamily="18" charset="0"/>
              <a:ea typeface="Times New Roman" panose="02020603050405020304" pitchFamily="18" charset="0"/>
            </a:endParaRPr>
          </a:p>
          <a:p>
            <a:pPr marL="4114800" marR="0" indent="-3657600">
              <a:spcBef>
                <a:spcPts val="0"/>
              </a:spcBef>
              <a:spcAft>
                <a:spcPts val="0"/>
              </a:spcAft>
              <a:tabLst>
                <a:tab pos="-685800" algn="l"/>
                <a:tab pos="-457200" algn="l"/>
                <a:tab pos="0" algn="l"/>
                <a:tab pos="457200" algn="l"/>
                <a:tab pos="1085850" algn="l"/>
                <a:tab pos="1257300" algn="l"/>
                <a:tab pos="2686050" algn="l"/>
                <a:tab pos="3371850" algn="l"/>
                <a:tab pos="4114800" algn="l"/>
                <a:tab pos="6061075" algn="l"/>
                <a:tab pos="6118225" algn="l"/>
              </a:tabLst>
            </a:pPr>
            <a:r>
              <a:rPr lang="en-US" dirty="0" smtClean="0">
                <a:latin typeface="Arial" panose="020B0604020202020204" pitchFamily="34" charset="0"/>
                <a:ea typeface="Times New Roman" panose="02020603050405020304" pitchFamily="18" charset="0"/>
              </a:rPr>
              <a:t>Abrasion</a:t>
            </a:r>
            <a:r>
              <a:rPr lang="en-US" dirty="0">
                <a:latin typeface="Arial" panose="020B0604020202020204" pitchFamily="34" charset="0"/>
                <a:ea typeface="Times New Roman" panose="02020603050405020304" pitchFamily="18" charset="0"/>
              </a:rPr>
              <a:t>			AASHTO T </a:t>
            </a:r>
            <a:r>
              <a:rPr lang="en-US" dirty="0" smtClean="0">
                <a:latin typeface="Arial" panose="020B0604020202020204" pitchFamily="34" charset="0"/>
                <a:ea typeface="Times New Roman" panose="02020603050405020304" pitchFamily="18" charset="0"/>
              </a:rPr>
              <a:t>96         35.0% max.</a:t>
            </a:r>
            <a:endParaRPr lang="en-US" dirty="0">
              <a:latin typeface="Times New Roman" panose="02020603050405020304" pitchFamily="18" charset="0"/>
              <a:ea typeface="Times New Roman" panose="02020603050405020304" pitchFamily="18" charset="0"/>
            </a:endParaRPr>
          </a:p>
          <a:p>
            <a:pPr indent="457200">
              <a:tabLst>
                <a:tab pos="-685800" algn="l"/>
                <a:tab pos="-457200" algn="l"/>
                <a:tab pos="0" algn="l"/>
                <a:tab pos="457200" algn="l"/>
                <a:tab pos="1085850" algn="l"/>
                <a:tab pos="1257300" algn="l"/>
                <a:tab pos="2686050" algn="l"/>
                <a:tab pos="3371850" algn="l"/>
                <a:tab pos="4114800" algn="l"/>
              </a:tabLst>
            </a:pPr>
            <a:r>
              <a:rPr lang="en-US" dirty="0">
                <a:latin typeface="Arial" panose="020B0604020202020204" pitchFamily="34" charset="0"/>
                <a:ea typeface="Times New Roman" panose="02020603050405020304" pitchFamily="18" charset="0"/>
              </a:rPr>
              <a:t>Degradation (course aggregate)</a:t>
            </a:r>
            <a:endParaRPr lang="en-US" dirty="0">
              <a:latin typeface="Times New Roman" panose="02020603050405020304" pitchFamily="18" charset="0"/>
              <a:ea typeface="Times New Roman" panose="02020603050405020304" pitchFamily="18" charset="0"/>
            </a:endParaRPr>
          </a:p>
          <a:p>
            <a:pPr marL="4114800" marR="0" indent="-3657600">
              <a:spcBef>
                <a:spcPts val="0"/>
              </a:spcBef>
              <a:spcAft>
                <a:spcPts val="0"/>
              </a:spcAft>
              <a:tabLst>
                <a:tab pos="-685800" algn="l"/>
                <a:tab pos="-457200" algn="l"/>
                <a:tab pos="0" algn="l"/>
                <a:tab pos="457200" algn="l"/>
                <a:tab pos="1085850" algn="l"/>
                <a:tab pos="1257300" algn="l"/>
                <a:tab pos="2686050" algn="l"/>
                <a:tab pos="3371850" algn="l"/>
                <a:tab pos="4114800" algn="l"/>
                <a:tab pos="6118225" algn="l"/>
              </a:tabLst>
            </a:pPr>
            <a:r>
              <a:rPr lang="en-US" dirty="0">
                <a:latin typeface="Arial" panose="020B0604020202020204" pitchFamily="34" charset="0"/>
                <a:ea typeface="Times New Roman" panose="02020603050405020304" pitchFamily="18" charset="0"/>
              </a:rPr>
              <a:t>Passing No. 20 Sieve	</a:t>
            </a:r>
            <a:r>
              <a:rPr lang="en-US" dirty="0" smtClean="0">
                <a:latin typeface="Arial" panose="020B0604020202020204" pitchFamily="34" charset="0"/>
                <a:ea typeface="Times New Roman" panose="02020603050405020304" pitchFamily="18" charset="0"/>
              </a:rPr>
              <a:t>		ODOT </a:t>
            </a:r>
            <a:r>
              <a:rPr lang="en-US" dirty="0">
                <a:latin typeface="Arial" panose="020B0604020202020204" pitchFamily="34" charset="0"/>
                <a:ea typeface="Times New Roman" panose="02020603050405020304" pitchFamily="18" charset="0"/>
              </a:rPr>
              <a:t>TM </a:t>
            </a:r>
            <a:r>
              <a:rPr lang="en-US" dirty="0" smtClean="0">
                <a:latin typeface="Arial" panose="020B0604020202020204" pitchFamily="34" charset="0"/>
                <a:ea typeface="Times New Roman" panose="02020603050405020304" pitchFamily="18" charset="0"/>
              </a:rPr>
              <a:t>208        30.0% max.</a:t>
            </a:r>
            <a:endParaRPr lang="en-US" dirty="0">
              <a:latin typeface="Times New Roman" panose="02020603050405020304" pitchFamily="18" charset="0"/>
              <a:ea typeface="Times New Roman" panose="02020603050405020304" pitchFamily="18" charset="0"/>
            </a:endParaRPr>
          </a:p>
          <a:p>
            <a:pPr marL="4114800" marR="0" indent="-3657600">
              <a:spcBef>
                <a:spcPts val="0"/>
              </a:spcBef>
              <a:spcAft>
                <a:spcPts val="0"/>
              </a:spcAft>
              <a:tabLst>
                <a:tab pos="-685800" algn="l"/>
                <a:tab pos="-457200" algn="l"/>
                <a:tab pos="0" algn="l"/>
                <a:tab pos="457200" algn="l"/>
                <a:tab pos="1085850" algn="l"/>
                <a:tab pos="1257300" algn="l"/>
                <a:tab pos="2686050" algn="l"/>
                <a:tab pos="3371850" algn="l"/>
                <a:tab pos="4114800" algn="l"/>
                <a:tab pos="6118225" algn="l"/>
              </a:tabLst>
            </a:pPr>
            <a:r>
              <a:rPr lang="en-US" dirty="0">
                <a:latin typeface="Arial" panose="020B0604020202020204" pitchFamily="34" charset="0"/>
                <a:ea typeface="Times New Roman" panose="02020603050405020304" pitchFamily="18" charset="0"/>
              </a:rPr>
              <a:t>Sediment Height	</a:t>
            </a:r>
            <a:r>
              <a:rPr lang="en-US" dirty="0" smtClean="0">
                <a:latin typeface="Arial" panose="020B0604020202020204" pitchFamily="34" charset="0"/>
                <a:ea typeface="Times New Roman" panose="02020603050405020304" pitchFamily="18" charset="0"/>
              </a:rPr>
              <a:t>		ODOT </a:t>
            </a:r>
            <a:r>
              <a:rPr lang="en-US" dirty="0">
                <a:latin typeface="Arial" panose="020B0604020202020204" pitchFamily="34" charset="0"/>
                <a:ea typeface="Times New Roman" panose="02020603050405020304" pitchFamily="18" charset="0"/>
              </a:rPr>
              <a:t>TM </a:t>
            </a:r>
            <a:r>
              <a:rPr lang="en-US" dirty="0" smtClean="0">
                <a:latin typeface="Arial" panose="020B0604020202020204" pitchFamily="34" charset="0"/>
                <a:ea typeface="Times New Roman" panose="02020603050405020304" pitchFamily="18" charset="0"/>
              </a:rPr>
              <a:t>208          3.0</a:t>
            </a:r>
            <a:r>
              <a:rPr lang="en-US" dirty="0">
                <a:latin typeface="Arial" panose="020B0604020202020204" pitchFamily="34" charset="0"/>
                <a:ea typeface="Times New Roman" panose="02020603050405020304" pitchFamily="18" charset="0"/>
              </a:rPr>
              <a:t>% </a:t>
            </a:r>
            <a:r>
              <a:rPr lang="en-US" dirty="0" smtClean="0">
                <a:latin typeface="Arial" panose="020B0604020202020204" pitchFamily="34" charset="0"/>
                <a:ea typeface="Times New Roman" panose="02020603050405020304" pitchFamily="18" charset="0"/>
              </a:rPr>
              <a:t>max.</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3471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
        <p:nvSpPr>
          <p:cNvPr id="5" name="Rectangle 4"/>
          <p:cNvSpPr/>
          <p:nvPr/>
        </p:nvSpPr>
        <p:spPr>
          <a:xfrm>
            <a:off x="709767" y="527903"/>
            <a:ext cx="7724466" cy="4770537"/>
          </a:xfrm>
          <a:prstGeom prst="rect">
            <a:avLst/>
          </a:prstGeom>
        </p:spPr>
        <p:txBody>
          <a:bodyPr wrap="square">
            <a:spAutoFit/>
          </a:bodyPr>
          <a:lstStyle/>
          <a:p>
            <a:pPr algn="ctr">
              <a:tabLst>
                <a:tab pos="2971800" algn="ctr"/>
                <a:tab pos="3371850" algn="l"/>
                <a:tab pos="3657600" algn="l"/>
              </a:tabLst>
            </a:pPr>
            <a:r>
              <a:rPr lang="en-US" sz="4800" b="1" dirty="0">
                <a:solidFill>
                  <a:srgbClr val="FF0000"/>
                </a:solidFill>
                <a:ea typeface="Times New Roman" panose="02020603050405020304" pitchFamily="18" charset="0"/>
              </a:rPr>
              <a:t>Driving Surface Aggregate</a:t>
            </a:r>
            <a:endParaRPr lang="en-US" sz="4800" dirty="0">
              <a:solidFill>
                <a:srgbClr val="FF0000"/>
              </a:solidFill>
              <a:ea typeface="Times New Roman" panose="02020603050405020304" pitchFamily="18" charset="0"/>
            </a:endParaRPr>
          </a:p>
          <a:p>
            <a:pPr algn="ctr">
              <a:tabLst>
                <a:tab pos="-685800" algn="l"/>
                <a:tab pos="-457200" algn="l"/>
                <a:tab pos="0" algn="l"/>
                <a:tab pos="457200" algn="l"/>
                <a:tab pos="742950" algn="l"/>
                <a:tab pos="1943100" algn="l"/>
                <a:tab pos="3371850" algn="l"/>
                <a:tab pos="3657600" algn="l"/>
              </a:tabLst>
            </a:pPr>
            <a:r>
              <a:rPr lang="en-US" dirty="0">
                <a:latin typeface="Arial" panose="020B0604020202020204" pitchFamily="34" charset="0"/>
                <a:ea typeface="Times New Roman" panose="02020603050405020304" pitchFamily="18" charset="0"/>
              </a:rPr>
              <a:t> </a:t>
            </a:r>
            <a:r>
              <a:rPr lang="en-US" sz="2800" b="1" dirty="0" smtClean="0">
                <a:latin typeface="Arial" panose="020B0604020202020204" pitchFamily="34" charset="0"/>
                <a:ea typeface="Times New Roman" panose="02020603050405020304" pitchFamily="18" charset="0"/>
              </a:rPr>
              <a:t>Materials</a:t>
            </a:r>
          </a:p>
          <a:p>
            <a:pPr algn="ctr">
              <a:tabLst>
                <a:tab pos="-685800" algn="l"/>
                <a:tab pos="-457200" algn="l"/>
                <a:tab pos="0" algn="l"/>
                <a:tab pos="457200" algn="l"/>
                <a:tab pos="742950" algn="l"/>
                <a:tab pos="1943100" algn="l"/>
                <a:tab pos="3371850" algn="l"/>
                <a:tab pos="3657600" algn="l"/>
              </a:tabLst>
            </a:pPr>
            <a:endParaRPr lang="en-US" b="1" dirty="0" smtClean="0">
              <a:latin typeface="Arial" panose="020B0604020202020204" pitchFamily="34" charset="0"/>
              <a:ea typeface="Times New Roman" panose="02020603050405020304" pitchFamily="18" charset="0"/>
            </a:endParaRPr>
          </a:p>
          <a:p>
            <a:pPr>
              <a:tabLst>
                <a:tab pos="-685800" algn="l"/>
                <a:tab pos="-457200" algn="l"/>
                <a:tab pos="0" algn="l"/>
                <a:tab pos="457200" algn="l"/>
                <a:tab pos="1085850" algn="l"/>
                <a:tab pos="1257300" algn="l"/>
                <a:tab pos="2686050" algn="l"/>
                <a:tab pos="3371850" algn="l"/>
                <a:tab pos="4114800" algn="l"/>
              </a:tabLst>
            </a:pPr>
            <a:r>
              <a:rPr lang="en-US" b="1" dirty="0" smtClean="0">
                <a:latin typeface="Arial" panose="020B0604020202020204" pitchFamily="34" charset="0"/>
                <a:ea typeface="Times New Roman" panose="02020603050405020304" pitchFamily="18" charset="0"/>
              </a:rPr>
              <a:t>(c) </a:t>
            </a:r>
            <a:r>
              <a:rPr lang="en-US" b="1" dirty="0">
                <a:latin typeface="Arial" panose="020B0604020202020204" pitchFamily="34" charset="0"/>
                <a:ea typeface="Times New Roman" panose="02020603050405020304" pitchFamily="18" charset="0"/>
              </a:rPr>
              <a:t>Sand Equivalent – </a:t>
            </a:r>
            <a:r>
              <a:rPr lang="en-US" dirty="0">
                <a:latin typeface="Arial" panose="020B0604020202020204" pitchFamily="34" charset="0"/>
                <a:ea typeface="Times New Roman" panose="02020603050405020304" pitchFamily="18" charset="0"/>
              </a:rPr>
              <a:t>Driving Surface Aggregate shall be tested according to </a:t>
            </a:r>
            <a:r>
              <a:rPr lang="en-US" dirty="0" err="1" smtClean="0">
                <a:latin typeface="Arial" panose="020B0604020202020204" pitchFamily="34" charset="0"/>
                <a:ea typeface="Times New Roman" panose="02020603050405020304" pitchFamily="18" charset="0"/>
              </a:rPr>
              <a:t>AASHTO</a:t>
            </a:r>
            <a:r>
              <a:rPr lang="en-US" dirty="0" smtClean="0">
                <a:latin typeface="Arial" panose="020B0604020202020204" pitchFamily="34" charset="0"/>
                <a:ea typeface="Times New Roman" panose="02020603050405020304" pitchFamily="18" charset="0"/>
              </a:rPr>
              <a:t> T </a:t>
            </a:r>
            <a:r>
              <a:rPr lang="en-US" dirty="0">
                <a:latin typeface="Arial" panose="020B0604020202020204" pitchFamily="34" charset="0"/>
                <a:ea typeface="Times New Roman" panose="02020603050405020304" pitchFamily="18" charset="0"/>
              </a:rPr>
              <a:t>176, and shall have a sand equivalent of not less than 25.</a:t>
            </a:r>
            <a:endParaRPr lang="en-US" dirty="0">
              <a:latin typeface="Times New Roman" panose="02020603050405020304" pitchFamily="18" charset="0"/>
              <a:ea typeface="Times New Roman" panose="02020603050405020304" pitchFamily="18" charset="0"/>
            </a:endParaRPr>
          </a:p>
          <a:p>
            <a:pPr>
              <a:tabLst>
                <a:tab pos="-685800" algn="l"/>
                <a:tab pos="-457200" algn="l"/>
                <a:tab pos="0" algn="l"/>
                <a:tab pos="457200" algn="l"/>
                <a:tab pos="1085850" algn="l"/>
                <a:tab pos="1257300" algn="l"/>
                <a:tab pos="2686050" algn="l"/>
                <a:tab pos="3371850" algn="l"/>
                <a:tab pos="4114800" algn="l"/>
              </a:tabLst>
            </a:pPr>
            <a:r>
              <a:rPr lang="en-US" b="1"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tabLst>
                <a:tab pos="-685800" algn="l"/>
                <a:tab pos="-457200" algn="l"/>
                <a:tab pos="0" algn="l"/>
                <a:tab pos="457200" algn="l"/>
                <a:tab pos="1085850" algn="l"/>
                <a:tab pos="1257300" algn="l"/>
                <a:tab pos="2686050" algn="l"/>
                <a:tab pos="3371850" algn="l"/>
                <a:tab pos="4114800" algn="l"/>
              </a:tabLst>
            </a:pPr>
            <a:r>
              <a:rPr lang="en-US" dirty="0" smtClean="0">
                <a:latin typeface="Arial" panose="020B0604020202020204" pitchFamily="34" charset="0"/>
                <a:ea typeface="Times New Roman" panose="02020603050405020304" pitchFamily="18" charset="0"/>
              </a:rPr>
              <a:t>Furnish </a:t>
            </a:r>
            <a:r>
              <a:rPr lang="en-US" dirty="0">
                <a:latin typeface="Arial" panose="020B0604020202020204" pitchFamily="34" charset="0"/>
                <a:ea typeface="Times New Roman" panose="02020603050405020304" pitchFamily="18" charset="0"/>
              </a:rPr>
              <a:t>3/4" - 0 Aggregate according to this specification, except that the material shall come from naturally occurring</a:t>
            </a:r>
            <a:r>
              <a:rPr lang="en-US" sz="2400" dirty="0">
                <a:latin typeface="Arial" panose="020B0604020202020204" pitchFamily="34" charset="0"/>
                <a:ea typeface="Times New Roman" panose="02020603050405020304" pitchFamily="18" charset="0"/>
              </a:rPr>
              <a:t> </a:t>
            </a:r>
            <a:r>
              <a:rPr lang="en-US" dirty="0">
                <a:latin typeface="Arial" panose="020B0604020202020204" pitchFamily="34" charset="0"/>
                <a:ea typeface="Times New Roman" panose="02020603050405020304" pitchFamily="18" charset="0"/>
              </a:rPr>
              <a:t>ledge rock.</a:t>
            </a:r>
            <a:r>
              <a:rPr lang="en-US" sz="2400"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tabLst>
                <a:tab pos="-685800" algn="l"/>
                <a:tab pos="-457200" algn="l"/>
                <a:tab pos="0" algn="l"/>
                <a:tab pos="457200" algn="l"/>
                <a:tab pos="1085850" algn="l"/>
                <a:tab pos="1257300" algn="l"/>
                <a:tab pos="2686050" algn="l"/>
                <a:tab pos="3371850" algn="l"/>
                <a:tab pos="4114800" algn="l"/>
              </a:tabLst>
            </a:pPr>
            <a:r>
              <a:rPr lang="en-US" sz="2400"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tabLst>
                <a:tab pos="-685800" algn="l"/>
                <a:tab pos="-457200" algn="l"/>
                <a:tab pos="0" algn="l"/>
                <a:tab pos="228600" algn="l"/>
                <a:tab pos="457200" algn="l"/>
                <a:tab pos="1085850" algn="l"/>
                <a:tab pos="1257300" algn="l"/>
                <a:tab pos="2686050" algn="l"/>
                <a:tab pos="3371850" algn="l"/>
                <a:tab pos="4114800" algn="l"/>
              </a:tabLst>
            </a:pPr>
            <a:r>
              <a:rPr lang="en-US" b="1" dirty="0" smtClean="0">
                <a:latin typeface="Arial" panose="020B0604020202020204" pitchFamily="34" charset="0"/>
                <a:ea typeface="Times New Roman" panose="02020603050405020304" pitchFamily="18" charset="0"/>
              </a:rPr>
              <a:t>(d)  </a:t>
            </a:r>
            <a:r>
              <a:rPr lang="en-US" b="1" dirty="0">
                <a:latin typeface="Arial" panose="020B0604020202020204" pitchFamily="34" charset="0"/>
                <a:ea typeface="Times New Roman" panose="02020603050405020304" pitchFamily="18" charset="0"/>
              </a:rPr>
              <a:t>Plasticity Index – </a:t>
            </a:r>
            <a:r>
              <a:rPr lang="en-US" dirty="0">
                <a:latin typeface="Arial" panose="020B0604020202020204" pitchFamily="34" charset="0"/>
                <a:ea typeface="Times New Roman" panose="02020603050405020304" pitchFamily="18" charset="0"/>
              </a:rPr>
              <a:t>Driving Surface Aggregate shall be tested according to ASTM </a:t>
            </a:r>
            <a:r>
              <a:rPr lang="en-US" dirty="0" smtClean="0">
                <a:latin typeface="Arial" panose="020B0604020202020204" pitchFamily="34" charset="0"/>
                <a:ea typeface="Times New Roman" panose="02020603050405020304" pitchFamily="18" charset="0"/>
              </a:rPr>
              <a:t>D4318 </a:t>
            </a:r>
            <a:r>
              <a:rPr lang="en-US" dirty="0">
                <a:latin typeface="Arial" panose="020B0604020202020204" pitchFamily="34" charset="0"/>
                <a:ea typeface="Times New Roman" panose="02020603050405020304" pitchFamily="18" charset="0"/>
              </a:rPr>
              <a:t>and shall have plasticity (PI) of between 2 and 8 with a target PI of 5.</a:t>
            </a:r>
            <a:r>
              <a:rPr lang="en-US" b="1" dirty="0">
                <a:latin typeface="Arial" panose="020B0604020202020204" pitchFamily="34"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algn="ctr">
              <a:tabLst>
                <a:tab pos="-685800" algn="l"/>
                <a:tab pos="-457200" algn="l"/>
                <a:tab pos="0" algn="l"/>
                <a:tab pos="457200" algn="l"/>
                <a:tab pos="742950" algn="l"/>
                <a:tab pos="1943100" algn="l"/>
                <a:tab pos="3371850" algn="l"/>
                <a:tab pos="3657600" algn="l"/>
              </a:tabLst>
            </a:pPr>
            <a:endParaRPr lang="en-US"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6158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
        <p:nvSpPr>
          <p:cNvPr id="5" name="Rectangle 4"/>
          <p:cNvSpPr/>
          <p:nvPr/>
        </p:nvSpPr>
        <p:spPr>
          <a:xfrm>
            <a:off x="709767" y="527903"/>
            <a:ext cx="7724466" cy="5016758"/>
          </a:xfrm>
          <a:prstGeom prst="rect">
            <a:avLst/>
          </a:prstGeom>
        </p:spPr>
        <p:txBody>
          <a:bodyPr wrap="square">
            <a:spAutoFit/>
          </a:bodyPr>
          <a:lstStyle/>
          <a:p>
            <a:pPr algn="ctr">
              <a:tabLst>
                <a:tab pos="2971800" algn="ctr"/>
                <a:tab pos="3371850" algn="l"/>
                <a:tab pos="3657600" algn="l"/>
              </a:tabLst>
            </a:pPr>
            <a:r>
              <a:rPr lang="en-US" sz="4800" b="1" dirty="0">
                <a:solidFill>
                  <a:srgbClr val="FF0000"/>
                </a:solidFill>
                <a:ea typeface="Times New Roman" panose="02020603050405020304" pitchFamily="18" charset="0"/>
              </a:rPr>
              <a:t>Driving Surface Aggregate</a:t>
            </a:r>
            <a:endParaRPr lang="en-US" sz="4800" dirty="0">
              <a:solidFill>
                <a:srgbClr val="FF0000"/>
              </a:solidFill>
              <a:ea typeface="Times New Roman" panose="02020603050405020304" pitchFamily="18" charset="0"/>
            </a:endParaRPr>
          </a:p>
          <a:p>
            <a:pPr algn="ctr">
              <a:tabLst>
                <a:tab pos="-685800" algn="l"/>
                <a:tab pos="-457200" algn="l"/>
                <a:tab pos="0" algn="l"/>
                <a:tab pos="457200" algn="l"/>
                <a:tab pos="742950" algn="l"/>
                <a:tab pos="1943100" algn="l"/>
                <a:tab pos="3371850" algn="l"/>
                <a:tab pos="3657600" algn="l"/>
              </a:tabLst>
            </a:pPr>
            <a:r>
              <a:rPr lang="en-US" sz="2800" b="1" dirty="0" smtClean="0">
                <a:latin typeface="Arial" panose="020B0604020202020204" pitchFamily="34" charset="0"/>
                <a:ea typeface="Times New Roman" panose="02020603050405020304" pitchFamily="18" charset="0"/>
              </a:rPr>
              <a:t>Placement</a:t>
            </a:r>
          </a:p>
          <a:p>
            <a:pPr algn="ctr">
              <a:tabLst>
                <a:tab pos="-685800" algn="l"/>
                <a:tab pos="-457200" algn="l"/>
                <a:tab pos="0" algn="l"/>
                <a:tab pos="457200" algn="l"/>
                <a:tab pos="742950" algn="l"/>
                <a:tab pos="1943100" algn="l"/>
                <a:tab pos="3371850" algn="l"/>
                <a:tab pos="3657600" algn="l"/>
              </a:tabLst>
            </a:pPr>
            <a:endParaRPr lang="en-US" sz="2800" b="1" dirty="0">
              <a:latin typeface="Arial" panose="020B0604020202020204" pitchFamily="34" charset="0"/>
              <a:ea typeface="Times New Roman" panose="02020603050405020304" pitchFamily="18" charset="0"/>
            </a:endParaRPr>
          </a:p>
          <a:p>
            <a:pPr marL="457200" indent="-457200">
              <a:buFont typeface="Arial" panose="020B0604020202020204" pitchFamily="34" charset="0"/>
              <a:buChar char="•"/>
              <a:tabLst>
                <a:tab pos="-685800" algn="l"/>
                <a:tab pos="-457200" algn="l"/>
                <a:tab pos="0" algn="l"/>
                <a:tab pos="457200" algn="l"/>
                <a:tab pos="742950" algn="l"/>
                <a:tab pos="1943100" algn="l"/>
                <a:tab pos="3371850" algn="l"/>
                <a:tab pos="3657600" algn="l"/>
              </a:tabLst>
            </a:pPr>
            <a:r>
              <a:rPr lang="en-US" sz="2400" b="1" dirty="0" smtClean="0">
                <a:latin typeface="Arial" panose="020B0604020202020204" pitchFamily="34" charset="0"/>
                <a:ea typeface="Times New Roman" panose="02020603050405020304" pitchFamily="18" charset="0"/>
              </a:rPr>
              <a:t>2” minimum </a:t>
            </a:r>
            <a:r>
              <a:rPr lang="en-US" sz="2400" b="1" dirty="0">
                <a:latin typeface="Arial" panose="020B0604020202020204" pitchFamily="34" charset="0"/>
                <a:ea typeface="Times New Roman" panose="02020603050405020304" pitchFamily="18" charset="0"/>
              </a:rPr>
              <a:t>d</a:t>
            </a:r>
            <a:r>
              <a:rPr lang="en-US" sz="2400" b="1" dirty="0" smtClean="0">
                <a:latin typeface="Arial" panose="020B0604020202020204" pitchFamily="34" charset="0"/>
                <a:ea typeface="Times New Roman" panose="02020603050405020304" pitchFamily="18" charset="0"/>
              </a:rPr>
              <a:t>epth of aggregate </a:t>
            </a:r>
            <a:r>
              <a:rPr lang="en-US" sz="2400" b="1" dirty="0">
                <a:latin typeface="Arial" panose="020B0604020202020204" pitchFamily="34" charset="0"/>
                <a:ea typeface="Times New Roman" panose="02020603050405020304" pitchFamily="18" charset="0"/>
              </a:rPr>
              <a:t>p</a:t>
            </a:r>
            <a:r>
              <a:rPr lang="en-US" sz="2400" b="1" dirty="0" smtClean="0">
                <a:latin typeface="Arial" panose="020B0604020202020204" pitchFamily="34" charset="0"/>
                <a:ea typeface="Times New Roman" panose="02020603050405020304" pitchFamily="18" charset="0"/>
              </a:rPr>
              <a:t>laced</a:t>
            </a:r>
          </a:p>
          <a:p>
            <a:pPr marL="457200" indent="-457200">
              <a:buFont typeface="Arial" panose="020B0604020202020204" pitchFamily="34" charset="0"/>
              <a:buChar char="•"/>
              <a:tabLst>
                <a:tab pos="-685800" algn="l"/>
                <a:tab pos="-457200" algn="l"/>
                <a:tab pos="0" algn="l"/>
                <a:tab pos="457200" algn="l"/>
                <a:tab pos="742950" algn="l"/>
                <a:tab pos="1943100" algn="l"/>
                <a:tab pos="3371850" algn="l"/>
                <a:tab pos="3657600" algn="l"/>
              </a:tabLst>
            </a:pPr>
            <a:r>
              <a:rPr lang="en-US" sz="2400" b="1" dirty="0" smtClean="0">
                <a:latin typeface="Arial" panose="020B0604020202020204" pitchFamily="34" charset="0"/>
                <a:ea typeface="Times New Roman" panose="02020603050405020304" pitchFamily="18" charset="0"/>
              </a:rPr>
              <a:t>Set truck </a:t>
            </a:r>
            <a:r>
              <a:rPr lang="en-US" sz="2400" b="1" dirty="0">
                <a:latin typeface="Arial" panose="020B0604020202020204" pitchFamily="34" charset="0"/>
                <a:ea typeface="Times New Roman" panose="02020603050405020304" pitchFamily="18" charset="0"/>
              </a:rPr>
              <a:t>g</a:t>
            </a:r>
            <a:r>
              <a:rPr lang="en-US" sz="2400" b="1" dirty="0" smtClean="0">
                <a:latin typeface="Arial" panose="020B0604020202020204" pitchFamily="34" charset="0"/>
                <a:ea typeface="Times New Roman" panose="02020603050405020304" pitchFamily="18" charset="0"/>
              </a:rPr>
              <a:t>ate at “2 fist” and 5</a:t>
            </a:r>
            <a:r>
              <a:rPr lang="en-US" sz="2400" b="1" baseline="30000" dirty="0" smtClean="0">
                <a:latin typeface="Arial" panose="020B0604020202020204" pitchFamily="34" charset="0"/>
                <a:ea typeface="Times New Roman" panose="02020603050405020304" pitchFamily="18" charset="0"/>
              </a:rPr>
              <a:t>th</a:t>
            </a:r>
            <a:r>
              <a:rPr lang="en-US" sz="2400" b="1" dirty="0" smtClean="0">
                <a:latin typeface="Arial" panose="020B0604020202020204" pitchFamily="34" charset="0"/>
                <a:ea typeface="Times New Roman" panose="02020603050405020304" pitchFamily="18" charset="0"/>
              </a:rPr>
              <a:t> gear</a:t>
            </a:r>
          </a:p>
          <a:p>
            <a:pPr marL="457200" indent="-457200">
              <a:buFont typeface="Arial" panose="020B0604020202020204" pitchFamily="34" charset="0"/>
              <a:buChar char="•"/>
              <a:tabLst>
                <a:tab pos="-685800" algn="l"/>
                <a:tab pos="-457200" algn="l"/>
                <a:tab pos="0" algn="l"/>
                <a:tab pos="457200" algn="l"/>
                <a:tab pos="742950" algn="l"/>
                <a:tab pos="1943100" algn="l"/>
                <a:tab pos="3371850" algn="l"/>
                <a:tab pos="3657600" algn="l"/>
              </a:tabLst>
            </a:pPr>
            <a:r>
              <a:rPr lang="en-US" sz="2400" b="1" dirty="0" smtClean="0">
                <a:latin typeface="Arial" panose="020B0604020202020204" pitchFamily="34" charset="0"/>
                <a:ea typeface="Times New Roman" panose="02020603050405020304" pitchFamily="18" charset="0"/>
              </a:rPr>
              <a:t>Little or no water in the winter</a:t>
            </a:r>
          </a:p>
          <a:p>
            <a:pPr marL="457200" indent="-457200">
              <a:buFont typeface="Arial" panose="020B0604020202020204" pitchFamily="34" charset="0"/>
              <a:buChar char="•"/>
              <a:tabLst>
                <a:tab pos="-685800" algn="l"/>
                <a:tab pos="-457200" algn="l"/>
                <a:tab pos="0" algn="l"/>
                <a:tab pos="457200" algn="l"/>
                <a:tab pos="742950" algn="l"/>
                <a:tab pos="1943100" algn="l"/>
                <a:tab pos="3371850" algn="l"/>
                <a:tab pos="3657600" algn="l"/>
              </a:tabLst>
            </a:pPr>
            <a:r>
              <a:rPr lang="en-US" sz="2400" b="1" dirty="0" smtClean="0">
                <a:latin typeface="Arial" panose="020B0604020202020204" pitchFamily="34" charset="0"/>
                <a:ea typeface="Times New Roman" panose="02020603050405020304" pitchFamily="18" charset="0"/>
              </a:rPr>
              <a:t>Saturate with water in the summer</a:t>
            </a:r>
          </a:p>
          <a:p>
            <a:pPr marL="457200" indent="-457200">
              <a:buFont typeface="Arial" panose="020B0604020202020204" pitchFamily="34" charset="0"/>
              <a:buChar char="•"/>
              <a:tabLst>
                <a:tab pos="-685800" algn="l"/>
                <a:tab pos="-457200" algn="l"/>
                <a:tab pos="0" algn="l"/>
                <a:tab pos="457200" algn="l"/>
                <a:tab pos="742950" algn="l"/>
                <a:tab pos="1943100" algn="l"/>
                <a:tab pos="3371850" algn="l"/>
                <a:tab pos="3657600" algn="l"/>
              </a:tabLst>
            </a:pPr>
            <a:r>
              <a:rPr lang="en-US" sz="2400" b="1" dirty="0" smtClean="0">
                <a:latin typeface="Arial" panose="020B0604020202020204" pitchFamily="34" charset="0"/>
                <a:ea typeface="Times New Roman" panose="02020603050405020304" pitchFamily="18" charset="0"/>
              </a:rPr>
              <a:t>Roll with construction roller when available</a:t>
            </a:r>
          </a:p>
          <a:p>
            <a:pPr marL="457200" indent="-457200">
              <a:buFont typeface="Arial" panose="020B0604020202020204" pitchFamily="34" charset="0"/>
              <a:buChar char="•"/>
              <a:tabLst>
                <a:tab pos="-685800" algn="l"/>
                <a:tab pos="-457200" algn="l"/>
                <a:tab pos="0" algn="l"/>
                <a:tab pos="457200" algn="l"/>
                <a:tab pos="742950" algn="l"/>
                <a:tab pos="1943100" algn="l"/>
                <a:tab pos="3371850" algn="l"/>
                <a:tab pos="3657600" algn="l"/>
              </a:tabLst>
            </a:pPr>
            <a:r>
              <a:rPr lang="en-US" sz="2400" b="1" dirty="0" smtClean="0">
                <a:latin typeface="Arial" panose="020B0604020202020204" pitchFamily="34" charset="0"/>
                <a:ea typeface="Times New Roman" panose="02020603050405020304" pitchFamily="18" charset="0"/>
              </a:rPr>
              <a:t>4” of gradable material already on most roads</a:t>
            </a:r>
          </a:p>
          <a:p>
            <a:pPr algn="ctr">
              <a:tabLst>
                <a:tab pos="-685800" algn="l"/>
                <a:tab pos="-457200" algn="l"/>
                <a:tab pos="0" algn="l"/>
                <a:tab pos="457200" algn="l"/>
                <a:tab pos="742950" algn="l"/>
                <a:tab pos="1943100" algn="l"/>
                <a:tab pos="3371850" algn="l"/>
                <a:tab pos="3657600" algn="l"/>
              </a:tabLst>
            </a:pPr>
            <a:endParaRPr lang="en-US" b="1" dirty="0">
              <a:latin typeface="Arial" panose="020B0604020202020204" pitchFamily="34" charset="0"/>
              <a:ea typeface="Times New Roman" panose="02020603050405020304" pitchFamily="18" charset="0"/>
            </a:endParaRPr>
          </a:p>
          <a:p>
            <a:pPr>
              <a:tabLst>
                <a:tab pos="-685800" algn="l"/>
                <a:tab pos="-457200" algn="l"/>
                <a:tab pos="0" algn="l"/>
                <a:tab pos="457200" algn="l"/>
                <a:tab pos="742950" algn="l"/>
                <a:tab pos="1943100" algn="l"/>
                <a:tab pos="3371850" algn="l"/>
                <a:tab pos="3657600" algn="l"/>
              </a:tabLst>
            </a:pPr>
            <a:endParaRPr lang="en-US" dirty="0" smtClean="0">
              <a:latin typeface="Arial" panose="020B0604020202020204" pitchFamily="34" charset="0"/>
              <a:ea typeface="Times New Roman" panose="02020603050405020304" pitchFamily="18" charset="0"/>
            </a:endParaRPr>
          </a:p>
          <a:p>
            <a:pPr algn="ctr">
              <a:tabLst>
                <a:tab pos="-685800" algn="l"/>
                <a:tab pos="-457200" algn="l"/>
                <a:tab pos="0" algn="l"/>
                <a:tab pos="457200" algn="l"/>
                <a:tab pos="742950" algn="l"/>
                <a:tab pos="1943100" algn="l"/>
                <a:tab pos="3371850" algn="l"/>
                <a:tab pos="3657600" algn="l"/>
              </a:tabLst>
            </a:pPr>
            <a:endParaRPr lang="en-US" b="1" dirty="0" smtClean="0">
              <a:latin typeface="Arial" panose="020B0604020202020204" pitchFamily="34" charset="0"/>
              <a:ea typeface="Times New Roman" panose="02020603050405020304" pitchFamily="18" charset="0"/>
            </a:endParaRPr>
          </a:p>
          <a:p>
            <a:pPr algn="ctr">
              <a:tabLst>
                <a:tab pos="-685800" algn="l"/>
                <a:tab pos="-457200" algn="l"/>
                <a:tab pos="0" algn="l"/>
                <a:tab pos="457200" algn="l"/>
                <a:tab pos="742950" algn="l"/>
                <a:tab pos="1943100" algn="l"/>
                <a:tab pos="3371850" algn="l"/>
                <a:tab pos="3657600" algn="l"/>
              </a:tabLst>
            </a:pPr>
            <a:endParaRPr lang="en-US"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405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Effect transition="in" filter="wipe(down)">
                                      <p:cBhvr>
                                        <p:cTn id="12" dur="500"/>
                                        <p:tgtEl>
                                          <p:spTgt spid="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wipe(down)">
                                      <p:cBhvr>
                                        <p:cTn id="17" dur="500"/>
                                        <p:tgtEl>
                                          <p:spTgt spid="5">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down)">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wipe(down)">
                                      <p:cBhvr>
                                        <p:cTn id="27" dur="500"/>
                                        <p:tgtEl>
                                          <p:spTgt spid="5">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wipe(down)">
                                      <p:cBhvr>
                                        <p:cTn id="3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
        <p:nvSpPr>
          <p:cNvPr id="2" name="Title 1"/>
          <p:cNvSpPr>
            <a:spLocks noGrp="1"/>
          </p:cNvSpPr>
          <p:nvPr>
            <p:ph type="title"/>
          </p:nvPr>
        </p:nvSpPr>
        <p:spPr>
          <a:xfrm>
            <a:off x="628650" y="365125"/>
            <a:ext cx="7886700" cy="6018421"/>
          </a:xfrm>
        </p:spPr>
        <p:txBody>
          <a:bodyPr>
            <a:normAutofit/>
          </a:bodyPr>
          <a:lstStyle/>
          <a:p>
            <a:r>
              <a:rPr lang="en-US" sz="3600" dirty="0" smtClean="0"/>
              <a:t>Jackson County has over 160 miles of gravel road within the road maintenance program.  It is cost prohibitive for our department to include dust control as part of our regular maintenance. However, in order to provide some relief during the hot, dusty summer months we have developed a dust abatement program where we will treat gravel roads if the residents share the cost.</a:t>
            </a:r>
            <a:endParaRPr lang="en-US" sz="3600" dirty="0"/>
          </a:p>
        </p:txBody>
      </p:sp>
    </p:spTree>
    <p:extLst>
      <p:ext uri="{BB962C8B-B14F-4D97-AF65-F5344CB8AC3E}">
        <p14:creationId xmlns:p14="http://schemas.microsoft.com/office/powerpoint/2010/main" val="25082225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018421"/>
          </a:xfrm>
        </p:spPr>
        <p:txBody>
          <a:bodyPr>
            <a:normAutofit/>
          </a:bodyPr>
          <a:lstStyle/>
          <a:p>
            <a:r>
              <a:rPr lang="en-US" sz="3600" dirty="0" smtClean="0"/>
              <a:t>As the county does receive a benefit (fewer </a:t>
            </a:r>
            <a:r>
              <a:rPr lang="en-US" sz="3600" dirty="0" err="1" smtClean="0"/>
              <a:t>gradings</a:t>
            </a:r>
            <a:r>
              <a:rPr lang="en-US" sz="3600" dirty="0" smtClean="0"/>
              <a:t>), the cost to residents living on county maintained roads is a prorated cost per foot, being reduced according to a continuous, uninterrupted application of product (longer the run, the cheaper the cost). Residents pay 44% to 68% of the treatment cost. Residents living on local access roads pay full county cost plus road preparation cost.</a:t>
            </a:r>
            <a:endParaRPr lang="en-US"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Tree>
    <p:extLst>
      <p:ext uri="{BB962C8B-B14F-4D97-AF65-F5344CB8AC3E}">
        <p14:creationId xmlns:p14="http://schemas.microsoft.com/office/powerpoint/2010/main" val="1134742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2835274"/>
          </a:xfrm>
        </p:spPr>
        <p:txBody>
          <a:bodyPr>
            <a:normAutofit fontScale="90000"/>
          </a:bodyPr>
          <a:lstStyle/>
          <a:p>
            <a:pPr algn="ctr"/>
            <a:r>
              <a:rPr lang="en-US" sz="3600" dirty="0" smtClean="0"/>
              <a:t>Two Types of Dust Abatement used by Jackson County</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TextBox 2"/>
          <p:cNvSpPr txBox="1"/>
          <p:nvPr/>
        </p:nvSpPr>
        <p:spPr>
          <a:xfrm>
            <a:off x="3044952" y="2421374"/>
            <a:ext cx="3054096" cy="1015663"/>
          </a:xfrm>
          <a:prstGeom prst="rect">
            <a:avLst/>
          </a:prstGeom>
          <a:noFill/>
        </p:spPr>
        <p:txBody>
          <a:bodyPr wrap="square" rtlCol="0">
            <a:spAutoFit/>
          </a:bodyPr>
          <a:lstStyle/>
          <a:p>
            <a:pPr algn="ctr"/>
            <a:r>
              <a:rPr lang="en-US" sz="6000" dirty="0" smtClean="0"/>
              <a:t>Lignin</a:t>
            </a:r>
            <a:endParaRPr lang="en-US" sz="6000" dirty="0"/>
          </a:p>
        </p:txBody>
      </p:sp>
      <p:sp>
        <p:nvSpPr>
          <p:cNvPr id="4" name="TextBox 3"/>
          <p:cNvSpPr txBox="1"/>
          <p:nvPr/>
        </p:nvSpPr>
        <p:spPr>
          <a:xfrm>
            <a:off x="3044952" y="4163833"/>
            <a:ext cx="3986784" cy="1015663"/>
          </a:xfrm>
          <a:prstGeom prst="rect">
            <a:avLst/>
          </a:prstGeom>
          <a:noFill/>
        </p:spPr>
        <p:txBody>
          <a:bodyPr wrap="square" rtlCol="0">
            <a:spAutoFit/>
          </a:bodyPr>
          <a:lstStyle/>
          <a:p>
            <a:r>
              <a:rPr lang="en-US" sz="6000" dirty="0" smtClean="0"/>
              <a:t>Earthbind™</a:t>
            </a:r>
            <a:endParaRPr lang="en-US" sz="6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Tree>
    <p:extLst>
      <p:ext uri="{BB962C8B-B14F-4D97-AF65-F5344CB8AC3E}">
        <p14:creationId xmlns:p14="http://schemas.microsoft.com/office/powerpoint/2010/main" val="36487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20040"/>
            <a:ext cx="7886700" cy="2578608"/>
          </a:xfrm>
        </p:spPr>
        <p:txBody>
          <a:bodyPr>
            <a:normAutofit/>
          </a:bodyPr>
          <a:lstStyle/>
          <a:p>
            <a:pPr algn="ctr"/>
            <a:r>
              <a:rPr lang="en-US" sz="3600" dirty="0" smtClean="0"/>
              <a:t>What is Lignin?</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TextBox 2"/>
          <p:cNvSpPr txBox="1"/>
          <p:nvPr/>
        </p:nvSpPr>
        <p:spPr>
          <a:xfrm>
            <a:off x="628650" y="947624"/>
            <a:ext cx="8341614" cy="923330"/>
          </a:xfrm>
          <a:prstGeom prst="rect">
            <a:avLst/>
          </a:prstGeom>
          <a:noFill/>
        </p:spPr>
        <p:txBody>
          <a:bodyPr wrap="square" rtlCol="0">
            <a:spAutoFit/>
          </a:bodyPr>
          <a:lstStyle/>
          <a:p>
            <a:r>
              <a:rPr lang="en-US" dirty="0" smtClean="0"/>
              <a:t>Commercial Lignin is produced as a co-product of the paper industry. It is separated from trees by a chemical pulping process. It is used on unpaved roads to reduce environmental concerns from airborne dust particles, and to stabilize the road surface.</a:t>
            </a:r>
            <a:endParaRPr lang="en-US" dirty="0"/>
          </a:p>
        </p:txBody>
      </p:sp>
      <p:sp>
        <p:nvSpPr>
          <p:cNvPr id="5" name="TextBox 4"/>
          <p:cNvSpPr txBox="1"/>
          <p:nvPr/>
        </p:nvSpPr>
        <p:spPr>
          <a:xfrm>
            <a:off x="628650" y="4269533"/>
            <a:ext cx="8341614" cy="923330"/>
          </a:xfrm>
          <a:prstGeom prst="rect">
            <a:avLst/>
          </a:prstGeom>
          <a:noFill/>
        </p:spPr>
        <p:txBody>
          <a:bodyPr wrap="square" rtlCol="0">
            <a:spAutoFit/>
          </a:bodyPr>
          <a:lstStyle/>
          <a:p>
            <a:r>
              <a:rPr lang="en-US" b="1" dirty="0" smtClean="0"/>
              <a:t>Improves Safety</a:t>
            </a:r>
          </a:p>
          <a:p>
            <a:r>
              <a:rPr lang="en-US" b="1" dirty="0"/>
              <a:t>	</a:t>
            </a:r>
            <a:r>
              <a:rPr lang="en-US" dirty="0" smtClean="0"/>
              <a:t>By controlling dust clouds, visibility on dirt roads is significantly 	increased, adding to driving comfort and safety.</a:t>
            </a:r>
            <a:endParaRPr lang="en-US" b="1" dirty="0"/>
          </a:p>
        </p:txBody>
      </p:sp>
      <p:sp>
        <p:nvSpPr>
          <p:cNvPr id="6" name="TextBox 5"/>
          <p:cNvSpPr txBox="1"/>
          <p:nvPr/>
        </p:nvSpPr>
        <p:spPr>
          <a:xfrm>
            <a:off x="628650" y="3162230"/>
            <a:ext cx="8341614" cy="923330"/>
          </a:xfrm>
          <a:prstGeom prst="rect">
            <a:avLst/>
          </a:prstGeom>
          <a:noFill/>
        </p:spPr>
        <p:txBody>
          <a:bodyPr wrap="square" rtlCol="0">
            <a:spAutoFit/>
          </a:bodyPr>
          <a:lstStyle/>
          <a:p>
            <a:r>
              <a:rPr lang="en-US" b="1" dirty="0" smtClean="0"/>
              <a:t>Safe for the Environment</a:t>
            </a:r>
          </a:p>
          <a:p>
            <a:r>
              <a:rPr lang="en-US" b="1" dirty="0"/>
              <a:t>	</a:t>
            </a:r>
            <a:r>
              <a:rPr lang="en-US" dirty="0" smtClean="0"/>
              <a:t>Lignin is non-toxic when properly applied, making it safe for foliage and 	surface water surrounding roadways.</a:t>
            </a:r>
            <a:endParaRPr lang="en-US" b="1" dirty="0"/>
          </a:p>
        </p:txBody>
      </p:sp>
      <p:sp>
        <p:nvSpPr>
          <p:cNvPr id="7" name="TextBox 6"/>
          <p:cNvSpPr txBox="1"/>
          <p:nvPr/>
        </p:nvSpPr>
        <p:spPr>
          <a:xfrm>
            <a:off x="628650" y="2054927"/>
            <a:ext cx="8341614" cy="923330"/>
          </a:xfrm>
          <a:prstGeom prst="rect">
            <a:avLst/>
          </a:prstGeom>
          <a:noFill/>
        </p:spPr>
        <p:txBody>
          <a:bodyPr wrap="square" rtlCol="0">
            <a:spAutoFit/>
          </a:bodyPr>
          <a:lstStyle/>
          <a:p>
            <a:r>
              <a:rPr lang="en-US" b="1" dirty="0" smtClean="0"/>
              <a:t>Creates a Denser, Firmer Road Cap</a:t>
            </a:r>
          </a:p>
          <a:p>
            <a:r>
              <a:rPr lang="en-US" b="1" dirty="0"/>
              <a:t>	</a:t>
            </a:r>
            <a:r>
              <a:rPr lang="en-US" dirty="0" smtClean="0"/>
              <a:t>Lignin treatment binds the loose dirt and gravel into a hardened more 	skid-resistant surface.</a:t>
            </a:r>
            <a:endParaRPr lang="en-US" b="1" dirty="0"/>
          </a:p>
        </p:txBody>
      </p:sp>
      <p:sp>
        <p:nvSpPr>
          <p:cNvPr id="8" name="TextBox 7"/>
          <p:cNvSpPr txBox="1"/>
          <p:nvPr/>
        </p:nvSpPr>
        <p:spPr>
          <a:xfrm>
            <a:off x="628650" y="5376836"/>
            <a:ext cx="8341614" cy="923330"/>
          </a:xfrm>
          <a:prstGeom prst="rect">
            <a:avLst/>
          </a:prstGeom>
          <a:noFill/>
        </p:spPr>
        <p:txBody>
          <a:bodyPr wrap="square" rtlCol="0">
            <a:spAutoFit/>
          </a:bodyPr>
          <a:lstStyle/>
          <a:p>
            <a:r>
              <a:rPr lang="en-US" b="1" dirty="0" smtClean="0"/>
              <a:t>Reduces Road Repairs</a:t>
            </a:r>
          </a:p>
          <a:p>
            <a:r>
              <a:rPr lang="en-US" b="1" dirty="0"/>
              <a:t>	</a:t>
            </a:r>
            <a:r>
              <a:rPr lang="en-US" dirty="0" smtClean="0"/>
              <a:t>Hardened road surfaces are less likely to suffer the ribbed “washboard” 	effect common with untreated gravel or dirt roads.</a:t>
            </a:r>
            <a:endParaRPr lang="en-US" b="1"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Tree>
    <p:extLst>
      <p:ext uri="{BB962C8B-B14F-4D97-AF65-F5344CB8AC3E}">
        <p14:creationId xmlns:p14="http://schemas.microsoft.com/office/powerpoint/2010/main" val="4072881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20040"/>
            <a:ext cx="7886700" cy="2578608"/>
          </a:xfrm>
        </p:spPr>
        <p:txBody>
          <a:bodyPr>
            <a:normAutofit/>
          </a:bodyPr>
          <a:lstStyle/>
          <a:p>
            <a:pPr algn="ctr"/>
            <a:r>
              <a:rPr lang="en-US" sz="3600" dirty="0" smtClean="0"/>
              <a:t>What is Earthbind™?</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endParaRPr lang="en-US" dirty="0"/>
          </a:p>
        </p:txBody>
      </p:sp>
      <p:sp>
        <p:nvSpPr>
          <p:cNvPr id="3" name="TextBox 2"/>
          <p:cNvSpPr txBox="1"/>
          <p:nvPr/>
        </p:nvSpPr>
        <p:spPr>
          <a:xfrm>
            <a:off x="628650" y="947624"/>
            <a:ext cx="8341614" cy="1477328"/>
          </a:xfrm>
          <a:prstGeom prst="rect">
            <a:avLst/>
          </a:prstGeom>
          <a:noFill/>
        </p:spPr>
        <p:txBody>
          <a:bodyPr wrap="square" rtlCol="0">
            <a:spAutoFit/>
          </a:bodyPr>
          <a:lstStyle/>
          <a:p>
            <a:r>
              <a:rPr lang="en-US" dirty="0" smtClean="0"/>
              <a:t>Earthbind™ is a quality, versatile, dust control agent. Diluted in water, it is applied to roads and other environments where airborne dust is unwanted. Earthbind™ is considered a safe solution for dust control.</a:t>
            </a:r>
          </a:p>
          <a:p>
            <a:endParaRPr lang="en-US" dirty="0"/>
          </a:p>
          <a:p>
            <a:endParaRPr lang="en-US" dirty="0"/>
          </a:p>
        </p:txBody>
      </p:sp>
      <p:sp>
        <p:nvSpPr>
          <p:cNvPr id="6" name="TextBox 5"/>
          <p:cNvSpPr txBox="1"/>
          <p:nvPr/>
        </p:nvSpPr>
        <p:spPr>
          <a:xfrm>
            <a:off x="628650" y="3375254"/>
            <a:ext cx="8341614" cy="36933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Free of hazardous solvents</a:t>
            </a:r>
            <a:endParaRPr lang="en-US" b="1" dirty="0"/>
          </a:p>
        </p:txBody>
      </p:sp>
      <p:sp>
        <p:nvSpPr>
          <p:cNvPr id="7" name="TextBox 6"/>
          <p:cNvSpPr txBox="1"/>
          <p:nvPr/>
        </p:nvSpPr>
        <p:spPr>
          <a:xfrm>
            <a:off x="628650" y="2940482"/>
            <a:ext cx="8341614" cy="646331"/>
          </a:xfrm>
          <a:prstGeom prst="rect">
            <a:avLst/>
          </a:prstGeom>
          <a:noFill/>
        </p:spPr>
        <p:txBody>
          <a:bodyPr wrap="square" rtlCol="0">
            <a:spAutoFit/>
          </a:bodyPr>
          <a:lstStyle/>
          <a:p>
            <a:r>
              <a:rPr lang="en-US" b="1" dirty="0" smtClean="0"/>
              <a:t>All components of Earthbind™ are considered:</a:t>
            </a:r>
          </a:p>
          <a:p>
            <a:r>
              <a:rPr lang="en-US" b="1" dirty="0"/>
              <a:t>	</a:t>
            </a:r>
          </a:p>
        </p:txBody>
      </p:sp>
      <p:sp>
        <p:nvSpPr>
          <p:cNvPr id="9" name="TextBox 8"/>
          <p:cNvSpPr txBox="1"/>
          <p:nvPr/>
        </p:nvSpPr>
        <p:spPr>
          <a:xfrm>
            <a:off x="628650" y="1864592"/>
            <a:ext cx="8341614" cy="1477328"/>
          </a:xfrm>
          <a:prstGeom prst="rect">
            <a:avLst/>
          </a:prstGeom>
          <a:noFill/>
        </p:spPr>
        <p:txBody>
          <a:bodyPr wrap="square" rtlCol="0">
            <a:spAutoFit/>
          </a:bodyPr>
          <a:lstStyle/>
          <a:p>
            <a:r>
              <a:rPr lang="en-US" dirty="0" smtClean="0"/>
              <a:t>Earthbind™ is formulated with environment friendly polymers and surfactant. It works by binding loose soil or aggregate particles together, strengthening and waterproofing the soil/aggregate matrix.</a:t>
            </a:r>
          </a:p>
          <a:p>
            <a:endParaRPr lang="en-US" dirty="0"/>
          </a:p>
          <a:p>
            <a:endParaRPr lang="en-US" dirty="0"/>
          </a:p>
        </p:txBody>
      </p:sp>
      <p:sp>
        <p:nvSpPr>
          <p:cNvPr id="11" name="TextBox 10"/>
          <p:cNvSpPr txBox="1"/>
          <p:nvPr/>
        </p:nvSpPr>
        <p:spPr>
          <a:xfrm>
            <a:off x="628650" y="3756707"/>
            <a:ext cx="8341614" cy="36933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Nonflammable</a:t>
            </a:r>
            <a:endParaRPr lang="en-US" b="1" dirty="0"/>
          </a:p>
        </p:txBody>
      </p:sp>
      <p:sp>
        <p:nvSpPr>
          <p:cNvPr id="12" name="TextBox 11"/>
          <p:cNvSpPr txBox="1"/>
          <p:nvPr/>
        </p:nvSpPr>
        <p:spPr>
          <a:xfrm>
            <a:off x="628650" y="4112781"/>
            <a:ext cx="8341614" cy="36933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Noncorrosive to metal</a:t>
            </a:r>
            <a:endParaRPr lang="en-US" b="1" dirty="0"/>
          </a:p>
        </p:txBody>
      </p:sp>
      <p:sp>
        <p:nvSpPr>
          <p:cNvPr id="13" name="TextBox 12"/>
          <p:cNvSpPr txBox="1"/>
          <p:nvPr/>
        </p:nvSpPr>
        <p:spPr>
          <a:xfrm>
            <a:off x="628650" y="4478684"/>
            <a:ext cx="8341614" cy="36933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Not considered to be harmful to aquatic and mammal life</a:t>
            </a:r>
            <a:endParaRPr lang="en-US" b="1" dirty="0"/>
          </a:p>
        </p:txBody>
      </p:sp>
      <p:sp>
        <p:nvSpPr>
          <p:cNvPr id="15" name="TextBox 14"/>
          <p:cNvSpPr txBox="1"/>
          <p:nvPr/>
        </p:nvSpPr>
        <p:spPr>
          <a:xfrm>
            <a:off x="628650" y="4844587"/>
            <a:ext cx="8341614" cy="36933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t>Not considered to be carcinogenic</a:t>
            </a:r>
            <a:endParaRPr lang="en-US" b="1"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Tree>
    <p:extLst>
      <p:ext uri="{BB962C8B-B14F-4D97-AF65-F5344CB8AC3E}">
        <p14:creationId xmlns:p14="http://schemas.microsoft.com/office/powerpoint/2010/main" val="42858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randombar(horizont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randombar(horizontal)">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9" grpId="0"/>
      <p:bldP spid="11" grpId="0"/>
      <p:bldP spid="12" grpId="0"/>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
        <p:nvSpPr>
          <p:cNvPr id="2" name="Title 1"/>
          <p:cNvSpPr>
            <a:spLocks noGrp="1"/>
          </p:cNvSpPr>
          <p:nvPr>
            <p:ph type="title"/>
          </p:nvPr>
        </p:nvSpPr>
        <p:spPr/>
        <p:txBody>
          <a:bodyPr/>
          <a:lstStyle/>
          <a:p>
            <a:pPr algn="ctr"/>
            <a:r>
              <a:rPr lang="en-US" dirty="0" smtClean="0"/>
              <a:t>2015 Cost for Dust Abatement</a:t>
            </a:r>
            <a:br>
              <a:rPr lang="en-US" dirty="0" smtClean="0"/>
            </a:br>
            <a:endParaRPr lang="en-US" sz="1600" dirty="0"/>
          </a:p>
        </p:txBody>
      </p:sp>
      <p:sp>
        <p:nvSpPr>
          <p:cNvPr id="3" name="Content Placeholder 2"/>
          <p:cNvSpPr>
            <a:spLocks noGrp="1"/>
          </p:cNvSpPr>
          <p:nvPr>
            <p:ph sz="half" idx="1"/>
          </p:nvPr>
        </p:nvSpPr>
        <p:spPr/>
        <p:txBody>
          <a:bodyPr>
            <a:normAutofit/>
          </a:bodyPr>
          <a:lstStyle/>
          <a:p>
            <a:pPr marL="0" indent="0" algn="ctr">
              <a:buNone/>
            </a:pPr>
            <a:r>
              <a:rPr lang="en-US" b="1" u="sng" dirty="0" smtClean="0"/>
              <a:t>Lignin</a:t>
            </a:r>
          </a:p>
          <a:p>
            <a:r>
              <a:rPr lang="en-US" dirty="0" smtClean="0"/>
              <a:t>County Roads:</a:t>
            </a:r>
          </a:p>
          <a:p>
            <a:pPr marL="457200" lvl="1" indent="0">
              <a:buNone/>
            </a:pPr>
            <a:r>
              <a:rPr lang="en-US" sz="1800" dirty="0" smtClean="0"/>
              <a:t>$0.97/foot……500 – 1,000 feet</a:t>
            </a:r>
          </a:p>
          <a:p>
            <a:pPr marL="457200" lvl="1" indent="0">
              <a:buNone/>
            </a:pPr>
            <a:r>
              <a:rPr lang="en-US" sz="1800" dirty="0" smtClean="0"/>
              <a:t>$0.83/foot…..1,001 – 2,500 feet</a:t>
            </a:r>
          </a:p>
          <a:p>
            <a:pPr marL="457200" lvl="1" indent="0">
              <a:buNone/>
            </a:pPr>
            <a:r>
              <a:rPr lang="en-US" sz="1800" dirty="0" smtClean="0"/>
              <a:t>$0.63/foot…..2,501 and over</a:t>
            </a:r>
          </a:p>
          <a:p>
            <a:pPr marL="457200" lvl="1" indent="0">
              <a:buNone/>
            </a:pPr>
            <a:endParaRPr lang="en-US" sz="1800" dirty="0"/>
          </a:p>
          <a:p>
            <a:r>
              <a:rPr lang="en-US" dirty="0" smtClean="0"/>
              <a:t>Local Access Roads:</a:t>
            </a:r>
          </a:p>
          <a:p>
            <a:pPr marL="457200" lvl="1" indent="0">
              <a:buNone/>
            </a:pPr>
            <a:r>
              <a:rPr lang="en-US" sz="1800" dirty="0" smtClean="0"/>
              <a:t>$1.44/foot, plus prep cost</a:t>
            </a:r>
          </a:p>
          <a:p>
            <a:pPr marL="457200" lvl="1" indent="0" algn="r">
              <a:buNone/>
            </a:pPr>
            <a:endParaRPr lang="en-US" sz="1800" dirty="0" smtClean="0"/>
          </a:p>
          <a:p>
            <a:endParaRPr lang="en-US" dirty="0"/>
          </a:p>
        </p:txBody>
      </p:sp>
      <p:sp>
        <p:nvSpPr>
          <p:cNvPr id="4" name="Content Placeholder 3"/>
          <p:cNvSpPr>
            <a:spLocks noGrp="1"/>
          </p:cNvSpPr>
          <p:nvPr>
            <p:ph sz="half" idx="2"/>
          </p:nvPr>
        </p:nvSpPr>
        <p:spPr>
          <a:xfrm>
            <a:off x="4629150" y="1825625"/>
            <a:ext cx="3886200" cy="3936820"/>
          </a:xfrm>
        </p:spPr>
        <p:txBody>
          <a:bodyPr>
            <a:normAutofit/>
          </a:bodyPr>
          <a:lstStyle/>
          <a:p>
            <a:pPr marL="0" indent="0" algn="ctr">
              <a:buNone/>
            </a:pPr>
            <a:r>
              <a:rPr lang="en-US" b="1" u="sng" dirty="0" smtClean="0"/>
              <a:t>Earthbind™</a:t>
            </a:r>
          </a:p>
          <a:p>
            <a:r>
              <a:rPr lang="en-US" dirty="0"/>
              <a:t>County Roads:</a:t>
            </a:r>
          </a:p>
          <a:p>
            <a:pPr marL="457200" lvl="1" indent="0">
              <a:buNone/>
            </a:pPr>
            <a:r>
              <a:rPr lang="en-US" sz="1800" dirty="0" smtClean="0"/>
              <a:t>$1.21/foot</a:t>
            </a:r>
            <a:r>
              <a:rPr lang="en-US" sz="1800" dirty="0"/>
              <a:t>……500 – 1,000 feet</a:t>
            </a:r>
          </a:p>
          <a:p>
            <a:pPr marL="457200" lvl="1" indent="0">
              <a:buNone/>
            </a:pPr>
            <a:r>
              <a:rPr lang="en-US" sz="1800" dirty="0" smtClean="0"/>
              <a:t>$1.03/foot</a:t>
            </a:r>
            <a:r>
              <a:rPr lang="en-US" sz="1800" dirty="0"/>
              <a:t>…..1,001 – 2,500 feet</a:t>
            </a:r>
          </a:p>
          <a:p>
            <a:pPr marL="457200" lvl="1" indent="0">
              <a:buNone/>
            </a:pPr>
            <a:r>
              <a:rPr lang="en-US" sz="1800" dirty="0"/>
              <a:t>$</a:t>
            </a:r>
            <a:r>
              <a:rPr lang="en-US" sz="1800" dirty="0" smtClean="0"/>
              <a:t>0.79/foot</a:t>
            </a:r>
            <a:r>
              <a:rPr lang="en-US" sz="1800" dirty="0"/>
              <a:t>…..2,501 and over</a:t>
            </a:r>
          </a:p>
          <a:p>
            <a:pPr marL="457200" lvl="1" indent="0">
              <a:buNone/>
            </a:pPr>
            <a:endParaRPr lang="en-US" sz="1800" dirty="0"/>
          </a:p>
          <a:p>
            <a:r>
              <a:rPr lang="en-US" dirty="0"/>
              <a:t>Local Access Roads:</a:t>
            </a:r>
          </a:p>
          <a:p>
            <a:pPr marL="457200" lvl="1" indent="0">
              <a:buNone/>
            </a:pPr>
            <a:r>
              <a:rPr lang="en-US" sz="1800" dirty="0"/>
              <a:t>$</a:t>
            </a:r>
            <a:r>
              <a:rPr lang="en-US" sz="1800" dirty="0" smtClean="0"/>
              <a:t>1.59/foot</a:t>
            </a:r>
            <a:r>
              <a:rPr lang="en-US" sz="1800" dirty="0"/>
              <a:t>, plus prep cost</a:t>
            </a:r>
          </a:p>
          <a:p>
            <a:pPr marL="457200" lvl="1" indent="0">
              <a:buNone/>
            </a:pPr>
            <a:endParaRPr lang="en-US" sz="1800" dirty="0"/>
          </a:p>
          <a:p>
            <a:pPr marL="457200" lvl="1" indent="0">
              <a:buNone/>
            </a:pPr>
            <a:endParaRPr lang="en-US" sz="1800" dirty="0"/>
          </a:p>
          <a:p>
            <a:pPr marL="457200" lvl="1" indent="0" algn="r">
              <a:buNone/>
            </a:pPr>
            <a:endParaRPr lang="en-US" sz="1800" dirty="0"/>
          </a:p>
          <a:p>
            <a:pPr marL="457200" lvl="1" indent="0" algn="r">
              <a:buNone/>
            </a:pPr>
            <a:endParaRPr lang="en-US" sz="1800" dirty="0"/>
          </a:p>
          <a:p>
            <a:pPr marL="0" indent="0" algn="ctr">
              <a:buNone/>
            </a:pPr>
            <a:endParaRPr lang="en-US" b="1" u="sng" dirty="0"/>
          </a:p>
        </p:txBody>
      </p:sp>
    </p:spTree>
    <p:extLst>
      <p:ext uri="{BB962C8B-B14F-4D97-AF65-F5344CB8AC3E}">
        <p14:creationId xmlns:p14="http://schemas.microsoft.com/office/powerpoint/2010/main" val="359893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018421"/>
          </a:xfrm>
        </p:spPr>
        <p:txBody>
          <a:bodyPr>
            <a:normAutofit/>
          </a:bodyPr>
          <a:lstStyle/>
          <a:p>
            <a:r>
              <a:rPr lang="en-US" sz="3600" dirty="0" smtClean="0"/>
              <a:t>Product is applied 16 feet wide at 300 feet per minute, with a minimum order requirement of 500 linear feet. Deadline for residents to pay is June 1</a:t>
            </a:r>
            <a:r>
              <a:rPr lang="en-US" sz="3600" baseline="30000" dirty="0" smtClean="0"/>
              <a:t>st</a:t>
            </a:r>
            <a:r>
              <a:rPr lang="en-US" sz="3600" dirty="0"/>
              <a:t> </a:t>
            </a:r>
            <a:r>
              <a:rPr lang="en-US" sz="3600" dirty="0" smtClean="0"/>
              <a:t>with application starting around July 1</a:t>
            </a:r>
            <a:r>
              <a:rPr lang="en-US" sz="3600" baseline="30000" dirty="0" smtClean="0"/>
              <a:t>st</a:t>
            </a:r>
            <a:r>
              <a:rPr lang="en-US" sz="3600" dirty="0"/>
              <a:t> </a:t>
            </a:r>
            <a:r>
              <a:rPr lang="en-US" sz="3600" dirty="0" smtClean="0"/>
              <a:t>and lasting 4 to 5 days. Jackson County has paid for re-shoots for weather damage.  Some years have required up to $50,000 worth of lignin to be reapplied. </a:t>
            </a:r>
            <a:endParaRPr lang="en-US" sz="36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spTree>
    <p:extLst>
      <p:ext uri="{BB962C8B-B14F-4D97-AF65-F5344CB8AC3E}">
        <p14:creationId xmlns:p14="http://schemas.microsoft.com/office/powerpoint/2010/main" val="12516199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6018421"/>
          </a:xfrm>
        </p:spPr>
        <p:txBody>
          <a:bodyPr anchor="t">
            <a:normAutofit/>
          </a:bodyPr>
          <a:lstStyle/>
          <a:p>
            <a:r>
              <a:rPr lang="en-US" b="1" u="sng" dirty="0" smtClean="0"/>
              <a:t>Totals for 2015:</a:t>
            </a:r>
            <a:br>
              <a:rPr lang="en-US" b="1" u="sng" dirty="0" smtClean="0"/>
            </a:br>
            <a:r>
              <a:rPr lang="en-US" b="1" u="sng" dirty="0"/>
              <a:t/>
            </a:r>
            <a:br>
              <a:rPr lang="en-US" b="1" u="sng" dirty="0"/>
            </a:br>
            <a:r>
              <a:rPr lang="en-US" dirty="0" smtClean="0"/>
              <a:t>162,541 linear feet</a:t>
            </a:r>
            <a:br>
              <a:rPr lang="en-US" dirty="0" smtClean="0"/>
            </a:br>
            <a:r>
              <a:rPr lang="en-US" dirty="0" smtClean="0"/>
              <a:t>30.8 miles</a:t>
            </a:r>
            <a:br>
              <a:rPr lang="en-US" dirty="0" smtClean="0"/>
            </a:br>
            <a:r>
              <a:rPr lang="en-US" dirty="0"/>
              <a:t/>
            </a:r>
            <a:br>
              <a:rPr lang="en-US" dirty="0"/>
            </a:br>
            <a:r>
              <a:rPr lang="en-US" dirty="0" smtClean="0"/>
              <a:t>Monies collected for</a:t>
            </a:r>
            <a:br>
              <a:rPr lang="en-US" dirty="0" smtClean="0"/>
            </a:br>
            <a:r>
              <a:rPr lang="en-US" dirty="0" smtClean="0"/>
              <a:t>	Lignin:        $98,384.48</a:t>
            </a:r>
            <a:br>
              <a:rPr lang="en-US" dirty="0" smtClean="0"/>
            </a:br>
            <a:r>
              <a:rPr lang="en-US" dirty="0" smtClean="0"/>
              <a:t>	Earthbind: $6,927.19</a:t>
            </a:r>
            <a:br>
              <a:rPr lang="en-US" dirty="0" smtClean="0"/>
            </a:br>
            <a:r>
              <a:rPr lang="en-US" dirty="0"/>
              <a:t/>
            </a:r>
            <a:br>
              <a:rPr lang="en-US" dirty="0"/>
            </a:br>
            <a:r>
              <a:rPr lang="en-US" dirty="0" smtClean="0"/>
              <a:t>Monies spent on contract</a:t>
            </a:r>
            <a:br>
              <a:rPr lang="en-US" dirty="0" smtClean="0"/>
            </a:br>
            <a:r>
              <a:rPr lang="en-US" dirty="0"/>
              <a:t>	</a:t>
            </a:r>
            <a:r>
              <a:rPr lang="en-US" dirty="0" smtClean="0"/>
              <a:t>Lignin:         $185,602.31</a:t>
            </a:r>
            <a:br>
              <a:rPr lang="en-US" dirty="0" smtClean="0"/>
            </a:br>
            <a:r>
              <a:rPr lang="en-US" dirty="0"/>
              <a:t>	</a:t>
            </a:r>
            <a:r>
              <a:rPr lang="en-US" dirty="0" smtClean="0"/>
              <a:t>Earthbind:   $14,343.43</a:t>
            </a:r>
            <a:endParaRPr lang="en-US" b="1" u="sng"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8227" y="5490795"/>
            <a:ext cx="905774" cy="1367205"/>
          </a:xfrm>
          <a:prstGeom prst="rect">
            <a:avLst/>
          </a:prstGeom>
        </p:spPr>
      </p:pic>
      <p:pic>
        <p:nvPicPr>
          <p:cNvPr id="3" name="Picture 2"/>
          <p:cNvPicPr>
            <a:picLocks noChangeAspect="1"/>
          </p:cNvPicPr>
          <p:nvPr/>
        </p:nvPicPr>
        <p:blipFill>
          <a:blip r:embed="rId4"/>
          <a:stretch>
            <a:fillRect/>
          </a:stretch>
        </p:blipFill>
        <p:spPr>
          <a:xfrm>
            <a:off x="4562475" y="3424237"/>
            <a:ext cx="19050" cy="9525"/>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5641" y="4202019"/>
            <a:ext cx="1819063" cy="114297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5554" y="743953"/>
            <a:ext cx="1819063" cy="1142978"/>
          </a:xfrm>
          <a:prstGeom prst="rect">
            <a:avLst/>
          </a:prstGeom>
        </p:spPr>
      </p:pic>
    </p:spTree>
    <p:extLst>
      <p:ext uri="{BB962C8B-B14F-4D97-AF65-F5344CB8AC3E}">
        <p14:creationId xmlns:p14="http://schemas.microsoft.com/office/powerpoint/2010/main" val="1862836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63C35680814BB43A11E9FB07D601FB4" ma:contentTypeVersion="2" ma:contentTypeDescription="Create a new document." ma:contentTypeScope="" ma:versionID="eec5cde7945ba053eb90ff92c76b596f">
  <xsd:schema xmlns:xsd="http://www.w3.org/2001/XMLSchema" xmlns:xs="http://www.w3.org/2001/XMLSchema" xmlns:p="http://schemas.microsoft.com/office/2006/metadata/properties" xmlns:ns1="http://schemas.microsoft.com/sharepoint/v3" xmlns:ns2="7ac1d05a-fc1e-4069-a527-ab4693b3d038" targetNamespace="http://schemas.microsoft.com/office/2006/metadata/properties" ma:root="true" ma:fieldsID="cda7576bbc4fe67a2cb7ad6bfa5bbd97" ns1:_="" ns2:_="">
    <xsd:import namespace="http://schemas.microsoft.com/sharepoint/v3"/>
    <xsd:import namespace="7ac1d05a-fc1e-4069-a527-ab4693b3d038"/>
    <xsd:element name="properties">
      <xsd:complexType>
        <xsd:sequence>
          <xsd:element name="documentManagement">
            <xsd:complexType>
              <xsd:all>
                <xsd:element ref="ns1:PublishingStartDate" minOccurs="0"/>
                <xsd:element ref="ns1:PublishingExpirationDate" minOccurs="0"/>
                <xsd:element ref="ns2:MigrationSourc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c1d05a-fc1e-4069-a527-ab4693b3d038" elementFormDefault="qualified">
    <xsd:import namespace="http://schemas.microsoft.com/office/2006/documentManagement/types"/>
    <xsd:import namespace="http://schemas.microsoft.com/office/infopath/2007/PartnerControls"/>
    <xsd:element name="MigrationSourceURL" ma:index="10" nillable="true" ma:displayName="MigrationSourceURL" ma:internalName="MigrationSourceURL">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MigrationSourceURL xmlns="7ac1d05a-fc1e-4069-a527-ab4693b3d038" xsi:nil="true"/>
    <PublishingStartDate xmlns="http://schemas.microsoft.com/sharepoint/v3" xsi:nil="true"/>
  </documentManagement>
</p:properties>
</file>

<file path=customXml/itemProps1.xml><?xml version="1.0" encoding="utf-8"?>
<ds:datastoreItem xmlns:ds="http://schemas.openxmlformats.org/officeDocument/2006/customXml" ds:itemID="{7D7405FC-89CB-4844-B3A0-4BAD8960B712}"/>
</file>

<file path=customXml/itemProps2.xml><?xml version="1.0" encoding="utf-8"?>
<ds:datastoreItem xmlns:ds="http://schemas.openxmlformats.org/officeDocument/2006/customXml" ds:itemID="{F1410ED1-F141-4513-8F6F-BAD0E5AD4C5A}"/>
</file>

<file path=customXml/itemProps3.xml><?xml version="1.0" encoding="utf-8"?>
<ds:datastoreItem xmlns:ds="http://schemas.openxmlformats.org/officeDocument/2006/customXml" ds:itemID="{CBD4FE9D-EA7F-4AB6-B22F-9C31FC71DD3E}"/>
</file>

<file path=docProps/app.xml><?xml version="1.0" encoding="utf-8"?>
<Properties xmlns="http://schemas.openxmlformats.org/officeDocument/2006/extended-properties" xmlns:vt="http://schemas.openxmlformats.org/officeDocument/2006/docPropsVTypes">
  <Template>Retrospect</Template>
  <TotalTime>4879</TotalTime>
  <Words>827</Words>
  <Application>Microsoft Office PowerPoint</Application>
  <PresentationFormat>On-screen Show (4:3)</PresentationFormat>
  <Paragraphs>124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 Rounded MT Bold</vt:lpstr>
      <vt:lpstr>Calibri</vt:lpstr>
      <vt:lpstr>Calibri Light</vt:lpstr>
      <vt:lpstr>Times New Roman</vt:lpstr>
      <vt:lpstr>Office Theme</vt:lpstr>
      <vt:lpstr>OACES 2016 Enhanced Gravel Road Treatments Workshop Redmond, OR</vt:lpstr>
      <vt:lpstr>Jackson County has over 160 miles of gravel road within the road maintenance program.  It is cost prohibitive for our department to include dust control as part of our regular maintenance. However, in order to provide some relief during the hot, dusty summer months we have developed a dust abatement program where we will treat gravel roads if the residents share the cost.</vt:lpstr>
      <vt:lpstr>As the county does receive a benefit (fewer gradings), the cost to residents living on county maintained roads is a prorated cost per foot, being reduced according to a continuous, uninterrupted application of product (longer the run, the cheaper the cost). Residents pay 44% to 68% of the treatment cost. Residents living on local access roads pay full county cost plus road preparation cost.</vt:lpstr>
      <vt:lpstr>Two Types of Dust Abatement used by Jackson County    </vt:lpstr>
      <vt:lpstr>What is Lignin?    </vt:lpstr>
      <vt:lpstr>What is Earthbind™?    </vt:lpstr>
      <vt:lpstr>2015 Cost for Dust Abatement </vt:lpstr>
      <vt:lpstr>Product is applied 16 feet wide at 300 feet per minute, with a minimum order requirement of 500 linear feet. Deadline for residents to pay is June 1st with application starting around July 1st and lasting 4 to 5 days. Jackson County has paid for re-shoots for weather damage.  Some years have required up to $50,000 worth of lignin to be reapplied. </vt:lpstr>
      <vt:lpstr>Totals for 2015:  162,541 linear feet 30.8 miles  Monies collected for  Lignin:        $98,384.48  Earthbind: $6,927.19  Monies spent on contract  Lignin:         $185,602.31  Earthbind:   $14,343.43</vt:lpstr>
      <vt:lpstr>Jackson County has an effective Lignin based dust abatement program that is at times cumbersome to execute.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Jackson County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OACES 2016 Enhanced Gravel Road Treatments Workshop Redmond, OR</dc:title>
  <dc:creator>James Philp</dc:creator>
  <cp:lastModifiedBy>James Philp</cp:lastModifiedBy>
  <cp:revision>44</cp:revision>
  <cp:lastPrinted>2016-03-14T15:18:29Z</cp:lastPrinted>
  <dcterms:created xsi:type="dcterms:W3CDTF">2016-03-07T19:30:39Z</dcterms:created>
  <dcterms:modified xsi:type="dcterms:W3CDTF">2016-03-14T15:38:43Z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0x010100563C35680814BB43A11E9FB07D601FB4</vt:lpwstr>
  </property>
</Properties>
</file>