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8" r:id="rId2"/>
    <p:sldId id="285" r:id="rId3"/>
    <p:sldId id="298" r:id="rId4"/>
    <p:sldId id="299" r:id="rId5"/>
    <p:sldId id="300" r:id="rId6"/>
    <p:sldId id="304" r:id="rId7"/>
    <p:sldId id="297" r:id="rId8"/>
    <p:sldId id="305" r:id="rId9"/>
    <p:sldId id="302" r:id="rId10"/>
    <p:sldId id="301" r:id="rId11"/>
    <p:sldId id="306" r:id="rId12"/>
    <p:sldId id="307" r:id="rId13"/>
    <p:sldId id="303" r:id="rId14"/>
    <p:sldId id="308" r:id="rId15"/>
    <p:sldId id="310" r:id="rId16"/>
    <p:sldId id="309" r:id="rId17"/>
    <p:sldId id="311" r:id="rId18"/>
    <p:sldId id="312" r:id="rId19"/>
    <p:sldId id="313" r:id="rId20"/>
    <p:sldId id="314" r:id="rId21"/>
    <p:sldId id="315" r:id="rId22"/>
    <p:sldId id="294" r:id="rId23"/>
  </p:sldIdLst>
  <p:sldSz cx="9144000" cy="6858000" type="screen4x3"/>
  <p:notesSz cx="9236075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D4D4F"/>
    <a:srgbClr val="FCB043"/>
    <a:srgbClr val="E7E8EA"/>
    <a:srgbClr val="FF6667"/>
    <a:srgbClr val="DE791D"/>
    <a:srgbClr val="98CBCC"/>
    <a:srgbClr val="0AAE83"/>
    <a:srgbClr val="F58220"/>
    <a:srgbClr val="00A0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6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173" y="0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3/15/2016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173" y="6658258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4658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173" y="0"/>
            <a:ext cx="4002299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3/15/2016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4658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173" y="6658258"/>
            <a:ext cx="4002299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186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microsoft.com/office/2007/relationships/hdphoto" Target="NUL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PORTLANDOREGON.GOV/TRANSPORTATION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NULL"/><Relationship Id="rId2" Type="http://schemas.openxmlformats.org/officeDocument/2006/relationships/slideLayout" Target="../slideLayouts/slideLayout50.xml"/><Relationship Id="rId1" Type="http://schemas.openxmlformats.org/officeDocument/2006/relationships/video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NULL"/><Relationship Id="rId2" Type="http://schemas.openxmlformats.org/officeDocument/2006/relationships/slideLayout" Target="../slideLayouts/slideLayout50.xml"/><Relationship Id="rId1" Type="http://schemas.openxmlformats.org/officeDocument/2006/relationships/video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376238" y="1802166"/>
            <a:ext cx="8047037" cy="81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latin typeface="Trebuchet MS" charset="0"/>
              </a:rPr>
              <a:t>Road base stabilization</a:t>
            </a:r>
            <a:endParaRPr lang="en-US" sz="4000" b="1" dirty="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436563" y="2673350"/>
            <a:ext cx="7923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4D4D4F"/>
                </a:solidFill>
                <a:latin typeface="Trebuchet MS" charset="0"/>
              </a:rPr>
              <a:t>Pilot project: City Fleet parking lot, City of Portland</a:t>
            </a:r>
            <a:endParaRPr lang="en-US" sz="2000" i="1" dirty="0">
              <a:solidFill>
                <a:srgbClr val="4D4D4F"/>
              </a:solidFill>
              <a:latin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48138" y="5445471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627" y="5510674"/>
            <a:ext cx="1150237" cy="40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Soil stabilization method 2:</a:t>
            </a:r>
          </a:p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Pulverize w/cement treated base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4799" y="1757779"/>
            <a:ext cx="4935985" cy="3701989"/>
          </a:xfrm>
          <a:prstGeom prst="rect">
            <a:avLst/>
          </a:prstGeom>
          <a:ln w="12700">
            <a:solidFill>
              <a:srgbClr val="4D4D4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282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0" name="02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579816" y="1418235"/>
            <a:ext cx="5727685" cy="32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15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Soil stabilization method 2:</a:t>
            </a:r>
          </a:p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Pulverize w/cement treated base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2783" y="1624614"/>
            <a:ext cx="5422619" cy="4066964"/>
          </a:xfrm>
          <a:prstGeom prst="rect">
            <a:avLst/>
          </a:prstGeom>
          <a:ln w="12700">
            <a:solidFill>
              <a:srgbClr val="4D4D4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1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Base sealing method 2:</a:t>
            </a:r>
          </a:p>
          <a:p>
            <a:pPr algn="ctr" eaLnBrk="1" hangingPunct="1">
              <a:defRPr/>
            </a:pP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Zydex</a:t>
            </a: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 Industries - </a:t>
            </a: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Zycosoil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5442" y="2161159"/>
            <a:ext cx="3314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8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358108"/>
            <a:ext cx="802541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Cold climate asphalt: 58-28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Richer mix (~6.0% oil content)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  <a:sym typeface="Wingdings" panose="05000000000000000000" pitchFamily="2" charset="2"/>
            </a:endParaRP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½” mix design at 1.5” depth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Utilize long (1.25”) ACE Kevlar fibers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302121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Thin lift asphalt mix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0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Thin lift asphalt mix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47" y="2354938"/>
            <a:ext cx="7818842" cy="26124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78734" y="1269497"/>
            <a:ext cx="4128116" cy="417250"/>
            <a:chOff x="2494626" y="2130641"/>
            <a:chExt cx="4128116" cy="417250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2494626" y="2130641"/>
              <a:ext cx="4128116" cy="417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13" rIns="91425" bIns="45713" anchor="ctr"/>
            <a:lstStyle>
              <a:lvl1pPr defTabSz="21939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defTabSz="21939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defTabSz="21939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defTabSz="21939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defTabSz="21939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defRPr/>
              </a:pPr>
              <a:endParaRPr lang="en-US" sz="4000" b="1" spc="-150" dirty="0">
                <a:solidFill>
                  <a:srgbClr val="00A0AE"/>
                </a:solidFill>
                <a:latin typeface="Trebuchet MS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4489" y="2230681"/>
              <a:ext cx="3810532" cy="238158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xmlns="" val="19798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Thin lift asphalt mix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048" y="1194600"/>
            <a:ext cx="7614082" cy="4282921"/>
          </a:xfrm>
          <a:prstGeom prst="rect">
            <a:avLst/>
          </a:prstGeom>
          <a:ln w="12700">
            <a:solidFill>
              <a:srgbClr val="4D4D4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41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Thin lift asphalt mix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487" y="1096948"/>
            <a:ext cx="7590408" cy="4269605"/>
          </a:xfrm>
          <a:prstGeom prst="rect">
            <a:avLst/>
          </a:prstGeom>
          <a:ln w="12700">
            <a:solidFill>
              <a:srgbClr val="4D4D4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298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Thin lift asphalt mix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02" y="1167969"/>
            <a:ext cx="7537142" cy="4239642"/>
          </a:xfrm>
          <a:prstGeom prst="rect">
            <a:avLst/>
          </a:prstGeom>
          <a:ln w="12700">
            <a:solidFill>
              <a:srgbClr val="4D4D4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379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358108"/>
            <a:ext cx="802541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58-28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mix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design with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ACE Kevlar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fibers,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at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1.5”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depth over treated base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holding up</a:t>
            </a:r>
            <a:b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</a:br>
            <a:r>
              <a:rPr lang="en-US" sz="2800" b="1" u="sng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very well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!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2 winter seasons - no cracks, raveling, delamination, or base failures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  <a:sym typeface="Wingdings" panose="05000000000000000000" pitchFamily="2" charset="2"/>
            </a:endParaRP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Project cost savings: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Standard reconstruction = $200K+ (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est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)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Pilot project cost = </a:t>
            </a:r>
            <a:r>
              <a:rPr lang="en-US" sz="3200" b="1" i="1" u="dbl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$88K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302121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Pilot project summary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5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City Fleet parking lot project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109535"/>
            <a:ext cx="80254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City Fleet’s parking lot donated to Legacy Emanuel hospital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ODOT leased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parking lot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selected as replacement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Existing pavement heavily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alligatored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City Fleet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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 PBOT for cost effective solution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~2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month window for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completion, August through September 2014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2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358108"/>
            <a:ext cx="802541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Need clay content for enzymes to work; perform hydrometer test if unsure!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58-28 asphalt surprisingly effective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  <a:sym typeface="Wingdings" panose="05000000000000000000" pitchFamily="2" charset="2"/>
            </a:endParaRP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Pulverizing + soil stabilizer a fast, cost effective way to rehab streets in poor condition (i.e. beyond potholing)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Methods/products could be used to rehab low volume urban streets in poor condition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Use thin lift or chip seal over treated base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302121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Lessons learned, going forward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0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Residential street application?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607" y="1035782"/>
            <a:ext cx="6214369" cy="46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6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07963" y="999356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Questions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chemeClr val="accent4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chemeClr val="accent4"/>
                </a:solidFill>
                <a:latin typeface="Trebuchet MS" charset="0"/>
                <a:cs typeface="Trebuchet MS" charset="0"/>
              </a:rPr>
              <a:pPr eaLnBrk="1" hangingPunct="1"/>
              <a:t>22</a:t>
            </a:fld>
            <a:endParaRPr lang="en-US" sz="1800" dirty="0">
              <a:solidFill>
                <a:schemeClr val="accent4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Planning phase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109535"/>
            <a:ext cx="802541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Options considered: 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Reconstruction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 $$$$$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Epoxy existing surface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 $$$$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Full depth reclamation (FDR) with:</a:t>
            </a:r>
          </a:p>
          <a:p>
            <a:pPr marL="1085850" lvl="2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Large aggregate chip seal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 $$</a:t>
            </a:r>
          </a:p>
          <a:p>
            <a:pPr marL="1085850" lvl="2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Thin lift (1.5”) asphalt  $$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Selected FDR w/thin lift asphalt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Cost effective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PBOT can pave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Chip seal more sensitive to fall weather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8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Pilot project goals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109535"/>
            <a:ext cx="80254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Try different soil stabilization techniques and products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Utilize different base sealing products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Employ new thin lift asphalt designs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Go fast – only 2 month window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Result: Lower initial/life cycle costs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9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213343"/>
            <a:ext cx="84867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Pilot project elements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77049" y="1074023"/>
            <a:ext cx="80254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Soil stabilization strategies employed: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Asphalt Zipper with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Permazyme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Pulverize with cement treated base</a:t>
            </a: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Base sealing products used: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Enviroad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 -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Earthbind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 100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Zydex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 Industries -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Zycosoil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  <a:p>
            <a:pPr marL="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Thin lift asphalt paving mix design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Cold climate asphalt: 58-28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Richer mix (~6.0% oil content)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  <a:sym typeface="Wingdings" panose="05000000000000000000" pitchFamily="2" charset="2"/>
            </a:endParaRP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  <a:sym typeface="Wingdings" panose="05000000000000000000" pitchFamily="2" charset="2"/>
              </a:rPr>
              <a:t>½” mix design at 1.5” depth</a:t>
            </a:r>
          </a:p>
          <a:p>
            <a:pPr marL="685800" lvl="1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rebuchet MS" charset="0"/>
                <a:cs typeface="Trebuchet MS" charset="0"/>
              </a:rPr>
              <a:t>Utilize long (1.25”) ACE Kevlar fibers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7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Soil stabilization method 1:</a:t>
            </a:r>
          </a:p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Asphalt Zipper w/</a:t>
            </a: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Permazyme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9292" y="2003701"/>
            <a:ext cx="2667000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3917" y="3568521"/>
            <a:ext cx="4857750" cy="7239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815782" y="4172486"/>
            <a:ext cx="3254020" cy="60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spc="-150" dirty="0" err="1" smtClean="0">
                <a:solidFill>
                  <a:srgbClr val="00A0AE"/>
                </a:solidFill>
                <a:latin typeface="Trebuchet MS" charset="0"/>
              </a:rPr>
              <a:t>Permazyme</a:t>
            </a:r>
            <a:endParaRPr lang="en-US" sz="36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7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Soil stabilization method 1:</a:t>
            </a:r>
          </a:p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Asphalt Zipper w/</a:t>
            </a: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Permazyme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9" name="IMG_05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90500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85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Soil stabilization method 1:</a:t>
            </a:r>
          </a:p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Asphalt Zipper w/</a:t>
            </a: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Permazyme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757" y="1695634"/>
            <a:ext cx="5216114" cy="39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6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9405" y="151194"/>
            <a:ext cx="8486775" cy="133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Base sealing method 1:</a:t>
            </a:r>
          </a:p>
          <a:p>
            <a:pPr algn="ctr" eaLnBrk="1" hangingPunct="1">
              <a:defRPr/>
            </a:pP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Enviroad</a:t>
            </a: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 – </a:t>
            </a:r>
            <a:r>
              <a:rPr lang="en-US" sz="4000" b="1" spc="-150" dirty="0" err="1" smtClean="0">
                <a:solidFill>
                  <a:srgbClr val="00A0AE"/>
                </a:solidFill>
                <a:latin typeface="Trebuchet MS" charset="0"/>
              </a:rPr>
              <a:t>Earthbind</a:t>
            </a:r>
            <a:r>
              <a:rPr lang="en-US" sz="4000" b="1" spc="-150" dirty="0" smtClean="0">
                <a:solidFill>
                  <a:srgbClr val="00A0AE"/>
                </a:solidFill>
                <a:latin typeface="Trebuchet MS" charset="0"/>
              </a:rPr>
              <a:t> 100</a:t>
            </a:r>
            <a:endParaRPr lang="en-US" sz="40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4979" y="2176230"/>
            <a:ext cx="30956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1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341B13F-E855-4F27-9D74-C18B75AB048A}"/>
</file>

<file path=customXml/itemProps2.xml><?xml version="1.0" encoding="utf-8"?>
<ds:datastoreItem xmlns:ds="http://schemas.openxmlformats.org/officeDocument/2006/customXml" ds:itemID="{450E6AFD-1A95-4696-AE12-3267A48DEC00}"/>
</file>

<file path=customXml/itemProps3.xml><?xml version="1.0" encoding="utf-8"?>
<ds:datastoreItem xmlns:ds="http://schemas.openxmlformats.org/officeDocument/2006/customXml" ds:itemID="{FE632E10-E063-4FDC-9B40-A07B8F227C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4717</TotalTime>
  <Words>452</Words>
  <Application>Microsoft Office PowerPoint</Application>
  <PresentationFormat>On-screen Show (4:3)</PresentationFormat>
  <Paragraphs>119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Portland Bureau of Transportation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JThompson</cp:lastModifiedBy>
  <cp:revision>242</cp:revision>
  <cp:lastPrinted>2016-03-14T23:36:52Z</cp:lastPrinted>
  <dcterms:created xsi:type="dcterms:W3CDTF">2014-02-13T04:24:49Z</dcterms:created>
  <dcterms:modified xsi:type="dcterms:W3CDTF">2016-03-15T18:40:41Z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