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59" r:id="rId7"/>
    <p:sldId id="262" r:id="rId8"/>
    <p:sldId id="258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-82" y="-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Documents/1_ACTIVITY/311_G_R_A_S_S/2013/2012%20Master%20Dust%20Abatement%20Survey.xls" TargetMode="External"/><Relationship Id="rId2" Type="http://schemas.openxmlformats.org/officeDocument/2006/relationships/hyperlink" Target="../../Documents/1_ACTIVITY/311_G_R_A_S_S/1_FORMS/STABILIZE_FIELD_SURVE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../../Documents/1_ACTIVITY/311_G_R_A_S_S/2014/MAPS_2014_GRASS.pdf" TargetMode="External"/><Relationship Id="rId4" Type="http://schemas.openxmlformats.org/officeDocument/2006/relationships/hyperlink" Target="../../Documents/1_ACTIVITY/311_G_R_A_S_S/GRASS_INFO/Grass%20Program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../Documents/1_ACTIVITY/311_G_R_A_S_S/2013/GRASS%20SUNNYSIDE_2013.xls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Yakima County </a:t>
            </a:r>
            <a:r>
              <a:rPr lang="en-US" dirty="0" err="1" smtClean="0"/>
              <a:t>g.r.a.s.s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Gravel Road Aggregate Surface Stabilization</a:t>
            </a:r>
          </a:p>
          <a:p>
            <a:r>
              <a:rPr lang="en-US" dirty="0" smtClean="0"/>
              <a:t>Dust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035324"/>
              </p:ext>
            </p:extLst>
          </p:nvPr>
        </p:nvGraphicFramePr>
        <p:xfrm>
          <a:off x="266219" y="173622"/>
          <a:ext cx="11609408" cy="6435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2540"/>
                <a:gridCol w="4193434"/>
                <a:gridCol w="4193434"/>
              </a:tblGrid>
              <a:tr h="60484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92D050"/>
                          </a:solidFill>
                          <a:effectLst/>
                        </a:rPr>
                        <a:t>CURRENT YEAR</a:t>
                      </a:r>
                      <a:endParaRPr lang="en-US" sz="2400" b="1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83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CURRENT YEAR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83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CURRENT BUDGET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1,100,000.00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838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92D050"/>
                          </a:solidFill>
                          <a:effectLst/>
                        </a:rPr>
                        <a:t>EXPECTED COST</a:t>
                      </a:r>
                      <a:endParaRPr lang="en-US" sz="2400" b="1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% OF COST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838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LABOR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$118,097.07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10.74%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838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EQUIPMENT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$106,539.33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9.69%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838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MATERIALS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$855,726.05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77.79%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838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MATERIALS/FUEL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$3,660.34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0.33%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838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OTHER SERVICES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$15,977.21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1.45%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838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GROSS COST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$1,100,000.00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838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92D050"/>
                          </a:solidFill>
                          <a:effectLst/>
                        </a:rPr>
                        <a:t>EXPECTED MILES</a:t>
                      </a:r>
                      <a:endParaRPr lang="en-US" sz="2400" b="1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838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RD MILES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250.00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080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EXPECTED COST/MI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$4,400.00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53" y="282977"/>
            <a:ext cx="117538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40" y="3071870"/>
            <a:ext cx="8918844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06684" y="0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ROAD SYSTEMS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880930"/>
              </p:ext>
            </p:extLst>
          </p:nvPr>
        </p:nvGraphicFramePr>
        <p:xfrm>
          <a:off x="2790662" y="1090670"/>
          <a:ext cx="6096000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GRAVEL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544.59 MI.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HARD SURFACE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1100 MI.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BRIDGES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308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CULVERTS (36” or Bigger)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855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RAILROAD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22 MI.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6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414" y="335664"/>
            <a:ext cx="8676222" cy="893181"/>
          </a:xfrm>
        </p:spPr>
        <p:txBody>
          <a:bodyPr/>
          <a:lstStyle/>
          <a:p>
            <a:r>
              <a:rPr lang="en-US" dirty="0" smtClean="0"/>
              <a:t>G.R.A.S.S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8414" y="1316621"/>
            <a:ext cx="8676222" cy="546904"/>
          </a:xfrm>
        </p:spPr>
        <p:txBody>
          <a:bodyPr/>
          <a:lstStyle/>
          <a:p>
            <a:r>
              <a:rPr lang="en-US" dirty="0" smtClean="0"/>
              <a:t>Yakima County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8414" y="2106593"/>
            <a:ext cx="80212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-Set up in 2003 w/ Reid C. Wheeler</a:t>
            </a:r>
          </a:p>
          <a:p>
            <a:endParaRPr lang="en-US" dirty="0" smtClean="0"/>
          </a:p>
          <a:p>
            <a:r>
              <a:rPr lang="en-US" dirty="0" smtClean="0"/>
              <a:t>-Criteria</a:t>
            </a:r>
          </a:p>
          <a:p>
            <a:r>
              <a:rPr lang="en-US" dirty="0"/>
              <a:t>	</a:t>
            </a:r>
            <a:r>
              <a:rPr lang="en-US" dirty="0" smtClean="0"/>
              <a:t>- ADT</a:t>
            </a:r>
          </a:p>
          <a:p>
            <a:r>
              <a:rPr lang="en-US" dirty="0"/>
              <a:t>	</a:t>
            </a:r>
            <a:r>
              <a:rPr lang="en-US" dirty="0" smtClean="0"/>
              <a:t>-Speed</a:t>
            </a:r>
          </a:p>
          <a:p>
            <a:r>
              <a:rPr lang="en-US" dirty="0"/>
              <a:t>	</a:t>
            </a:r>
            <a:r>
              <a:rPr lang="en-US" dirty="0" smtClean="0"/>
              <a:t>-Res./Sense </a:t>
            </a:r>
            <a:r>
              <a:rPr lang="en-US" dirty="0" err="1" smtClean="0"/>
              <a:t>Recept</a:t>
            </a:r>
            <a:r>
              <a:rPr lang="en-US" dirty="0" smtClean="0"/>
              <a:t>.</a:t>
            </a:r>
          </a:p>
          <a:p>
            <a:r>
              <a:rPr lang="en-US" dirty="0"/>
              <a:t>	</a:t>
            </a:r>
            <a:r>
              <a:rPr lang="en-US" dirty="0" smtClean="0"/>
              <a:t>-Traffic Safety</a:t>
            </a:r>
          </a:p>
          <a:p>
            <a:r>
              <a:rPr lang="en-US" dirty="0"/>
              <a:t>	</a:t>
            </a:r>
            <a:r>
              <a:rPr lang="en-US" dirty="0" smtClean="0"/>
              <a:t>-Dust Sense Crops</a:t>
            </a:r>
          </a:p>
          <a:p>
            <a:r>
              <a:rPr lang="en-US" dirty="0"/>
              <a:t>	</a:t>
            </a:r>
            <a:r>
              <a:rPr lang="en-US" dirty="0" smtClean="0"/>
              <a:t>-Crop Production Value</a:t>
            </a:r>
          </a:p>
          <a:p>
            <a:r>
              <a:rPr lang="en-US" dirty="0"/>
              <a:t>	</a:t>
            </a:r>
            <a:r>
              <a:rPr lang="en-US" dirty="0" smtClean="0"/>
              <a:t>-Ag land Value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0160">
            <a:off x="7802119" y="1786706"/>
            <a:ext cx="3355876" cy="43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61" y="286098"/>
            <a:ext cx="5879940" cy="42925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38468" y="4821573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A.D.T.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84" y="1481560"/>
            <a:ext cx="6223865" cy="46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23946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Yakima Co. ADT</a:t>
            </a:r>
            <a:endParaRPr lang="en-US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311395"/>
              </p:ext>
            </p:extLst>
          </p:nvPr>
        </p:nvGraphicFramePr>
        <p:xfrm>
          <a:off x="1234009" y="1875099"/>
          <a:ext cx="9906000" cy="4353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/>
                <a:gridCol w="3302000"/>
                <a:gridCol w="3302000"/>
              </a:tblGrid>
              <a:tr h="502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Total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162.26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29.84%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168.28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29.40%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200-500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500-1000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1000-UP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0.08%</a:t>
                      </a:r>
                    </a:p>
                  </a:txBody>
                  <a:tcPr marL="9525" marR="9525" marT="9525" marB="0" anchor="b"/>
                </a:tc>
              </a:tr>
              <a:tr h="370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19746" y="274638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92D050"/>
                </a:solidFill>
              </a:rPr>
              <a:t>G_R_A_S_S </a:t>
            </a:r>
          </a:p>
          <a:p>
            <a:pPr algn="ctr"/>
            <a:r>
              <a:rPr lang="en-US" sz="1800" dirty="0" smtClean="0">
                <a:solidFill>
                  <a:srgbClr val="92D050"/>
                </a:solidFill>
              </a:rPr>
              <a:t>GRAVEL ROAD AGGRIGATE SURFACE STABILIZATION</a:t>
            </a:r>
            <a:endParaRPr lang="en-US" sz="1800" dirty="0">
              <a:solidFill>
                <a:srgbClr val="92D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37015" y="1219200"/>
            <a:ext cx="7467600" cy="5410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lvl="1" indent="0">
              <a:buFont typeface="Wingdings 2"/>
              <a:buNone/>
            </a:pPr>
            <a:endParaRPr lang="en-US" sz="28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2" action="ppaction://hlinkfile"/>
              </a:rPr>
              <a:t>SURVEY</a:t>
            </a:r>
            <a:endParaRPr lang="en-US" dirty="0" smtClean="0"/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800" dirty="0" smtClean="0"/>
              <a:t>EVERY 2 YRS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800" dirty="0" smtClean="0"/>
              <a:t>LEAD TECHS IN WINTER MONTHS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800" dirty="0" smtClean="0"/>
              <a:t>PAPER VS TECH (FIELD FORMS OR  GIS ESRI 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3" action="ppaction://hlinkfile"/>
              </a:rPr>
              <a:t>INPUT </a:t>
            </a:r>
            <a:endParaRPr lang="en-US" dirty="0" smtClean="0"/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 smtClean="0"/>
              <a:t>STABILIZATION PROGRAMS (SPREADSHEET)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 smtClean="0"/>
              <a:t>PRIORITY BASED ON </a:t>
            </a:r>
            <a:r>
              <a:rPr lang="en-US" dirty="0" smtClean="0">
                <a:hlinkClick r:id="rId4" action="ppaction://hlinkfile"/>
              </a:rPr>
              <a:t>PROGRAM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BUDGET </a:t>
            </a:r>
            <a:endParaRPr lang="en-US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 smtClean="0"/>
              <a:t>DETERMINE MILEAGE BASED ON COST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 smtClean="0"/>
              <a:t>DRAW LINE ON PRIORITY.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WHAT MAKES SENSE</a:t>
            </a:r>
            <a:endParaRPr lang="en-US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 smtClean="0"/>
              <a:t>DEAD ENDS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 smtClean="0"/>
              <a:t>ROADS WE MAY BE ABLE TO APPLY ½ RATE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 smtClean="0"/>
              <a:t>JUSTIFICATION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ROUTE</a:t>
            </a:r>
            <a:endParaRPr lang="en-US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FIRST LAST, LAST FIRST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5" action="ppaction://hlinkfile"/>
              </a:rPr>
              <a:t>MAP ROUTE</a:t>
            </a:r>
            <a:endParaRPr lang="en-US" dirty="0"/>
          </a:p>
          <a:p>
            <a:pPr marL="1042416" lvl="3" indent="0">
              <a:buNone/>
            </a:pPr>
            <a:endParaRPr lang="en-US" dirty="0" smtClean="0"/>
          </a:p>
          <a:p>
            <a:pPr lvl="3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3">
              <a:buFont typeface="Wingdings" panose="05000000000000000000" pitchFamily="2" charset="2"/>
              <a:buChar char="Ø"/>
            </a:pP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8379" y="347241"/>
            <a:ext cx="38312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92D050"/>
                </a:solidFill>
              </a:rPr>
              <a:t>MgCl</a:t>
            </a:r>
            <a:r>
              <a:rPr lang="en-US" sz="4000" b="1" dirty="0" smtClean="0">
                <a:solidFill>
                  <a:srgbClr val="92D050"/>
                </a:solidFill>
              </a:rPr>
              <a:t>2</a:t>
            </a:r>
            <a:endParaRPr lang="en-US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2996" y="241387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G_R_A_S_S </a:t>
            </a:r>
          </a:p>
          <a:p>
            <a:pPr algn="ctr"/>
            <a:r>
              <a:rPr lang="en-US" sz="1800" dirty="0" smtClean="0"/>
              <a:t>GRAVEL ROAD AGGRIGATE SURFACE STABILIZATION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52996" y="1032962"/>
            <a:ext cx="7467600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lvl="1" indent="0">
              <a:buFont typeface="Wingdings 2"/>
              <a:buNone/>
            </a:pPr>
            <a:endParaRPr lang="en-US" sz="16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u="sng" dirty="0" smtClean="0"/>
              <a:t>PREP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dirty="0" smtClean="0"/>
              <a:t>ROADS HAVE BEEN SOFTEN UP AND GRADED AT LEAST 1 TIME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dirty="0" smtClean="0"/>
              <a:t>DITCHING / RE-SHAPE DONE EARLY ENOUGH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dirty="0" smtClean="0"/>
              <a:t>ROCK ADDED AND INCORPORATED IF NEEDED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smtClean="0"/>
              <a:t>APPLY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dirty="0" smtClean="0"/>
              <a:t>GRADERS (2)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dirty="0" smtClean="0"/>
              <a:t>WATER TRUCK(s)  FOR GRADERS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dirty="0" smtClean="0"/>
              <a:t>DISTRIBUTOR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dirty="0" smtClean="0"/>
              <a:t>WATER TRUCK FOR DISTRIBUTOR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dirty="0" smtClean="0"/>
              <a:t>(2) TANKERS NURSE DISTRIBUTOR</a:t>
            </a:r>
          </a:p>
          <a:p>
            <a:pPr marL="1042416" lvl="3" indent="0">
              <a:buNone/>
            </a:pPr>
            <a:endParaRPr lang="en-US" dirty="0" smtClean="0"/>
          </a:p>
          <a:p>
            <a:pPr lvl="3">
              <a:buFont typeface="Wingdings" panose="05000000000000000000" pitchFamily="2" charset="2"/>
              <a:buChar char="Ø"/>
            </a:pP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1026" name="Picture 2" descr="http://www.erbequipment.com/specs/images/grad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5890" y="4633285"/>
            <a:ext cx="2246021" cy="98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erbequipment.com/specs/images/grad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5735" y="5617655"/>
            <a:ext cx="2246021" cy="98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bmsolution.com/wp-content/uploads/2014/12/Water-Truck-Full-Capac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2066" y="4294878"/>
            <a:ext cx="1892797" cy="114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bbmsolution.com/wp-content/uploads/2014/12/Water-Truck-Full-Capac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2628" y="4837488"/>
            <a:ext cx="1892797" cy="114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.mcclatchydc.com/static/graphics/20131129-EnergyFracking/images/TankerTruc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9" y="4483833"/>
            <a:ext cx="1878968" cy="5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media.mcclatchydc.com/static/graphics/20131129-EnergyFracking/images/TankerTruc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95" y="4481018"/>
            <a:ext cx="1878968" cy="5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bbmsolution.com/wp-content/uploads/2014/12/Water-Truck-Full-Capac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6486" y="4867828"/>
            <a:ext cx="1892797" cy="114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bbmsolution.com/wp-content/uploads/2014/12/Water-Truck-Full-Capac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63226" y="5410437"/>
            <a:ext cx="1892797" cy="114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01258" y="468316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H2O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01258" y="579872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H2O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66663" y="522577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H2O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24176" y="524832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MgCl</a:t>
            </a:r>
            <a:r>
              <a:rPr lang="en-US" sz="1100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0690" y="4555951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 Black" panose="020B0A04020102020204" pitchFamily="34" charset="0"/>
              </a:rPr>
              <a:t>MgCl</a:t>
            </a:r>
            <a:r>
              <a:rPr lang="en-US" sz="1100" b="1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en-US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5937" y="4555951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MgCl</a:t>
            </a:r>
            <a:r>
              <a:rPr lang="en-US" sz="1100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" name="Flowchart: Extract 20"/>
          <p:cNvSpPr/>
          <p:nvPr/>
        </p:nvSpPr>
        <p:spPr>
          <a:xfrm>
            <a:off x="1984500" y="5617655"/>
            <a:ext cx="162046" cy="203617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1309" y="465831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G_R_A_S_S </a:t>
            </a:r>
          </a:p>
          <a:p>
            <a:pPr algn="ctr"/>
            <a:r>
              <a:rPr lang="en-US" sz="1800" dirty="0" smtClean="0"/>
              <a:t>GRAVEL ROAD AGGRIGATE SURFACE STABILIZATION</a:t>
            </a:r>
            <a:endParaRPr lang="en-US" sz="1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78578" y="1410393"/>
            <a:ext cx="7467600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lvl="1" indent="0">
              <a:buFont typeface="Wingdings 2"/>
              <a:buNone/>
            </a:pPr>
            <a:endParaRPr lang="en-US" sz="16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700" dirty="0" smtClean="0">
                <a:hlinkClick r:id="rId2" action="ppaction://hlinkfile"/>
              </a:rPr>
              <a:t>TRACK</a:t>
            </a:r>
            <a:endParaRPr lang="en-US" sz="17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700" dirty="0" smtClean="0"/>
              <a:t>STATS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700" dirty="0" smtClean="0"/>
              <a:t>AVG. PRODUCTION = 6 MILES/DAY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700" dirty="0" smtClean="0"/>
              <a:t>PRODUCT = DUST GUARD (ROADWISE/ENVIROTECH)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700" dirty="0" smtClean="0"/>
              <a:t>COST = $99 - $105/TON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700" dirty="0" smtClean="0"/>
              <a:t>COST / MI = $4300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700" dirty="0" smtClean="0"/>
              <a:t>MATERIAL = $3450 - 80%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700" dirty="0" smtClean="0"/>
              <a:t>LABOR/EQUIP = $850 - 20%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700" dirty="0" smtClean="0"/>
              <a:t>PROGRAM MILES 220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700" dirty="0" smtClean="0"/>
              <a:t>ISSUES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700" b="1" dirty="0" smtClean="0"/>
              <a:t>REDUCED BUDGET </a:t>
            </a:r>
            <a:r>
              <a:rPr lang="en-US" sz="1700" dirty="0" smtClean="0"/>
              <a:t>– PUBLIC EXPECTATIONS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700" b="1" dirty="0" smtClean="0"/>
              <a:t>MATERIAL COST </a:t>
            </a:r>
            <a:r>
              <a:rPr lang="en-US" sz="1700" dirty="0" smtClean="0"/>
              <a:t>– ALWAYS ON RISE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700" dirty="0" smtClean="0"/>
              <a:t>EQUIPMENT COST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700" dirty="0" smtClean="0"/>
              <a:t>RAILROAD</a:t>
            </a:r>
            <a:endParaRPr lang="en-US" sz="1700" dirty="0"/>
          </a:p>
          <a:p>
            <a:pPr marL="749808" lvl="2" indent="0">
              <a:buNone/>
            </a:pPr>
            <a:r>
              <a:rPr lang="en-US" sz="1600" dirty="0" smtClean="0">
                <a:latin typeface="Century" panose="02040604050505020304" pitchFamily="18" charset="0"/>
              </a:rPr>
              <a:t> </a:t>
            </a:r>
            <a:endParaRPr lang="en-US" sz="1600" dirty="0">
              <a:latin typeface="Century" panose="02040604050505020304" pitchFamily="18" charset="0"/>
            </a:endParaRPr>
          </a:p>
          <a:p>
            <a:pPr marL="1307592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1FEE2289-88FB-467C-9C9A-54F3C85768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C35680814BB43A11E9FB07D601FB4" ma:contentTypeVersion="2" ma:contentTypeDescription="Create a new document." ma:contentTypeScope="" ma:versionID="eec5cde7945ba053eb90ff92c76b596f">
  <xsd:schema xmlns:xsd="http://www.w3.org/2001/XMLSchema" xmlns:xs="http://www.w3.org/2001/XMLSchema" xmlns:p="http://schemas.microsoft.com/office/2006/metadata/properties" xmlns:ns1="http://schemas.microsoft.com/sharepoint/v3" xmlns:ns2="7ac1d05a-fc1e-4069-a527-ab4693b3d038" targetNamespace="http://schemas.microsoft.com/office/2006/metadata/properties" ma:root="true" ma:fieldsID="cda7576bbc4fe67a2cb7ad6bfa5bbd97" ns1:_="" ns2:_="">
    <xsd:import namespace="http://schemas.microsoft.com/sharepoint/v3"/>
    <xsd:import namespace="7ac1d05a-fc1e-4069-a527-ab4693b3d03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1d05a-fc1e-4069-a527-ab4693b3d038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MigrationSourceURL xmlns="7ac1d05a-fc1e-4069-a527-ab4693b3d038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93D54B8-467B-4353-B3CA-6C149DBF1847}"/>
</file>

<file path=customXml/itemProps2.xml><?xml version="1.0" encoding="utf-8"?>
<ds:datastoreItem xmlns:ds="http://schemas.openxmlformats.org/officeDocument/2006/customXml" ds:itemID="{B5578CCC-D40C-4015-811F-05F8A7EB717F}"/>
</file>

<file path=customXml/itemProps3.xml><?xml version="1.0" encoding="utf-8"?>
<ds:datastoreItem xmlns:ds="http://schemas.openxmlformats.org/officeDocument/2006/customXml" ds:itemID="{3D2D57C5-0E17-4570-896A-8FDACCFC1CCB}"/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981</TotalTime>
  <Words>339</Words>
  <Application>Microsoft Office PowerPoint</Application>
  <PresentationFormat>Custom</PresentationFormat>
  <Paragraphs>142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Mesh</vt:lpstr>
      <vt:lpstr>Yakima County g.r.a.s.s.</vt:lpstr>
      <vt:lpstr>PowerPoint Presentation</vt:lpstr>
      <vt:lpstr>G.R.A.S.S Program</vt:lpstr>
      <vt:lpstr>A.D.T.</vt:lpstr>
      <vt:lpstr>Yakima Co. ADT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Yakima County g.r.a.s.s.</dc:title>
  <dc:creator>Ryan Calhoun</dc:creator>
  <cp:lastModifiedBy>Tom Shamberger</cp:lastModifiedBy>
  <cp:revision>19</cp:revision>
  <dcterms:created xsi:type="dcterms:W3CDTF">2016-03-14T18:35:55Z</dcterms:created>
  <dcterms:modified xsi:type="dcterms:W3CDTF">2016-03-15T19:16:22Z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0x010100563C35680814BB43A11E9FB07D601FB4</vt:lpwstr>
  </property>
</Properties>
</file>