
<file path=[Content_Types].xml><?xml version="1.0" encoding="utf-8"?>
<Types xmlns="http://schemas.openxmlformats.org/package/2006/content-types">
  <Default Extension="png" ContentType="image/png"/>
  <Default Extension="jpeg" ContentType="image/jpeg"/>
  <Default Extension="wmf" ContentType="image/x-wmf"/>
  <Default Extension="MOV" ContentType="video/quicktime"/>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27.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notesSlides/notesSlide33.xml" ContentType="application/vnd.openxmlformats-officedocument.presentationml.notesSlide+xml"/>
  <Override PartName="/ppt/slideLayouts/slideLayout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47"/>
  </p:notesMasterIdLst>
  <p:sldIdLst>
    <p:sldId id="256" r:id="rId2"/>
    <p:sldId id="257" r:id="rId3"/>
    <p:sldId id="277" r:id="rId4"/>
    <p:sldId id="276" r:id="rId5"/>
    <p:sldId id="275" r:id="rId6"/>
    <p:sldId id="274" r:id="rId7"/>
    <p:sldId id="278" r:id="rId8"/>
    <p:sldId id="281" r:id="rId9"/>
    <p:sldId id="279" r:id="rId10"/>
    <p:sldId id="283" r:id="rId11"/>
    <p:sldId id="284" r:id="rId12"/>
    <p:sldId id="287" r:id="rId13"/>
    <p:sldId id="273" r:id="rId14"/>
    <p:sldId id="272" r:id="rId15"/>
    <p:sldId id="288" r:id="rId16"/>
    <p:sldId id="289" r:id="rId17"/>
    <p:sldId id="290" r:id="rId18"/>
    <p:sldId id="291" r:id="rId19"/>
    <p:sldId id="292" r:id="rId20"/>
    <p:sldId id="293" r:id="rId21"/>
    <p:sldId id="294" r:id="rId22"/>
    <p:sldId id="297" r:id="rId23"/>
    <p:sldId id="295" r:id="rId24"/>
    <p:sldId id="296" r:id="rId25"/>
    <p:sldId id="298" r:id="rId26"/>
    <p:sldId id="299" r:id="rId27"/>
    <p:sldId id="300" r:id="rId28"/>
    <p:sldId id="301" r:id="rId29"/>
    <p:sldId id="270" r:id="rId30"/>
    <p:sldId id="302" r:id="rId31"/>
    <p:sldId id="305" r:id="rId32"/>
    <p:sldId id="306" r:id="rId33"/>
    <p:sldId id="271" r:id="rId34"/>
    <p:sldId id="303" r:id="rId35"/>
    <p:sldId id="307" r:id="rId36"/>
    <p:sldId id="308" r:id="rId37"/>
    <p:sldId id="309" r:id="rId38"/>
    <p:sldId id="310" r:id="rId39"/>
    <p:sldId id="311" r:id="rId40"/>
    <p:sldId id="268" r:id="rId41"/>
    <p:sldId id="312" r:id="rId42"/>
    <p:sldId id="267" r:id="rId43"/>
    <p:sldId id="266" r:id="rId44"/>
    <p:sldId id="304" r:id="rId45"/>
    <p:sldId id="26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7126" autoAdjust="0"/>
  </p:normalViewPr>
  <p:slideViewPr>
    <p:cSldViewPr>
      <p:cViewPr varScale="1">
        <p:scale>
          <a:sx n="91" d="100"/>
          <a:sy n="91" d="100"/>
        </p:scale>
        <p:origin x="48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CA1C1-34B7-4B28-B7AD-22B2C24421ED}" type="datetimeFigureOut">
              <a:rPr lang="en-US" smtClean="0"/>
              <a:pPr/>
              <a:t>3/21/2023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C419F-6FFB-4972-8543-22F766410977}" type="slidenum">
              <a:rPr lang="en-US" smtClean="0"/>
              <a:pPr/>
              <a:t>‹#›</a:t>
            </a:fld>
            <a:endParaRPr lang="en-US"/>
          </a:p>
        </p:txBody>
      </p:sp>
    </p:spTree>
    <p:extLst>
      <p:ext uri="{BB962C8B-B14F-4D97-AF65-F5344CB8AC3E}">
        <p14:creationId xmlns:p14="http://schemas.microsoft.com/office/powerpoint/2010/main" val="289420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colloid or an emulsion has a similar definition to a solution, but an important distinction is that emulsions are made up of materials that are not soluble in each other (will not form a solution).  Rather than a substance being reduced to individual molecules, larger agglomerations of molecules, or “particles” or “droplets” are dispersed and stabilized in another substance.</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4</a:t>
            </a:fld>
            <a:endParaRPr lang="en-US"/>
          </a:p>
        </p:txBody>
      </p:sp>
    </p:spTree>
    <p:extLst>
      <p:ext uri="{BB962C8B-B14F-4D97-AF65-F5344CB8AC3E}">
        <p14:creationId xmlns:p14="http://schemas.microsoft.com/office/powerpoint/2010/main" val="56980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word “cationic” refers to something that has a positive electrical charge.  The asphalt particles of these emulsions have positive charges on their surfaces.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16</a:t>
            </a:fld>
            <a:endParaRPr lang="en-US"/>
          </a:p>
        </p:txBody>
      </p:sp>
    </p:spTree>
    <p:extLst>
      <p:ext uri="{BB962C8B-B14F-4D97-AF65-F5344CB8AC3E}">
        <p14:creationId xmlns:p14="http://schemas.microsoft.com/office/powerpoint/2010/main" val="23393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word “anionic” refers to something that has a negative electrical charge.  These emulsions have negatively charged asphalt particle surfaces.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17</a:t>
            </a:fld>
            <a:endParaRPr lang="en-US"/>
          </a:p>
        </p:txBody>
      </p:sp>
    </p:spTree>
    <p:extLst>
      <p:ext uri="{BB962C8B-B14F-4D97-AF65-F5344CB8AC3E}">
        <p14:creationId xmlns:p14="http://schemas.microsoft.com/office/powerpoint/2010/main" val="375504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“nonionic” means there is no electrical charge.  In reality there is always some charge present, but it is of a much lower magnitude than the anionic or cationic types.  These asphalt particles are protected by a slippery viscous layer that the emulsifier forms around the particle.</a:t>
            </a:r>
          </a:p>
        </p:txBody>
      </p:sp>
      <p:sp>
        <p:nvSpPr>
          <p:cNvPr id="4" name="Slide Number Placeholder 3"/>
          <p:cNvSpPr>
            <a:spLocks noGrp="1"/>
          </p:cNvSpPr>
          <p:nvPr>
            <p:ph type="sldNum" sz="quarter" idx="10"/>
          </p:nvPr>
        </p:nvSpPr>
        <p:spPr/>
        <p:txBody>
          <a:bodyPr/>
          <a:lstStyle/>
          <a:p>
            <a:fld id="{B1CC419F-6FFB-4972-8543-22F766410977}" type="slidenum">
              <a:rPr lang="en-US" smtClean="0"/>
              <a:pPr/>
              <a:t>18</a:t>
            </a:fld>
            <a:endParaRPr lang="en-US"/>
          </a:p>
        </p:txBody>
      </p:sp>
    </p:spTree>
    <p:extLst>
      <p:ext uri="{BB962C8B-B14F-4D97-AF65-F5344CB8AC3E}">
        <p14:creationId xmlns:p14="http://schemas.microsoft.com/office/powerpoint/2010/main" val="35012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breaking down the classification system into cationic and anionic types, each category is further divided into four types based on their setting characteristics.  In the cationic group, the “C” indicates cationic, and the second two letters in each refer to the speed of set including rapid set, medium set, quick set and slow set.  Each of these four classes may have a suffix attached.  The suffix further identifies the emulsion viscosity and the base asphalt hardness.  Other suffixes may be included to identify certain common performance enhancing additives.  </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19</a:t>
            </a:fld>
            <a:endParaRPr lang="en-US"/>
          </a:p>
        </p:txBody>
      </p:sp>
    </p:spTree>
    <p:extLst>
      <p:ext uri="{BB962C8B-B14F-4D97-AF65-F5344CB8AC3E}">
        <p14:creationId xmlns:p14="http://schemas.microsoft.com/office/powerpoint/2010/main" val="309538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anionic emulsion category has the same divisions based on setting properties with the addition of the “HF” types.  These are high float emulsions in which a special additive is used to impart some unusual binder rheology properties.  Notice that in the case of </a:t>
            </a:r>
            <a:r>
              <a:rPr lang="en-US" dirty="0" err="1"/>
              <a:t>anionics</a:t>
            </a:r>
            <a:r>
              <a:rPr lang="en-US" dirty="0"/>
              <a:t>, there is no “A” on the beginning of each designation.  Anionic types were developed before the cationic types, so these categories came into being before there was an anionic/cationic distinction.  The same suffixes apply to anionic types as apply to cationic types.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20</a:t>
            </a:fld>
            <a:endParaRPr lang="en-US"/>
          </a:p>
        </p:txBody>
      </p:sp>
    </p:spTree>
    <p:extLst>
      <p:ext uri="{BB962C8B-B14F-4D97-AF65-F5344CB8AC3E}">
        <p14:creationId xmlns:p14="http://schemas.microsoft.com/office/powerpoint/2010/main" val="331346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emulsion classification system is set up this way to make it easy to specify an emulsion that will have the correct performance properties for a given application.  Emulsion viscosity and setting characteristics are important factors for constructability because the emulsion must be easy to apply and stay where you want it, and then it needs to break and convert back to asphalt binder at just the right time.  For the longer term performance characteristics of the application, the binder hardness or polymer modification and overall cationic/anionic classifications are important.</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21</a:t>
            </a:fld>
            <a:endParaRPr lang="en-US"/>
          </a:p>
        </p:txBody>
      </p:sp>
    </p:spTree>
    <p:extLst>
      <p:ext uri="{BB962C8B-B14F-4D97-AF65-F5344CB8AC3E}">
        <p14:creationId xmlns:p14="http://schemas.microsoft.com/office/powerpoint/2010/main" val="161505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common emulsion spray applications. </a:t>
            </a:r>
          </a:p>
        </p:txBody>
      </p:sp>
      <p:sp>
        <p:nvSpPr>
          <p:cNvPr id="4" name="Slide Number Placeholder 3"/>
          <p:cNvSpPr>
            <a:spLocks noGrp="1"/>
          </p:cNvSpPr>
          <p:nvPr>
            <p:ph type="sldNum" sz="quarter" idx="10"/>
          </p:nvPr>
        </p:nvSpPr>
        <p:spPr/>
        <p:txBody>
          <a:bodyPr/>
          <a:lstStyle/>
          <a:p>
            <a:fld id="{B1CC419F-6FFB-4972-8543-22F766410977}" type="slidenum">
              <a:rPr lang="en-US" smtClean="0"/>
              <a:pPr/>
              <a:t>22</a:t>
            </a:fld>
            <a:endParaRPr lang="en-US"/>
          </a:p>
        </p:txBody>
      </p:sp>
    </p:spTree>
    <p:extLst>
      <p:ext uri="{BB962C8B-B14F-4D97-AF65-F5344CB8AC3E}">
        <p14:creationId xmlns:p14="http://schemas.microsoft.com/office/powerpoint/2010/main" val="784050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Whether we are talking about cationic or anionic types, they both have these four setting categories in common.  The emulsion setting characteristics fall commonly into two application types, spray applications and mixing applications.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23</a:t>
            </a:fld>
            <a:endParaRPr lang="en-US"/>
          </a:p>
        </p:txBody>
      </p:sp>
    </p:spTree>
    <p:extLst>
      <p:ext uri="{BB962C8B-B14F-4D97-AF65-F5344CB8AC3E}">
        <p14:creationId xmlns:p14="http://schemas.microsoft.com/office/powerpoint/2010/main" val="3866570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rapid setting and some of the medium setting types commonly fall into the spray grade applications.  These emulsions are made to be fairly easy to handle, but are chemically designed to break very easily.  Exposure to the environment or to a flat surface is usually enough to cause the emulsion to break and begin building strength.</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24</a:t>
            </a:fld>
            <a:endParaRPr lang="en-US"/>
          </a:p>
        </p:txBody>
      </p:sp>
    </p:spTree>
    <p:extLst>
      <p:ext uri="{BB962C8B-B14F-4D97-AF65-F5344CB8AC3E}">
        <p14:creationId xmlns:p14="http://schemas.microsoft.com/office/powerpoint/2010/main" val="251577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of the medium setting types and the quick and slow setting types fall into the general mixing grade category.  Mixing grade emulsions are chemically designed to be significantly more stable.  The emulsions are usually mixed with aggregate which has a strong destabilizing effect on the emulsion. It needs to remain emulsified for a certain amount of time before breaking so that the mix can be properly placed.  The additive chemistry and emulsion formulation are often chosen based on the particular aggregate being used in the project to give a “designed” setting time.</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25</a:t>
            </a:fld>
            <a:endParaRPr lang="en-US"/>
          </a:p>
        </p:txBody>
      </p:sp>
    </p:spTree>
    <p:extLst>
      <p:ext uri="{BB962C8B-B14F-4D97-AF65-F5344CB8AC3E}">
        <p14:creationId xmlns:p14="http://schemas.microsoft.com/office/powerpoint/2010/main" val="222808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 have highlighted a couple of phrases that are particular to colloids or emulsions.  The phrase “dispersed phase” refers to the separate particles or droplets.  The word “dispersed” means broken up or scattered.  And “continuous phase” refers to the substance that surrounds those particles.  It is referred to as continuous because you can move from one point in the continuous phase of the emulsion to any other point in that phase without leaving it.  Examples of colloids or emulsions are shown.  Very fine ash particles or water droplets can be suspended in air.  The next three are examples of either fat particles suspended in water, or water droplets suspended in fat.  And asphalt is itself a colloid or emulsion.</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5</a:t>
            </a:fld>
            <a:endParaRPr lang="en-US"/>
          </a:p>
        </p:txBody>
      </p:sp>
    </p:spTree>
    <p:extLst>
      <p:ext uri="{BB962C8B-B14F-4D97-AF65-F5344CB8AC3E}">
        <p14:creationId xmlns:p14="http://schemas.microsoft.com/office/powerpoint/2010/main" val="306560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26</a:t>
            </a:fld>
            <a:endParaRPr lang="en-US"/>
          </a:p>
        </p:txBody>
      </p:sp>
    </p:spTree>
    <p:extLst>
      <p:ext uri="{BB962C8B-B14F-4D97-AF65-F5344CB8AC3E}">
        <p14:creationId xmlns:p14="http://schemas.microsoft.com/office/powerpoint/2010/main" val="246860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special cases might include applications where long term dilution stability or exceptional pump stability is needed, or stability to allow improved penetration of the emulsion into base material for example.</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27</a:t>
            </a:fld>
            <a:endParaRPr lang="en-US"/>
          </a:p>
        </p:txBody>
      </p:sp>
    </p:spTree>
    <p:extLst>
      <p:ext uri="{BB962C8B-B14F-4D97-AF65-F5344CB8AC3E}">
        <p14:creationId xmlns:p14="http://schemas.microsoft.com/office/powerpoint/2010/main" val="162800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understand how asphalt emulsions perform, it is necessary to know a little bit about the chemical additives that are used to make them.</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28</a:t>
            </a:fld>
            <a:endParaRPr lang="en-US"/>
          </a:p>
        </p:txBody>
      </p:sp>
    </p:spTree>
    <p:extLst>
      <p:ext uri="{BB962C8B-B14F-4D97-AF65-F5344CB8AC3E}">
        <p14:creationId xmlns:p14="http://schemas.microsoft.com/office/powerpoint/2010/main" val="413237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chemical structure of an emulsifier molecule.  The “tail group” is made up of all carbon and hydrogen atoms.  Compounds with this composition are of a group known as “hydrocarbons”.  You are familiar with many types of hydrocarbons including oils, fats, refinery products like asphalt, diesel and gasoline.  All of these compounds and materials are oil soluble.  In the head group of this molecule, we find oxygen and nitrogen atoms along with the hydrocarbons.  O and N are known as “heteroatoms” because they do not share electrons equally with their neighboring carbon atoms.  This causes them to attain a slight positive or negative electrical charge.  We call these molecules “polar” because they contain an electrical dipole.  Water, which contains an oxygen atom along with two hydrogen atoms is also polar.  Molecules of this type are mutually soluble.  Rather than writing out all of the chemical structure, it is often easier for us to use this shorthand picture of the molecule.</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30</a:t>
            </a:fld>
            <a:endParaRPr lang="en-US"/>
          </a:p>
        </p:txBody>
      </p:sp>
    </p:spTree>
    <p:extLst>
      <p:ext uri="{BB962C8B-B14F-4D97-AF65-F5344CB8AC3E}">
        <p14:creationId xmlns:p14="http://schemas.microsoft.com/office/powerpoint/2010/main" val="2340448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B27EA-D7EE-4295-B69E-A05054717746}" type="slidenum">
              <a:rPr lang="en-US">
                <a:solidFill>
                  <a:srgbClr val="000000"/>
                </a:solidFill>
              </a:rPr>
              <a:pPr/>
              <a:t>31</a:t>
            </a:fld>
            <a:endParaRPr lang="en-US">
              <a:solidFill>
                <a:srgbClr val="000000"/>
              </a:solidFill>
            </a:endParaRPr>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a:t>This is an example of an anionic emulsifier molecule.  This is palmitic acid, present in essentially every animal or vegetable fat source.  This molecule has a 16 carbon chain length, and a carboxylic acid head group containing oxygen atoms.  Oxygen atoms are heteroatoms that like to attain a negative electrical charge.  These oxygen atoms will have only a partial charge.</a:t>
            </a:r>
          </a:p>
        </p:txBody>
      </p:sp>
    </p:spTree>
    <p:extLst>
      <p:ext uri="{BB962C8B-B14F-4D97-AF65-F5344CB8AC3E}">
        <p14:creationId xmlns:p14="http://schemas.microsoft.com/office/powerpoint/2010/main" val="27121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5CFE0-F237-4CE5-B83D-761C92BE06D4}" type="slidenum">
              <a:rPr lang="en-US"/>
              <a:pPr/>
              <a:t>32</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a:t>In many cases, the chemical additives that go into asphalt emulsion must undergo one last chemical reaction step prior to emulsion production, called “salt” formation.  These salts are chemical relatives of the simple salts most people are familiar with such as table salt.  Formation of the salt causes the surfactant head group to attain a full positive or negative electrical charge.  Here you see examples of this salt formation.  In the anionic case, the molecule is reacted with a strong base like NaOH.  The H on the acid and the Na of the base trade places and a “salt” is formed.  The oxygen atom in this case attains a full negative electrical charge, making the surfactant anionic.  In the cationic case, the nitrogen reacts with a strong acid like HCl.  The H from the acid attaches to the nitrogen and causes it to attain a full positive charge, resulting in a cationic surfactant.</a:t>
            </a:r>
          </a:p>
        </p:txBody>
      </p:sp>
    </p:spTree>
    <p:extLst>
      <p:ext uri="{BB962C8B-B14F-4D97-AF65-F5344CB8AC3E}">
        <p14:creationId xmlns:p14="http://schemas.microsoft.com/office/powerpoint/2010/main" val="84709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asphalt particle surfaces become coated with the emulsifier chemical, and the electrical charge in the head groups coating the surface causes one particle to be repelled from neighboring particles.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33</a:t>
            </a:fld>
            <a:endParaRPr lang="en-US"/>
          </a:p>
        </p:txBody>
      </p:sp>
    </p:spTree>
    <p:extLst>
      <p:ext uri="{BB962C8B-B14F-4D97-AF65-F5344CB8AC3E}">
        <p14:creationId xmlns:p14="http://schemas.microsoft.com/office/powerpoint/2010/main" val="892780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most cases, when an asphalt emulsion is “applied”, it comes into contact with either a surface or aggregate which provides a breaking mechanism for the emulsion.  In order to understand how emulsions and surfaces or aggregates interact, we need to know more about those aggregates and surfaces.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34</a:t>
            </a:fld>
            <a:endParaRPr lang="en-US"/>
          </a:p>
        </p:txBody>
      </p:sp>
    </p:spTree>
    <p:extLst>
      <p:ext uri="{BB962C8B-B14F-4D97-AF65-F5344CB8AC3E}">
        <p14:creationId xmlns:p14="http://schemas.microsoft.com/office/powerpoint/2010/main" val="1822747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9D19F-CA18-4718-8482-815AC17F5C9C}" type="slidenum">
              <a:rPr lang="en-US"/>
              <a:pPr/>
              <a:t>35</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7988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88519-F95F-48B9-8874-D3886B359728}" type="slidenum">
              <a:rPr lang="en-US"/>
              <a:pPr/>
              <a:t>36</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xfrm>
            <a:off x="914400" y="4343400"/>
            <a:ext cx="5029200" cy="4114800"/>
          </a:xfrm>
        </p:spPr>
        <p:txBody>
          <a:bodyPr/>
          <a:lstStyle/>
          <a:p>
            <a:r>
              <a:rPr lang="en-US" altLang="en-US"/>
              <a:t>Since emulsions owe their stability (or lack thereof) to surface charges, it makes sense to look at the surface charges of the materials that the emulsion will come in contact with.  A simple test called “zeta potential” can measure the sign (+ or -) and the intensity of surface charges.  When minerals are tested, we find that most paving grade aggregates have a negative surface charge, and fall into a class of minerals called “silicates”.  Granite is an example of a silicate or siliceous mineralogy.  Some paving grade aggregates have surface charges that are closer to zero, slightly positive or slightly negative.  These minerals often have a similar carbonate chemistry basis.  Limestone and dolomite are examples of this type.  We can use this simple classification technique to understand how emulsions will interact with aggregates.  It is interesting to note that typical oxidized or aged asphalt pavement as well as steel slag also has a negative surface charge.</a:t>
            </a:r>
          </a:p>
        </p:txBody>
      </p:sp>
    </p:spTree>
    <p:extLst>
      <p:ext uri="{BB962C8B-B14F-4D97-AF65-F5344CB8AC3E}">
        <p14:creationId xmlns:p14="http://schemas.microsoft.com/office/powerpoint/2010/main" val="361306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Emulsification of asphalt is a complex process, so why do we do it?  Why not just use hot asphalt all of the time?  Asphalt in an emulsion form has some advantages over hot asphalt.  Emulsions can have a water-like viscosity at normal ambient temperatures if desired.  Emulsions are water based and do not require solvents to lower their viscosity.  Emulsions can be stored at lower temperatures than asphalt cement, or without any heat at all, thus reducing energy use for long distance transport or long term storage.  The lower temperature results in lower risk of burns or vapor exposure to workers.  And very significantly, when emulsions are designed and used properly, there are long term performance benefits compared to simple hot asphalt equivalents through improved adhesion and less binder oxidation.</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7</a:t>
            </a:fld>
            <a:endParaRPr lang="en-US"/>
          </a:p>
        </p:txBody>
      </p:sp>
    </p:spTree>
    <p:extLst>
      <p:ext uri="{BB962C8B-B14F-4D97-AF65-F5344CB8AC3E}">
        <p14:creationId xmlns:p14="http://schemas.microsoft.com/office/powerpoint/2010/main" val="1666304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7838F-0DF7-484E-9A07-4FEFD198A183}" type="slidenum">
              <a:rPr lang="en-US"/>
              <a:pPr/>
              <a:t>37</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dirty="0"/>
              <a:t>This is a simple “thought experiment” to get a basic understanding of how emulsions and aggregates interact.  In this case, we will look at a cationic emulsion mixed with a siliceous or negatively charged aggregate particle.  We will compare two cases of differing emulsifier chemistry.  On the left is the case of an emulsifier that is slightly more water loving, and on the right is an emulsifier that is slightly more oil loving.  In both cases, all other factors are equal including the number of molecules present (dosage).  If a surfactant is more oil soluble as in the case on the right, a large proportion of the total surfactant will concentrate on the oil droplet surface, leaving very little remaining in the water phase of the emulsion.  By contrast, if the surfactant is more water loving as in the case on the left, more of it will remain in the water phase and less on the asphalt droplet surface.  When an aggregate particle is introduced, the charge difference between the surfactant and the aggregate surface will first attract the light weight, highly mobile molecules in the water phase to that surface, neutralizing some of the aggregate surface charge.  The remaining charge on the aggregate will then attract the large, heavy, slower moving asphalt particle.  The rate at which the asphalt particle is attracted is proportional to the total difference in charge between the particle and the aggregate surface.  In the case on the right, the particle has a larger number of charges attached, and the aggregate has a larger remaining surface charge compared to the case on the left.  This means the asphalt particle on </a:t>
            </a:r>
            <a:r>
              <a:rPr lang="en-US"/>
              <a:t>the right </a:t>
            </a:r>
            <a:r>
              <a:rPr lang="en-US" dirty="0"/>
              <a:t>will be attracted to and break on the aggregate surface more quickly than the one on the left.  This is an example of how the emulsifier chemistry can be altered to lead to a difference in breaking speed on application.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846AB-37C2-4C66-B723-F6E01149880C}" type="slidenum">
              <a:rPr lang="en-US"/>
              <a:pPr/>
              <a:t>38</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dirty="0"/>
              <a:t>Once the aggregate starts to destabilize the emulsion, the asphalt particles will stick to each other and to the aggregate forming an asphalt film on the aggregate, and the water will be forced out or evaporate away.  The surfactant will continue being a surfactant.  When the water is gone, the new “surface” is that between the asphalt film and the aggregate.  This slide shows two cases in which an anionic and cationic emulsion is coating a mainly siliceous aggregate (no mineral is entirely pure).  In the case on the left, the cationic surfactant is helping to make a desirable tight bond of the asphalt to the aggregate because the opposite charges associated with each strongly attract.  In the case on the right, the charge interaction is not as desirable, and can lead to poor adhesion and possible stripping.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ACD03-3488-4EA0-B14A-4C80EC364836}" type="slidenum">
              <a:rPr lang="en-US"/>
              <a:pPr/>
              <a:t>39</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r>
              <a:rPr lang="en-US"/>
              <a:t>In this case, the same emulsions are coating a more positively charged mineralogy.  Here, the emulsion on the right has the more beneficial charge interaction and will lead to a tighter bond of the binder film to the aggregate.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CC419F-6FFB-4972-8543-22F766410977}"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CC419F-6FFB-4972-8543-22F766410977}" type="slidenum">
              <a:rPr lang="en-US" smtClean="0"/>
              <a:pPr/>
              <a:t>10</a:t>
            </a:fld>
            <a:endParaRPr lang="en-US"/>
          </a:p>
        </p:txBody>
      </p:sp>
    </p:spTree>
    <p:extLst>
      <p:ext uri="{BB962C8B-B14F-4D97-AF65-F5344CB8AC3E}">
        <p14:creationId xmlns:p14="http://schemas.microsoft.com/office/powerpoint/2010/main" val="65740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the molten asphalt elongates, it breaks up into smaller globules.  This shearing process continues over and over, shearing the asphalt down to a smaller and smaller particle size until it reaches the mill outlet.  The entire process from the time a quantity of asphalt enters the mill until it exits as an emulsion lasts only a few thousandths of a second.</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11</a:t>
            </a:fld>
            <a:endParaRPr lang="en-US"/>
          </a:p>
        </p:txBody>
      </p:sp>
    </p:spTree>
    <p:extLst>
      <p:ext uri="{BB962C8B-B14F-4D97-AF65-F5344CB8AC3E}">
        <p14:creationId xmlns:p14="http://schemas.microsoft.com/office/powerpoint/2010/main" val="381839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photomicrograph of a dilute asphalt emulsion.  The brown spheres are the asphalt particles and they are surrounded by water and other chemical additives.  The asphalt particles in a typical emulsion might average 5 microns in diameter.  To understand the relative size, an average human hair is 10 times that diameter.</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12</a:t>
            </a:fld>
            <a:endParaRPr lang="en-US"/>
          </a:p>
        </p:txBody>
      </p:sp>
    </p:spTree>
    <p:extLst>
      <p:ext uri="{BB962C8B-B14F-4D97-AF65-F5344CB8AC3E}">
        <p14:creationId xmlns:p14="http://schemas.microsoft.com/office/powerpoint/2010/main" val="177922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asphalt particles in an emulsion are not visible to the naked eye.  One micron is 1/1,000,000</a:t>
            </a:r>
            <a:r>
              <a:rPr lang="en-US" baseline="30000" dirty="0"/>
              <a:t>th</a:t>
            </a:r>
            <a:r>
              <a:rPr lang="en-US" dirty="0"/>
              <a:t> of a meter, or 1/1000</a:t>
            </a:r>
            <a:r>
              <a:rPr lang="en-US" baseline="30000" dirty="0"/>
              <a:t>th</a:t>
            </a:r>
            <a:r>
              <a:rPr lang="en-US" dirty="0"/>
              <a:t> of a millimeter.  Asphalt typically makes up more than 50% of the emulsion with the water continuous phase being a minor component.  Based on this, you can see that the asphalt particles must be packed very closely together.  1 gram of asphalt would be an amount about the size of a sugar cube.  The sum of the surface areas of each particle and the large number of particles in an emulsion adds up to a very large total surface area of asphalt.  That surface must be coated with emulsifier to stabilize the emulsion, and it is spread very thin.</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13</a:t>
            </a:fld>
            <a:endParaRPr lang="en-US"/>
          </a:p>
        </p:txBody>
      </p:sp>
    </p:spTree>
    <p:extLst>
      <p:ext uri="{BB962C8B-B14F-4D97-AF65-F5344CB8AC3E}">
        <p14:creationId xmlns:p14="http://schemas.microsoft.com/office/powerpoint/2010/main" val="371741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classification systems are based on emulsion type.  There are two basic categories, cationic and anionic.  The nonionic types are usually considered to be a subcategory of the anionic types.</a:t>
            </a:r>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14</a:t>
            </a:fld>
            <a:endParaRPr lang="en-US"/>
          </a:p>
        </p:txBody>
      </p:sp>
    </p:spTree>
    <p:extLst>
      <p:ext uri="{BB962C8B-B14F-4D97-AF65-F5344CB8AC3E}">
        <p14:creationId xmlns:p14="http://schemas.microsoft.com/office/powerpoint/2010/main" val="352297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cationic and anionic categories are differentiated by an electrical charge that each type of emulsion uses to stabilize itself.  That charge is determined by the emulsifier chemistry and the emulsion </a:t>
            </a:r>
            <a:r>
              <a:rPr lang="en-US" dirty="0" err="1"/>
              <a:t>pH.</a:t>
            </a:r>
            <a:endParaRPr lang="en-US" dirty="0"/>
          </a:p>
          <a:p>
            <a:endParaRPr lang="en-US" dirty="0"/>
          </a:p>
        </p:txBody>
      </p:sp>
      <p:sp>
        <p:nvSpPr>
          <p:cNvPr id="4" name="Slide Number Placeholder 3"/>
          <p:cNvSpPr>
            <a:spLocks noGrp="1"/>
          </p:cNvSpPr>
          <p:nvPr>
            <p:ph type="sldNum" sz="quarter" idx="10"/>
          </p:nvPr>
        </p:nvSpPr>
        <p:spPr/>
        <p:txBody>
          <a:bodyPr/>
          <a:lstStyle/>
          <a:p>
            <a:fld id="{B1CC419F-6FFB-4972-8543-22F766410977}" type="slidenum">
              <a:rPr lang="en-US" smtClean="0"/>
              <a:pPr/>
              <a:t>15</a:t>
            </a:fld>
            <a:endParaRPr lang="en-US"/>
          </a:p>
        </p:txBody>
      </p:sp>
    </p:spTree>
    <p:extLst>
      <p:ext uri="{BB962C8B-B14F-4D97-AF65-F5344CB8AC3E}">
        <p14:creationId xmlns:p14="http://schemas.microsoft.com/office/powerpoint/2010/main" val="28447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tx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3FF9EF3-6F22-486E-847C-ABC69239558F}" type="datetimeFigureOut">
              <a:rPr lang="en-US" smtClean="0"/>
              <a:pPr>
                <a:defRPr/>
              </a:pPr>
              <a:t>3/21/2023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3BBB38-FA32-4A1F-A278-36E3B21B56F7}" type="slidenum">
              <a:rPr lang="en-US" smtClean="0"/>
              <a:pPr>
                <a:defRPr/>
              </a:pPr>
              <a:t>‹#›</a:t>
            </a:fld>
            <a:endParaRPr lang="en-US"/>
          </a:p>
        </p:txBody>
      </p:sp>
    </p:spTree>
    <p:extLst>
      <p:ext uri="{BB962C8B-B14F-4D97-AF65-F5344CB8AC3E}">
        <p14:creationId xmlns:p14="http://schemas.microsoft.com/office/powerpoint/2010/main" val="130981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88830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163804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4714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165391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401960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683988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292530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22365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CCEB16C-363C-4998-B93C-145770B7DB34}" type="datetimeFigureOut">
              <a:rPr lang="en-US"/>
              <a:pPr>
                <a:defRPr/>
              </a:pPr>
              <a:t>3/21/2023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69AF94-5992-470C-98EC-002F29078176}" type="slidenum">
              <a:rPr lang="en-US"/>
              <a:pPr>
                <a:defRPr/>
              </a:pPr>
              <a:t>‹#›</a:t>
            </a:fld>
            <a:endParaRPr lang="en-US"/>
          </a:p>
        </p:txBody>
      </p:sp>
    </p:spTree>
    <p:extLst>
      <p:ext uri="{BB962C8B-B14F-4D97-AF65-F5344CB8AC3E}">
        <p14:creationId xmlns:p14="http://schemas.microsoft.com/office/powerpoint/2010/main" val="714264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5C98451-5CF8-4728-849C-09BE09E0789E}" type="datetimeFigureOut">
              <a:rPr lang="en-US"/>
              <a:pPr>
                <a:defRPr/>
              </a:pPr>
              <a:t>3/21/2023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22CE2D1-8FDB-4C0D-AB01-37923DE6EBAF}" type="slidenum">
              <a:rPr lang="en-US"/>
              <a:pPr>
                <a:defRPr/>
              </a:pPr>
              <a:t>‹#›</a:t>
            </a:fld>
            <a:endParaRPr lang="en-US"/>
          </a:p>
        </p:txBody>
      </p:sp>
    </p:spTree>
    <p:extLst>
      <p:ext uri="{BB962C8B-B14F-4D97-AF65-F5344CB8AC3E}">
        <p14:creationId xmlns:p14="http://schemas.microsoft.com/office/powerpoint/2010/main" val="31088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396553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tx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FE5FA52-B511-42B1-B1BD-E1A797AD351F}" type="datetimeFigureOut">
              <a:rPr lang="en-US" smtClean="0"/>
              <a:pPr>
                <a:defRPr/>
              </a:pPr>
              <a:t>3/21/2023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E4E9EF-EFAE-4E8B-A2C4-8454FEBD8531}" type="slidenum">
              <a:rPr lang="en-US" smtClean="0"/>
              <a:pPr>
                <a:defRPr/>
              </a:pPr>
              <a:t>‹#›</a:t>
            </a:fld>
            <a:endParaRPr lang="en-US"/>
          </a:p>
        </p:txBody>
      </p:sp>
    </p:spTree>
    <p:extLst>
      <p:ext uri="{BB962C8B-B14F-4D97-AF65-F5344CB8AC3E}">
        <p14:creationId xmlns:p14="http://schemas.microsoft.com/office/powerpoint/2010/main" val="23136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315899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268538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4F9DBE2-0665-4238-9219-C970CD2F41F0}" type="datetimeFigureOut">
              <a:rPr lang="en-US" smtClean="0"/>
              <a:pPr>
                <a:defRPr/>
              </a:pPr>
              <a:t>3/21/2023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62BCBB8-4119-4130-AE66-04C5D4A3AB50}" type="slidenum">
              <a:rPr lang="en-US" smtClean="0"/>
              <a:pPr>
                <a:defRPr/>
              </a:pPr>
              <a:t>‹#›</a:t>
            </a:fld>
            <a:endParaRPr lang="en-US"/>
          </a:p>
        </p:txBody>
      </p:sp>
    </p:spTree>
    <p:extLst>
      <p:ext uri="{BB962C8B-B14F-4D97-AF65-F5344CB8AC3E}">
        <p14:creationId xmlns:p14="http://schemas.microsoft.com/office/powerpoint/2010/main" val="215862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33DC2B33-E0CC-4852-B47B-4C7AC2364077}" type="datetimeFigureOut">
              <a:rPr lang="en-US" smtClean="0"/>
              <a:pPr>
                <a:defRPr/>
              </a:pPr>
              <a:t>3/21/2023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F4793F7-6F38-45E0-9D56-5CF4DAED8B92}" type="slidenum">
              <a:rPr lang="en-US" smtClean="0"/>
              <a:pPr>
                <a:defRPr/>
              </a:pPr>
              <a:t>‹#›</a:t>
            </a:fld>
            <a:endParaRPr lang="en-US"/>
          </a:p>
        </p:txBody>
      </p:sp>
    </p:spTree>
    <p:extLst>
      <p:ext uri="{BB962C8B-B14F-4D97-AF65-F5344CB8AC3E}">
        <p14:creationId xmlns:p14="http://schemas.microsoft.com/office/powerpoint/2010/main" val="30951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AA412C-7A67-4764-8A7B-1617AD4C7856}"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2968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8DC1FCE-1294-4598-AC87-0A6F4820DDEE}" type="datetimeFigureOut">
              <a:rPr lang="en-US" smtClean="0"/>
              <a:pPr>
                <a:defRPr/>
              </a:pPr>
              <a:t>3/21/2023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D00AD0-D2EA-4F24-A1BD-7E2F3169D332}" type="slidenum">
              <a:rPr lang="en-US" smtClean="0"/>
              <a:pPr>
                <a:defRPr/>
              </a:pPr>
              <a:t>‹#›</a:t>
            </a:fld>
            <a:endParaRPr lang="en-US"/>
          </a:p>
        </p:txBody>
      </p:sp>
    </p:spTree>
    <p:extLst>
      <p:ext uri="{BB962C8B-B14F-4D97-AF65-F5344CB8AC3E}">
        <p14:creationId xmlns:p14="http://schemas.microsoft.com/office/powerpoint/2010/main" val="371336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pPr>
              <a:defRPr/>
            </a:pPr>
            <a:fld id="{85AA412C-7A67-4764-8A7B-1617AD4C7856}" type="datetimeFigureOut">
              <a:rPr lang="en-US" smtClean="0"/>
              <a:pPr>
                <a:defRPr/>
              </a:pPr>
              <a:t>3/21/2023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pPr>
              <a:defRPr/>
            </a:pPr>
            <a:fld id="{542EC633-BBFE-4C40-AB96-89AC1E44E3A7}" type="slidenum">
              <a:rPr lang="en-US" smtClean="0"/>
              <a:pPr>
                <a:defRPr/>
              </a:pPr>
              <a:t>‹#›</a:t>
            </a:fld>
            <a:endParaRPr lang="en-US"/>
          </a:p>
        </p:txBody>
      </p:sp>
    </p:spTree>
    <p:extLst>
      <p:ext uri="{BB962C8B-B14F-4D97-AF65-F5344CB8AC3E}">
        <p14:creationId xmlns:p14="http://schemas.microsoft.com/office/powerpoint/2010/main" val="2088929385"/>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Lst>
  <p:txStyles>
    <p:titleStyle>
      <a:lvl1pPr algn="ctr" defTabSz="685800" rtl="0" eaLnBrk="1" latinLnBrk="0" hangingPunct="1">
        <a:lnSpc>
          <a:spcPct val="90000"/>
        </a:lnSpc>
        <a:spcBef>
          <a:spcPct val="0"/>
        </a:spcBef>
        <a:buNone/>
        <a:defRPr sz="27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microsoft.com/office/2007/relationships/hdphoto" Target="../media/hdphoto1.wdp"/><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a:xfrm>
            <a:off x="914400" y="4343400"/>
            <a:ext cx="7772400" cy="1447800"/>
          </a:xfrm>
        </p:spPr>
        <p:txBody>
          <a:bodyPr>
            <a:noAutofit/>
          </a:bodyPr>
          <a:lstStyle/>
          <a:p>
            <a:pPr fontAlgn="auto">
              <a:spcAft>
                <a:spcPts val="0"/>
              </a:spcAft>
              <a:defRPr/>
            </a:pPr>
            <a:r>
              <a:rPr lang="en-US" sz="2400">
                <a:solidFill>
                  <a:srgbClr val="FFFF00"/>
                </a:solidFill>
              </a:rPr>
              <a:t>EMULSIONS 101:  Clear as mud</a:t>
            </a:r>
            <a:r>
              <a:rPr lang="en-US" sz="2400">
                <a:solidFill>
                  <a:srgbClr val="FFFF00"/>
                </a:solidFill>
                <a:latin typeface="+mn-lt"/>
              </a:rPr>
              <a:t/>
            </a:r>
            <a:br>
              <a:rPr lang="en-US" sz="2400">
                <a:solidFill>
                  <a:srgbClr val="FFFF00"/>
                </a:solidFill>
                <a:latin typeface="+mn-lt"/>
              </a:rPr>
            </a:br>
            <a:r>
              <a:rPr lang="en-US" sz="2400">
                <a:solidFill>
                  <a:srgbClr val="FFFF00"/>
                </a:solidFill>
                <a:latin typeface="+mn-lt"/>
              </a:rPr>
              <a:t>Keven Heitschmidt</a:t>
            </a:r>
            <a:endParaRPr lang="en-US" sz="2400" dirty="0">
              <a:solidFill>
                <a:srgbClr val="FFFF00"/>
              </a:solidFill>
              <a:latin typeface="+mn-lt"/>
            </a:endParaRPr>
          </a:p>
        </p:txBody>
      </p:sp>
      <p:sp>
        <p:nvSpPr>
          <p:cNvPr id="12" name="Subtitle 11"/>
          <p:cNvSpPr>
            <a:spLocks noGrp="1"/>
          </p:cNvSpPr>
          <p:nvPr>
            <p:ph type="subTitle" idx="1"/>
          </p:nvPr>
        </p:nvSpPr>
        <p:spPr>
          <a:xfrm>
            <a:off x="914400" y="1752600"/>
            <a:ext cx="7772400" cy="1905000"/>
          </a:xfrm>
        </p:spPr>
        <p:txBody>
          <a:bodyPr>
            <a:normAutofit fontScale="55000" lnSpcReduction="20000"/>
          </a:bodyPr>
          <a:lstStyle/>
          <a:p>
            <a:pPr fontAlgn="auto">
              <a:spcAft>
                <a:spcPts val="0"/>
              </a:spcAft>
              <a:buClr>
                <a:schemeClr val="tx1">
                  <a:shade val="95000"/>
                </a:schemeClr>
              </a:buClr>
              <a:defRPr/>
            </a:pPr>
            <a:r>
              <a:rPr lang="en-US" sz="4100" dirty="0">
                <a:solidFill>
                  <a:srgbClr val="FFFF00"/>
                </a:solidFill>
              </a:rPr>
              <a:t>OACES CHIP SEAL WORKSHOP</a:t>
            </a:r>
          </a:p>
          <a:p>
            <a:pPr fontAlgn="auto">
              <a:spcAft>
                <a:spcPts val="0"/>
              </a:spcAft>
              <a:buClr>
                <a:schemeClr val="tx1">
                  <a:shade val="95000"/>
                </a:schemeClr>
              </a:buClr>
              <a:defRPr/>
            </a:pPr>
            <a:r>
              <a:rPr lang="en-US" sz="4100" dirty="0">
                <a:solidFill>
                  <a:srgbClr val="FFFF00"/>
                </a:solidFill>
              </a:rPr>
              <a:t>HOODRIVER, OR</a:t>
            </a:r>
          </a:p>
          <a:p>
            <a:pPr fontAlgn="auto">
              <a:spcAft>
                <a:spcPts val="0"/>
              </a:spcAft>
              <a:buClr>
                <a:schemeClr val="tx1">
                  <a:shade val="95000"/>
                </a:schemeClr>
              </a:buClr>
              <a:defRPr/>
            </a:pPr>
            <a:r>
              <a:rPr lang="en-US" sz="4100" dirty="0">
                <a:solidFill>
                  <a:srgbClr val="FFFF00"/>
                </a:solidFill>
              </a:rPr>
              <a:t>MARCH 21-22 2023</a:t>
            </a:r>
          </a:p>
          <a:p>
            <a:pPr fontAlgn="auto">
              <a:spcAft>
                <a:spcPts val="0"/>
              </a:spcAft>
              <a:buClr>
                <a:schemeClr val="tx1">
                  <a:shade val="95000"/>
                </a:schemeClr>
              </a:buClr>
              <a:buFont typeface="Wingdings 2"/>
              <a:buNone/>
              <a:defRPr/>
            </a:pPr>
            <a:endParaRPr lang="en-US" dirty="0">
              <a:solidFill>
                <a:srgbClr val="FFFF00"/>
              </a:solidFill>
            </a:endParaRPr>
          </a:p>
          <a:p>
            <a:pPr fontAlgn="auto">
              <a:spcAft>
                <a:spcPts val="0"/>
              </a:spcAft>
              <a:buClr>
                <a:schemeClr val="tx1">
                  <a:shade val="95000"/>
                </a:schemeClr>
              </a:buClr>
              <a:buFont typeface="Wingdings 2"/>
              <a:buNone/>
              <a:defRPr/>
            </a:pPr>
            <a:r>
              <a:rPr lang="en-US" b="1" dirty="0"/>
              <a:t>	</a:t>
            </a:r>
          </a:p>
          <a:p>
            <a:pPr fontAlgn="auto">
              <a:spcAft>
                <a:spcPts val="0"/>
              </a:spcAft>
              <a:buClr>
                <a:schemeClr val="tx1">
                  <a:shade val="95000"/>
                </a:schemeClr>
              </a:buClr>
              <a:buFont typeface="Wingdings 2"/>
              <a:buNone/>
              <a:defRPr/>
            </a:pPr>
            <a:endParaRPr lang="en-US"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endParaRPr>
          </a:p>
        </p:txBody>
      </p:sp>
      <p:pic>
        <p:nvPicPr>
          <p:cNvPr id="3" name="Picture 2">
            <a:extLst>
              <a:ext uri="{FF2B5EF4-FFF2-40B4-BE49-F238E27FC236}">
                <a16:creationId xmlns:a16="http://schemas.microsoft.com/office/drawing/2014/main" id="{521674B0-8F0D-5FE6-7BA0-535D1C378C0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8000"/>
                    </a14:imgEffect>
                  </a14:imgLayer>
                </a14:imgProps>
              </a:ext>
            </a:extLst>
          </a:blip>
          <a:stretch>
            <a:fillRect/>
          </a:stretch>
        </p:blipFill>
        <p:spPr>
          <a:xfrm>
            <a:off x="7741086" y="5909701"/>
            <a:ext cx="1402914" cy="94829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866904"/>
            <a:ext cx="4038600" cy="1992554"/>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43500" y="2815431"/>
            <a:ext cx="3048000" cy="2095500"/>
          </a:xfrm>
        </p:spPr>
      </p:pic>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5"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a:extLst>
              <a:ext uri="{FF2B5EF4-FFF2-40B4-BE49-F238E27FC236}">
                <a16:creationId xmlns:a16="http://schemas.microsoft.com/office/drawing/2014/main" id="{BB71BDD0-E4F2-266D-7E2F-AB5190ECDD8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51981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555"/>
            <a:ext cx="8229600" cy="1143000"/>
          </a:xfrm>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lstStyle/>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9" name="Rectangle 5"/>
          <p:cNvSpPr>
            <a:spLocks noChangeArrowheads="1"/>
          </p:cNvSpPr>
          <p:nvPr/>
        </p:nvSpPr>
        <p:spPr bwMode="auto">
          <a:xfrm>
            <a:off x="0" y="1752600"/>
            <a:ext cx="9144000" cy="914400"/>
          </a:xfrm>
          <a:prstGeom prst="rect">
            <a:avLst/>
          </a:prstGeom>
          <a:solidFill>
            <a:srgbClr val="00CC00"/>
          </a:solidFill>
          <a:ln w="9525">
            <a:solidFill>
              <a:srgbClr val="00CC00"/>
            </a:solidFill>
            <a:miter lim="800000"/>
            <a:headEnd/>
            <a:tailEnd/>
          </a:ln>
          <a:effectLst/>
        </p:spPr>
        <p:txBody>
          <a:bodyPr wrap="none" anchor="ctr"/>
          <a:lstStyle/>
          <a:p>
            <a:pPr algn="ctr" eaLnBrk="0" hangingPunct="0"/>
            <a:endParaRPr lang="en-US" sz="2400">
              <a:solidFill>
                <a:srgbClr val="FFFFFF"/>
              </a:solidFill>
              <a:latin typeface="Times New Roman" pitchFamily="18" charset="0"/>
              <a:cs typeface="+mn-cs"/>
            </a:endParaRPr>
          </a:p>
        </p:txBody>
      </p:sp>
      <p:sp>
        <p:nvSpPr>
          <p:cNvPr id="10" name="Text Box 14"/>
          <p:cNvSpPr txBox="1">
            <a:spLocks noChangeArrowheads="1"/>
          </p:cNvSpPr>
          <p:nvPr/>
        </p:nvSpPr>
        <p:spPr bwMode="auto">
          <a:xfrm>
            <a:off x="457200" y="1751012"/>
            <a:ext cx="2403475" cy="915988"/>
          </a:xfrm>
          <a:prstGeom prst="rect">
            <a:avLst/>
          </a:prstGeom>
          <a:noFill/>
          <a:ln w="9525" algn="ctr">
            <a:noFill/>
            <a:miter lim="800000"/>
            <a:headEnd/>
            <a:tailEnd/>
          </a:ln>
          <a:effectLst/>
        </p:spPr>
        <p:txBody>
          <a:bodyPr>
            <a:spAutoFit/>
          </a:bodyPr>
          <a:lstStyle/>
          <a:p>
            <a:pPr algn="ctr" eaLnBrk="0" hangingPunct="0"/>
            <a:r>
              <a:rPr lang="en-US" b="1" dirty="0">
                <a:solidFill>
                  <a:srgbClr val="0033CC"/>
                </a:solidFill>
                <a:latin typeface="Century Gothic" pitchFamily="34" charset="0"/>
                <a:cs typeface="+mn-cs"/>
              </a:rPr>
              <a:t>Molten asphalt and emulsifier solution go in… </a:t>
            </a:r>
          </a:p>
        </p:txBody>
      </p:sp>
      <p:sp>
        <p:nvSpPr>
          <p:cNvPr id="11" name="Text Box 7"/>
          <p:cNvSpPr txBox="1">
            <a:spLocks noChangeArrowheads="1"/>
          </p:cNvSpPr>
          <p:nvPr/>
        </p:nvSpPr>
        <p:spPr bwMode="auto">
          <a:xfrm>
            <a:off x="3581400" y="1981200"/>
            <a:ext cx="946150" cy="457200"/>
          </a:xfrm>
          <a:prstGeom prst="rect">
            <a:avLst/>
          </a:prstGeom>
          <a:noFill/>
          <a:ln w="9525">
            <a:noFill/>
            <a:miter lim="800000"/>
            <a:headEnd/>
            <a:tailEnd/>
          </a:ln>
          <a:effectLst/>
        </p:spPr>
        <p:txBody>
          <a:bodyPr wrap="none">
            <a:spAutoFit/>
          </a:bodyPr>
          <a:lstStyle/>
          <a:p>
            <a:pPr eaLnBrk="0" hangingPunct="0"/>
            <a:r>
              <a:rPr lang="en-US" sz="2400" b="1" dirty="0">
                <a:solidFill>
                  <a:srgbClr val="FFFFFF"/>
                </a:solidFill>
                <a:latin typeface="Times New Roman" pitchFamily="18" charset="0"/>
                <a:cs typeface="+mn-cs"/>
              </a:rPr>
              <a:t>Rotor</a:t>
            </a:r>
          </a:p>
        </p:txBody>
      </p:sp>
      <p:sp>
        <p:nvSpPr>
          <p:cNvPr id="13" name="AutoShape 8"/>
          <p:cNvSpPr>
            <a:spLocks noChangeArrowheads="1"/>
          </p:cNvSpPr>
          <p:nvPr/>
        </p:nvSpPr>
        <p:spPr bwMode="auto">
          <a:xfrm>
            <a:off x="4724400" y="2133600"/>
            <a:ext cx="914400" cy="228600"/>
          </a:xfrm>
          <a:prstGeom prst="rightArrow">
            <a:avLst>
              <a:gd name="adj1" fmla="val 50000"/>
              <a:gd name="adj2" fmla="val 100000"/>
            </a:avLst>
          </a:prstGeom>
          <a:solidFill>
            <a:srgbClr val="000000"/>
          </a:solidFill>
          <a:ln w="9525">
            <a:solidFill>
              <a:srgbClr val="FFFFFF"/>
            </a:solidFill>
            <a:miter lim="800000"/>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4" name="Rectangle 19"/>
          <p:cNvSpPr>
            <a:spLocks noChangeArrowheads="1"/>
          </p:cNvSpPr>
          <p:nvPr/>
        </p:nvSpPr>
        <p:spPr bwMode="auto">
          <a:xfrm>
            <a:off x="0" y="2743200"/>
            <a:ext cx="9144000" cy="1905000"/>
          </a:xfrm>
          <a:prstGeom prst="rect">
            <a:avLst/>
          </a:prstGeom>
          <a:solidFill>
            <a:srgbClr val="66FFFF"/>
          </a:solidFill>
          <a:ln w="9525" algn="ctr">
            <a:noFill/>
            <a:miter lim="800000"/>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15" name="Rectangle 6"/>
          <p:cNvSpPr>
            <a:spLocks noChangeArrowheads="1"/>
          </p:cNvSpPr>
          <p:nvPr/>
        </p:nvSpPr>
        <p:spPr bwMode="auto">
          <a:xfrm>
            <a:off x="0" y="4724400"/>
            <a:ext cx="9144000" cy="990600"/>
          </a:xfrm>
          <a:prstGeom prst="rect">
            <a:avLst/>
          </a:prstGeom>
          <a:solidFill>
            <a:srgbClr val="FF0000"/>
          </a:solidFill>
          <a:ln w="9525">
            <a:solidFill>
              <a:srgbClr val="FF0000"/>
            </a:solidFill>
            <a:miter lim="800000"/>
            <a:headEnd/>
            <a:tailEnd/>
          </a:ln>
          <a:effectLst/>
        </p:spPr>
        <p:txBody>
          <a:bodyPr wrap="none" anchor="ctr"/>
          <a:lstStyle/>
          <a:p>
            <a:pPr algn="ctr" eaLnBrk="0" hangingPunct="0"/>
            <a:endParaRPr lang="en-US" sz="2400" b="1">
              <a:solidFill>
                <a:srgbClr val="FFFFFF"/>
              </a:solidFill>
              <a:latin typeface="Times New Roman" pitchFamily="18" charset="0"/>
              <a:cs typeface="+mn-cs"/>
            </a:endParaRPr>
          </a:p>
        </p:txBody>
      </p:sp>
      <p:sp>
        <p:nvSpPr>
          <p:cNvPr id="16" name="Oval 10"/>
          <p:cNvSpPr>
            <a:spLocks noChangeArrowheads="1"/>
          </p:cNvSpPr>
          <p:nvPr/>
        </p:nvSpPr>
        <p:spPr bwMode="auto">
          <a:xfrm>
            <a:off x="304800" y="2743200"/>
            <a:ext cx="1905000" cy="1905000"/>
          </a:xfrm>
          <a:prstGeom prst="ellipse">
            <a:avLst/>
          </a:prstGeom>
          <a:gradFill rotWithShape="0">
            <a:gsLst>
              <a:gs pos="0">
                <a:srgbClr val="EAEAEA"/>
              </a:gs>
              <a:gs pos="100000">
                <a:srgbClr val="EAEAEA">
                  <a:gamma/>
                  <a:shade val="46275"/>
                  <a:invGamma/>
                </a:srgbClr>
              </a:gs>
            </a:gsLst>
            <a:path path="shape">
              <a:fillToRect l="50000" t="50000" r="50000" b="50000"/>
            </a:path>
          </a:gradFill>
          <a:ln w="9525">
            <a:solidFill>
              <a:srgbClr val="FFFFFF"/>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Century Gothic" pitchFamily="34" charset="0"/>
              <a:cs typeface="+mn-cs"/>
            </a:endParaRPr>
          </a:p>
        </p:txBody>
      </p:sp>
      <p:sp>
        <p:nvSpPr>
          <p:cNvPr id="17" name="Oval 12"/>
          <p:cNvSpPr>
            <a:spLocks noChangeArrowheads="1"/>
          </p:cNvSpPr>
          <p:nvPr/>
        </p:nvSpPr>
        <p:spPr bwMode="auto">
          <a:xfrm>
            <a:off x="3001963" y="3314700"/>
            <a:ext cx="2819400" cy="914400"/>
          </a:xfrm>
          <a:prstGeom prst="ellipse">
            <a:avLst/>
          </a:prstGeom>
          <a:gradFill rotWithShape="0">
            <a:gsLst>
              <a:gs pos="0">
                <a:srgbClr val="EAEAEA"/>
              </a:gs>
              <a:gs pos="100000">
                <a:srgbClr val="EAEAEA">
                  <a:gamma/>
                  <a:shade val="46275"/>
                  <a:invGamma/>
                </a:srgbClr>
              </a:gs>
            </a:gsLst>
            <a:path path="shape">
              <a:fillToRect l="50000" t="50000" r="50000" b="50000"/>
            </a:path>
          </a:gra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r>
              <a:rPr lang="en-US" b="1" dirty="0">
                <a:solidFill>
                  <a:srgbClr val="0033CC"/>
                </a:solidFill>
                <a:latin typeface="Century Gothic" pitchFamily="34" charset="0"/>
                <a:cs typeface="+mn-cs"/>
              </a:rPr>
              <a:t>shear</a:t>
            </a:r>
            <a:endParaRPr kumimoji="0" lang="en-US" sz="3000" b="0" i="0" u="none" strike="noStrike" kern="0" cap="none" spc="0" normalizeH="0" baseline="0" noProof="0" dirty="0">
              <a:ln>
                <a:noFill/>
              </a:ln>
              <a:solidFill>
                <a:srgbClr val="FFFFFF"/>
              </a:solidFill>
              <a:effectLst/>
              <a:uLnTx/>
              <a:uFillTx/>
              <a:latin typeface="Century Gothic" pitchFamily="34" charset="0"/>
              <a:cs typeface="+mn-cs"/>
            </a:endParaRPr>
          </a:p>
        </p:txBody>
      </p:sp>
      <p:sp>
        <p:nvSpPr>
          <p:cNvPr id="18" name="Text Box 20"/>
          <p:cNvSpPr txBox="1">
            <a:spLocks noChangeArrowheads="1"/>
          </p:cNvSpPr>
          <p:nvPr/>
        </p:nvSpPr>
        <p:spPr bwMode="auto">
          <a:xfrm>
            <a:off x="2209800" y="3702050"/>
            <a:ext cx="639763" cy="336550"/>
          </a:xfrm>
          <a:prstGeom prst="rect">
            <a:avLst/>
          </a:prstGeom>
          <a:noFill/>
          <a:ln w="9525" algn="ctr">
            <a:noFill/>
            <a:miter lim="800000"/>
            <a:headEnd/>
            <a:tailEnd/>
          </a:ln>
          <a:effectLst/>
        </p:spPr>
        <p:txBody>
          <a:bodyPr wrap="none">
            <a:spAutoFit/>
          </a:bodyPr>
          <a:lstStyle/>
          <a:p>
            <a:pPr algn="ctr" eaLnBrk="0" hangingPunct="0"/>
            <a:r>
              <a:rPr lang="en-US" sz="1600" b="1" dirty="0">
                <a:solidFill>
                  <a:srgbClr val="000000"/>
                </a:solidFill>
                <a:latin typeface="Century Gothic" pitchFamily="34" charset="0"/>
                <a:cs typeface="+mn-cs"/>
              </a:rPr>
              <a:t>Time</a:t>
            </a:r>
          </a:p>
        </p:txBody>
      </p:sp>
      <p:sp>
        <p:nvSpPr>
          <p:cNvPr id="19" name="AutoShape 11"/>
          <p:cNvSpPr>
            <a:spLocks noChangeArrowheads="1"/>
          </p:cNvSpPr>
          <p:nvPr/>
        </p:nvSpPr>
        <p:spPr bwMode="auto">
          <a:xfrm>
            <a:off x="2362200" y="3581400"/>
            <a:ext cx="381000" cy="228600"/>
          </a:xfrm>
          <a:prstGeom prst="rightArrow">
            <a:avLst>
              <a:gd name="adj1" fmla="val 50000"/>
              <a:gd name="adj2" fmla="val 41667"/>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0" name="Oval 3"/>
          <p:cNvSpPr>
            <a:spLocks noChangeArrowheads="1"/>
          </p:cNvSpPr>
          <p:nvPr/>
        </p:nvSpPr>
        <p:spPr bwMode="auto">
          <a:xfrm>
            <a:off x="6400800" y="2819400"/>
            <a:ext cx="1066800" cy="1057490"/>
          </a:xfrm>
          <a:prstGeom prst="ellipse">
            <a:avLst/>
          </a:prstGeom>
          <a:gradFill rotWithShape="0">
            <a:gsLst>
              <a:gs pos="0">
                <a:srgbClr val="EAEAEA"/>
              </a:gs>
              <a:gs pos="100000">
                <a:srgbClr val="EAEAEA">
                  <a:gamma/>
                  <a:shade val="46275"/>
                  <a:invGamma/>
                </a:srgbClr>
              </a:gs>
            </a:gsLst>
            <a:path path="shape">
              <a:fillToRect l="50000" t="50000" r="50000" b="50000"/>
            </a:path>
          </a:gra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r>
              <a:rPr kumimoji="0" lang="en-US" sz="1800" b="1" i="0" u="none" strike="noStrike" kern="0" cap="none" spc="0" normalizeH="0" baseline="0" noProof="0">
                <a:ln>
                  <a:noFill/>
                </a:ln>
                <a:solidFill>
                  <a:srgbClr val="0033CC"/>
                </a:solidFill>
                <a:effectLst/>
                <a:uLnTx/>
                <a:uFillTx/>
                <a:latin typeface="Century Gothic" pitchFamily="34" charset="0"/>
                <a:cs typeface="+mn-cs"/>
              </a:rPr>
              <a:t>shear</a:t>
            </a: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1" name="Oval 4"/>
          <p:cNvSpPr>
            <a:spLocks noChangeArrowheads="1"/>
          </p:cNvSpPr>
          <p:nvPr/>
        </p:nvSpPr>
        <p:spPr bwMode="auto">
          <a:xfrm>
            <a:off x="7696200" y="3505200"/>
            <a:ext cx="914400" cy="914400"/>
          </a:xfrm>
          <a:prstGeom prst="ellipse">
            <a:avLst/>
          </a:prstGeom>
          <a:gradFill rotWithShape="0">
            <a:gsLst>
              <a:gs pos="0">
                <a:srgbClr val="EAEAEA"/>
              </a:gs>
              <a:gs pos="100000">
                <a:srgbClr val="EAEAEA">
                  <a:gamma/>
                  <a:shade val="46275"/>
                  <a:invGamma/>
                </a:srgbClr>
              </a:gs>
            </a:gsLst>
            <a:path path="shape">
              <a:fillToRect l="50000" t="50000" r="50000" b="50000"/>
            </a:path>
          </a:gra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2" name="Text Box 9"/>
          <p:cNvSpPr txBox="1">
            <a:spLocks noChangeArrowheads="1"/>
          </p:cNvSpPr>
          <p:nvPr/>
        </p:nvSpPr>
        <p:spPr bwMode="auto">
          <a:xfrm>
            <a:off x="4038600" y="4953000"/>
            <a:ext cx="996950" cy="457200"/>
          </a:xfrm>
          <a:prstGeom prst="rect">
            <a:avLst/>
          </a:prstGeom>
          <a:noFill/>
          <a:ln w="9525">
            <a:noFill/>
            <a:miter lim="800000"/>
            <a:headEnd/>
            <a:tailEnd/>
          </a:ln>
          <a:effectLst/>
        </p:spPr>
        <p:txBody>
          <a:bodyPr wrap="none">
            <a:spAutoFit/>
          </a:bodyPr>
          <a:lstStyle/>
          <a:p>
            <a:pPr eaLnBrk="0" hangingPunct="0"/>
            <a:r>
              <a:rPr lang="en-US" sz="2400" b="1" dirty="0">
                <a:solidFill>
                  <a:srgbClr val="FFFFFF"/>
                </a:solidFill>
                <a:latin typeface="Times New Roman" pitchFamily="18" charset="0"/>
                <a:cs typeface="+mn-cs"/>
              </a:rPr>
              <a:t>Stator</a:t>
            </a:r>
          </a:p>
        </p:txBody>
      </p:sp>
      <p:pic>
        <p:nvPicPr>
          <p:cNvPr id="5" name="Picture 4">
            <a:extLst>
              <a:ext uri="{FF2B5EF4-FFF2-40B4-BE49-F238E27FC236}">
                <a16:creationId xmlns:a16="http://schemas.microsoft.com/office/drawing/2014/main" id="{120B910C-D04A-4991-352B-2CC59C6532D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8901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lstStyle/>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9" name="Picture 3"/>
          <p:cNvPicPr>
            <a:picLocks noChangeAspect="1" noChangeArrowheads="1"/>
          </p:cNvPicPr>
          <p:nvPr/>
        </p:nvPicPr>
        <p:blipFill>
          <a:blip r:embed="rId4" cstate="print"/>
          <a:srcRect/>
          <a:stretch>
            <a:fillRect/>
          </a:stretch>
        </p:blipFill>
        <p:spPr bwMode="auto">
          <a:xfrm>
            <a:off x="1905000" y="1752600"/>
            <a:ext cx="5181600" cy="3800475"/>
          </a:xfrm>
          <a:prstGeom prst="rect">
            <a:avLst/>
          </a:prstGeom>
          <a:noFill/>
          <a:ln w="9525">
            <a:noFill/>
            <a:miter lim="800000"/>
            <a:headEnd/>
            <a:tailEnd/>
          </a:ln>
          <a:effectLst/>
        </p:spPr>
      </p:pic>
      <p:sp>
        <p:nvSpPr>
          <p:cNvPr id="10" name="Line 5"/>
          <p:cNvSpPr>
            <a:spLocks noChangeShapeType="1"/>
          </p:cNvSpPr>
          <p:nvPr/>
        </p:nvSpPr>
        <p:spPr bwMode="auto">
          <a:xfrm>
            <a:off x="2362200" y="2057400"/>
            <a:ext cx="2057400" cy="0"/>
          </a:xfrm>
          <a:prstGeom prst="line">
            <a:avLst/>
          </a:prstGeom>
          <a:noFill/>
          <a:ln w="57150">
            <a:solidFill>
              <a:srgbClr val="FF0000"/>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12" name="Text Box 12"/>
          <p:cNvSpPr txBox="1">
            <a:spLocks noChangeArrowheads="1"/>
          </p:cNvSpPr>
          <p:nvPr/>
        </p:nvSpPr>
        <p:spPr bwMode="auto">
          <a:xfrm>
            <a:off x="457200" y="2057400"/>
            <a:ext cx="3227388" cy="366713"/>
          </a:xfrm>
          <a:prstGeom prst="rect">
            <a:avLst/>
          </a:prstGeom>
          <a:noFill/>
          <a:ln w="9525" algn="ctr">
            <a:noFill/>
            <a:miter lim="800000"/>
            <a:headEnd/>
            <a:tailEnd/>
          </a:ln>
          <a:effectLst/>
        </p:spPr>
        <p:txBody>
          <a:bodyPr wrap="none">
            <a:spAutoFit/>
          </a:bodyPr>
          <a:lstStyle/>
          <a:p>
            <a:pPr algn="ctr" eaLnBrk="0" hangingPunct="0"/>
            <a:r>
              <a:rPr lang="en-US" b="1" dirty="0">
                <a:solidFill>
                  <a:srgbClr val="FFFFFF"/>
                </a:solidFill>
                <a:latin typeface="Century Gothic" pitchFamily="34" charset="0"/>
                <a:cs typeface="+mn-cs"/>
              </a:rPr>
              <a:t>Asphalt particle (5 microns)</a:t>
            </a:r>
          </a:p>
        </p:txBody>
      </p:sp>
      <p:sp>
        <p:nvSpPr>
          <p:cNvPr id="13" name="Line 13"/>
          <p:cNvSpPr>
            <a:spLocks noChangeShapeType="1"/>
          </p:cNvSpPr>
          <p:nvPr/>
        </p:nvSpPr>
        <p:spPr bwMode="auto">
          <a:xfrm>
            <a:off x="3657600" y="2286000"/>
            <a:ext cx="1371600" cy="152400"/>
          </a:xfrm>
          <a:prstGeom prst="line">
            <a:avLst/>
          </a:prstGeom>
          <a:noFill/>
          <a:ln w="25400">
            <a:solidFill>
              <a:srgbClr val="FF0000"/>
            </a:solidFill>
            <a:round/>
            <a:headEnd/>
            <a:tailEnd type="triangle" w="med" len="med"/>
          </a:ln>
          <a:effectLst/>
        </p:spPr>
        <p:txBody>
          <a:bodyP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14" name="Text Box 8"/>
          <p:cNvSpPr txBox="1">
            <a:spLocks noChangeArrowheads="1"/>
          </p:cNvSpPr>
          <p:nvPr/>
        </p:nvSpPr>
        <p:spPr bwMode="auto">
          <a:xfrm>
            <a:off x="838200" y="3429000"/>
            <a:ext cx="2887663" cy="366713"/>
          </a:xfrm>
          <a:prstGeom prst="rect">
            <a:avLst/>
          </a:prstGeom>
          <a:noFill/>
          <a:ln w="9525" algn="ctr">
            <a:noFill/>
            <a:miter lim="800000"/>
            <a:headEnd/>
            <a:tailEnd/>
          </a:ln>
          <a:effectLst/>
        </p:spPr>
        <p:txBody>
          <a:bodyPr wrap="none">
            <a:spAutoFit/>
          </a:bodyPr>
          <a:lstStyle/>
          <a:p>
            <a:pPr algn="ctr" eaLnBrk="0" hangingPunct="0"/>
            <a:r>
              <a:rPr lang="en-US" b="1" dirty="0">
                <a:solidFill>
                  <a:srgbClr val="FFFFFF"/>
                </a:solidFill>
                <a:latin typeface="Century Gothic" pitchFamily="34" charset="0"/>
                <a:cs typeface="+mn-cs"/>
              </a:rPr>
              <a:t>Human hair (50 microns)</a:t>
            </a:r>
          </a:p>
        </p:txBody>
      </p:sp>
      <p:sp>
        <p:nvSpPr>
          <p:cNvPr id="15" name="Line 11"/>
          <p:cNvSpPr>
            <a:spLocks noChangeShapeType="1"/>
          </p:cNvSpPr>
          <p:nvPr/>
        </p:nvSpPr>
        <p:spPr bwMode="auto">
          <a:xfrm flipH="1">
            <a:off x="3200400" y="2514600"/>
            <a:ext cx="2133600" cy="685800"/>
          </a:xfrm>
          <a:prstGeom prst="line">
            <a:avLst/>
          </a:prstGeom>
          <a:noFill/>
          <a:ln w="28575">
            <a:solidFill>
              <a:srgbClr val="FF0000"/>
            </a:solidFill>
            <a:prstDash val="dash"/>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16" name="Line 10"/>
          <p:cNvSpPr>
            <a:spLocks noChangeShapeType="1"/>
          </p:cNvSpPr>
          <p:nvPr/>
        </p:nvSpPr>
        <p:spPr bwMode="auto">
          <a:xfrm flipH="1">
            <a:off x="1295400" y="2514600"/>
            <a:ext cx="3581400" cy="685800"/>
          </a:xfrm>
          <a:prstGeom prst="line">
            <a:avLst/>
          </a:prstGeom>
          <a:noFill/>
          <a:ln w="28575">
            <a:solidFill>
              <a:srgbClr val="FF0000"/>
            </a:solidFill>
            <a:prstDash val="dash"/>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pic>
        <p:nvPicPr>
          <p:cNvPr id="5" name="Picture 4">
            <a:extLst>
              <a:ext uri="{FF2B5EF4-FFF2-40B4-BE49-F238E27FC236}">
                <a16:creationId xmlns:a16="http://schemas.microsoft.com/office/drawing/2014/main" id="{A3AD47B0-4576-AEE3-666F-DDF57DDA2E5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2454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1.11111E-6 L 0.2 0.00069 " pathEditMode="relative" rAng="0" ptsTypes="AA">
                                      <p:cBhvr>
                                        <p:cTn id="6" dur="2000" fill="hold"/>
                                        <p:tgtEl>
                                          <p:spTgt spid="9"/>
                                        </p:tgtEl>
                                        <p:attrNameLst>
                                          <p:attrName>ppt_x</p:attrName>
                                          <p:attrName>ppt_y</p:attrName>
                                        </p:attrNameLst>
                                      </p:cBhvr>
                                      <p:rCtr x="10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2000"/>
                            </p:stCondLst>
                            <p:childTnLst>
                              <p:par>
                                <p:cTn id="13" presetID="0" presetClass="path" presetSubtype="0" accel="50000" decel="50000" fill="hold" grpId="1" nodeType="afterEffect">
                                  <p:stCondLst>
                                    <p:cond delay="0"/>
                                  </p:stCondLst>
                                  <p:childTnLst>
                                    <p:animMotion origin="layout" path="M 0.0 0.0 L -0.11667 0.16667 " pathEditMode="relative" rAng="0" ptsTypes="AA">
                                      <p:cBhvr>
                                        <p:cTn id="14" dur="2000" fill="hold"/>
                                        <p:tgtEl>
                                          <p:spTgt spid="10"/>
                                        </p:tgtEl>
                                        <p:attrNameLst>
                                          <p:attrName>ppt_x</p:attrName>
                                          <p:attrName>ppt_y</p:attrName>
                                        </p:attrNameLst>
                                      </p:cBhvr>
                                      <p:rCtr x="0" y="0"/>
                                    </p:animMotion>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p:bldP spid="12" grpId="1"/>
      <p:bldP spid="13" grpId="0" animBg="1"/>
      <p:bldP spid="14"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endParaRPr lang="en-US" dirty="0"/>
          </a:p>
        </p:txBody>
      </p:sp>
      <p:sp>
        <p:nvSpPr>
          <p:cNvPr id="3" name="Content Placeholder 2"/>
          <p:cNvSpPr>
            <a:spLocks noGrp="1"/>
          </p:cNvSpPr>
          <p:nvPr>
            <p:ph idx="1"/>
          </p:nvPr>
        </p:nvSpPr>
        <p:spPr>
          <a:xfrm>
            <a:off x="457200" y="1600201"/>
            <a:ext cx="8229600" cy="4267200"/>
          </a:xfrm>
        </p:spPr>
        <p:txBody>
          <a:bodyPr/>
          <a:lstStyle/>
          <a:p>
            <a:pPr marL="342900" indent="-342900">
              <a:lnSpc>
                <a:spcPct val="90000"/>
              </a:lnSpc>
            </a:pPr>
            <a:r>
              <a:rPr lang="en-US" sz="2400" dirty="0">
                <a:solidFill>
                  <a:srgbClr val="FFFF00"/>
                </a:solidFill>
              </a:rPr>
              <a:t>Average 3-7 microns diameter</a:t>
            </a:r>
          </a:p>
          <a:p>
            <a:pPr marL="342900" indent="-342900">
              <a:lnSpc>
                <a:spcPct val="90000"/>
              </a:lnSpc>
            </a:pPr>
            <a:r>
              <a:rPr lang="en-US" sz="2400" dirty="0">
                <a:solidFill>
                  <a:srgbClr val="FFFF00"/>
                </a:solidFill>
              </a:rPr>
              <a:t>Asphalt is usually 57-70% of the emulsion</a:t>
            </a:r>
          </a:p>
          <a:p>
            <a:pPr marL="342900" indent="-342900">
              <a:lnSpc>
                <a:spcPct val="90000"/>
              </a:lnSpc>
            </a:pPr>
            <a:r>
              <a:rPr lang="en-US" sz="2400" dirty="0">
                <a:solidFill>
                  <a:srgbClr val="FFFF00"/>
                </a:solidFill>
              </a:rPr>
              <a:t>1 gram of asphalt will form more than 10 billion particles</a:t>
            </a:r>
          </a:p>
          <a:p>
            <a:pPr marL="342900" indent="-342900">
              <a:lnSpc>
                <a:spcPct val="90000"/>
              </a:lnSpc>
            </a:pPr>
            <a:r>
              <a:rPr lang="en-US" sz="2400" dirty="0">
                <a:solidFill>
                  <a:srgbClr val="FFFF00"/>
                </a:solidFill>
              </a:rPr>
              <a:t>The total surface area of 1 gram of asphalt is 1-2 m</a:t>
            </a:r>
            <a:r>
              <a:rPr lang="en-US" sz="2400" baseline="30000" dirty="0">
                <a:solidFill>
                  <a:srgbClr val="FFFF00"/>
                </a:solidFill>
              </a:rPr>
              <a:t>2</a:t>
            </a:r>
          </a:p>
          <a:p>
            <a:pPr marL="342900" indent="-342900">
              <a:lnSpc>
                <a:spcPct val="90000"/>
              </a:lnSpc>
            </a:pPr>
            <a:r>
              <a:rPr lang="en-US" sz="2400" dirty="0">
                <a:solidFill>
                  <a:srgbClr val="FFFF00"/>
                </a:solidFill>
              </a:rPr>
              <a:t>One drop of emulsifier would stabilize as much as 100 billion particles or 10-20 m</a:t>
            </a:r>
            <a:r>
              <a:rPr lang="en-US" sz="2400" baseline="30000" dirty="0">
                <a:solidFill>
                  <a:srgbClr val="FFFF00"/>
                </a:solidFill>
              </a:rPr>
              <a:t>2</a:t>
            </a:r>
            <a:r>
              <a:rPr lang="en-US" sz="2400" dirty="0">
                <a:solidFill>
                  <a:srgbClr val="FFFF00"/>
                </a:solidFill>
              </a:rPr>
              <a:t> of asphalt particle surface area</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6A2628B2-D706-4BF2-2182-3E354D7B832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pPr marL="342900" indent="-342900"/>
            <a:r>
              <a:rPr lang="en-US" sz="2400" dirty="0">
                <a:solidFill>
                  <a:srgbClr val="FFFF00"/>
                </a:solidFill>
              </a:rPr>
              <a:t>Cationic</a:t>
            </a:r>
          </a:p>
          <a:p>
            <a:pPr marL="342900" indent="-342900"/>
            <a:r>
              <a:rPr lang="en-US" sz="2400" dirty="0">
                <a:solidFill>
                  <a:srgbClr val="FFFF00"/>
                </a:solidFill>
              </a:rPr>
              <a:t>Anionic</a:t>
            </a:r>
          </a:p>
          <a:p>
            <a:pPr marL="342900" indent="-342900"/>
            <a:r>
              <a:rPr lang="en-US" sz="2400" dirty="0">
                <a:solidFill>
                  <a:srgbClr val="FFFF00"/>
                </a:solidFill>
              </a:rPr>
              <a:t>Nonionic (usually treated as a subset of the anionic classification)</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64FA1B3B-3F93-6AD5-F152-429D97DEA4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pPr marL="342900" indent="-342900"/>
            <a:r>
              <a:rPr lang="en-US" sz="2400" dirty="0">
                <a:solidFill>
                  <a:srgbClr val="FFFF00"/>
                </a:solidFill>
              </a:rPr>
              <a:t>Each classification is based on the electrical charge on the asphalt particles’ surface</a:t>
            </a:r>
          </a:p>
          <a:p>
            <a:pPr marL="342900" indent="-342900"/>
            <a:r>
              <a:rPr lang="en-US" sz="2400" dirty="0">
                <a:solidFill>
                  <a:srgbClr val="FFFF00"/>
                </a:solidFill>
              </a:rPr>
              <a:t>The particle charge is determined by the emulsifier and the water pH</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5C17312C-FBEE-1E12-88E8-9BE192FCE0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333601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pPr marL="342900" indent="-342900"/>
            <a:r>
              <a:rPr lang="en-US" sz="2400" dirty="0">
                <a:solidFill>
                  <a:srgbClr val="FFFF00"/>
                </a:solidFill>
              </a:rPr>
              <a:t>Cationic</a:t>
            </a:r>
          </a:p>
          <a:p>
            <a:pPr marL="742950" lvl="1" indent="-285750"/>
            <a:r>
              <a:rPr lang="en-US" sz="2400" dirty="0">
                <a:solidFill>
                  <a:srgbClr val="FFFF00"/>
                </a:solidFill>
              </a:rPr>
              <a:t>Definition - having a positive electrical charge</a:t>
            </a:r>
          </a:p>
          <a:p>
            <a:pPr marL="742950" lvl="1" indent="-285750"/>
            <a:r>
              <a:rPr lang="en-US" sz="2400" dirty="0">
                <a:solidFill>
                  <a:srgbClr val="FFFF00"/>
                </a:solidFill>
              </a:rPr>
              <a:t>The emulsifier has a positive charge</a:t>
            </a:r>
          </a:p>
          <a:p>
            <a:pPr marL="742950" lvl="1" indent="-285750"/>
            <a:r>
              <a:rPr lang="en-US" sz="2400" dirty="0">
                <a:solidFill>
                  <a:srgbClr val="FFFF00"/>
                </a:solidFill>
              </a:rPr>
              <a:t>Since the emulsifier coats the asphalt particle surface, all of the particles have a positive charge</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F47D5E8D-6DB2-E641-12D8-3C59E773415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409464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pPr marL="342900" indent="-342900"/>
            <a:r>
              <a:rPr lang="en-US" sz="2400" dirty="0">
                <a:solidFill>
                  <a:srgbClr val="FFFF00"/>
                </a:solidFill>
              </a:rPr>
              <a:t>Anionic</a:t>
            </a:r>
          </a:p>
          <a:p>
            <a:pPr marL="742950" lvl="1" indent="-285750"/>
            <a:r>
              <a:rPr lang="en-US" sz="2400" dirty="0">
                <a:solidFill>
                  <a:srgbClr val="FFFF00"/>
                </a:solidFill>
              </a:rPr>
              <a:t>Definition - having a negative electrical charge</a:t>
            </a:r>
          </a:p>
          <a:p>
            <a:pPr marL="742950" lvl="1" indent="-285750"/>
            <a:r>
              <a:rPr lang="en-US" sz="2400" dirty="0">
                <a:solidFill>
                  <a:srgbClr val="FFFF00"/>
                </a:solidFill>
              </a:rPr>
              <a:t>The emulsifier has a negative charge</a:t>
            </a:r>
          </a:p>
          <a:p>
            <a:pPr marL="742950" lvl="1" indent="-285750"/>
            <a:r>
              <a:rPr lang="en-US" sz="2400" dirty="0">
                <a:solidFill>
                  <a:srgbClr val="FFFF00"/>
                </a:solidFill>
              </a:rPr>
              <a:t>Therefore, all of the asphalt particles have a negative charge</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6E2DD19E-2695-62AA-48DE-4B238BFE339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235285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pPr marL="342900" indent="-342900"/>
            <a:r>
              <a:rPr lang="en-US" sz="2400" dirty="0">
                <a:solidFill>
                  <a:srgbClr val="FFFF00"/>
                </a:solidFill>
              </a:rPr>
              <a:t>Nonionic</a:t>
            </a:r>
          </a:p>
          <a:p>
            <a:pPr marL="742950" lvl="1" indent="-285750"/>
            <a:r>
              <a:rPr lang="en-US" sz="2400" dirty="0">
                <a:solidFill>
                  <a:srgbClr val="FFFF00"/>
                </a:solidFill>
              </a:rPr>
              <a:t>Definition - having no electrical charge</a:t>
            </a:r>
          </a:p>
          <a:p>
            <a:pPr marL="742950" lvl="1" indent="-285750"/>
            <a:r>
              <a:rPr lang="en-US" sz="2400" dirty="0">
                <a:solidFill>
                  <a:srgbClr val="FFFF00"/>
                </a:solidFill>
              </a:rPr>
              <a:t>The emulsifier has very little or no charge</a:t>
            </a:r>
          </a:p>
          <a:p>
            <a:pPr marL="742950" lvl="1" indent="-285750"/>
            <a:r>
              <a:rPr lang="en-US" sz="2400" dirty="0">
                <a:solidFill>
                  <a:srgbClr val="FFFF00"/>
                </a:solidFill>
              </a:rPr>
              <a:t>The asphalt particles also have little or no charge</a:t>
            </a:r>
          </a:p>
          <a:p>
            <a:pPr marL="742950" lvl="1" indent="-285750"/>
            <a:r>
              <a:rPr lang="en-US" sz="2400" dirty="0">
                <a:solidFill>
                  <a:srgbClr val="FFFF00"/>
                </a:solidFill>
              </a:rPr>
              <a:t>Particles are protected by a viscous layer formed by the emulsifier</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B82AD53F-8B67-8867-DA69-2B24F60AFDF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405373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r>
              <a:rPr lang="en-US" dirty="0">
                <a:solidFill>
                  <a:srgbClr val="FFFF00"/>
                </a:solidFill>
              </a:rPr>
              <a:t>Common Cationic Classifications</a:t>
            </a:r>
          </a:p>
          <a:p>
            <a:r>
              <a:rPr lang="en-US" dirty="0">
                <a:solidFill>
                  <a:srgbClr val="FFFF00"/>
                </a:solidFill>
              </a:rPr>
              <a:t>CRS, CMS, CQS, and CSS</a:t>
            </a:r>
          </a:p>
          <a:p>
            <a:r>
              <a:rPr lang="en-US" dirty="0">
                <a:solidFill>
                  <a:srgbClr val="FFFF00"/>
                </a:solidFill>
              </a:rPr>
              <a:t>Each classification will have a suffix such as    “-1” or “-2” (emulsion viscosity) and/or an “h” (asphalt base hardness)</a:t>
            </a:r>
          </a:p>
          <a:p>
            <a:r>
              <a:rPr lang="en-US" dirty="0">
                <a:solidFill>
                  <a:srgbClr val="FFFF00"/>
                </a:solidFill>
              </a:rPr>
              <a:t>Examples:  CRS-2, CQS-1h, CSS-1</a:t>
            </a:r>
          </a:p>
          <a:p>
            <a:r>
              <a:rPr lang="en-US" dirty="0">
                <a:solidFill>
                  <a:srgbClr val="FFFF00"/>
                </a:solidFill>
              </a:rPr>
              <a:t>Other designations:  P=polymer (solid or latex) LM=latex polymer, s=solvent, many others…</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69BE5FD4-D1F7-80D8-13EB-3938FDE50E4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37206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Topics.</a:t>
            </a:r>
          </a:p>
        </p:txBody>
      </p:sp>
      <p:sp>
        <p:nvSpPr>
          <p:cNvPr id="3" name="Content Placeholder 2">
            <a:extLst>
              <a:ext uri="{FF2B5EF4-FFF2-40B4-BE49-F238E27FC236}">
                <a16:creationId xmlns:a16="http://schemas.microsoft.com/office/drawing/2014/main" id="{BAD71E10-CEB4-D067-53AC-B3A779B66588}"/>
              </a:ext>
            </a:extLst>
          </p:cNvPr>
          <p:cNvSpPr>
            <a:spLocks noGrp="1"/>
          </p:cNvSpPr>
          <p:nvPr>
            <p:ph idx="1"/>
          </p:nvPr>
        </p:nvSpPr>
        <p:spPr/>
        <p:txBody>
          <a:bodyPr>
            <a:normAutofit/>
          </a:bodyPr>
          <a:lstStyle/>
          <a:p>
            <a:pPr lvl="0">
              <a:lnSpc>
                <a:spcPct val="100000"/>
              </a:lnSpc>
              <a:defRPr cap="all"/>
            </a:pPr>
            <a:r>
              <a:rPr lang="en-US" sz="2800" dirty="0">
                <a:solidFill>
                  <a:srgbClr val="FFFF00"/>
                </a:solidFill>
              </a:rPr>
              <a:t>What is an asphalt emulsion?</a:t>
            </a:r>
          </a:p>
          <a:p>
            <a:pPr lvl="0">
              <a:lnSpc>
                <a:spcPct val="100000"/>
              </a:lnSpc>
              <a:defRPr cap="all"/>
            </a:pPr>
            <a:r>
              <a:rPr lang="en-US" sz="2800" dirty="0">
                <a:solidFill>
                  <a:srgbClr val="FFFF00"/>
                </a:solidFill>
              </a:rPr>
              <a:t>Emulsion classifications and common uses</a:t>
            </a:r>
          </a:p>
          <a:p>
            <a:pPr lvl="0">
              <a:lnSpc>
                <a:spcPct val="100000"/>
              </a:lnSpc>
              <a:defRPr cap="all"/>
            </a:pPr>
            <a:r>
              <a:rPr lang="en-US" sz="2800" dirty="0">
                <a:solidFill>
                  <a:srgbClr val="FFFF00"/>
                </a:solidFill>
              </a:rPr>
              <a:t>Emulsion chemistry</a:t>
            </a:r>
          </a:p>
          <a:p>
            <a:pPr lvl="0">
              <a:lnSpc>
                <a:spcPct val="100000"/>
              </a:lnSpc>
              <a:defRPr cap="all"/>
            </a:pPr>
            <a:r>
              <a:rPr lang="en-US" sz="2800" dirty="0">
                <a:solidFill>
                  <a:srgbClr val="FFFF00"/>
                </a:solidFill>
              </a:rPr>
              <a:t>Emulsion specifications and performance</a:t>
            </a:r>
          </a:p>
          <a:p>
            <a:pPr lvl="0">
              <a:lnSpc>
                <a:spcPct val="100000"/>
              </a:lnSpc>
              <a:defRPr cap="all"/>
            </a:pPr>
            <a:r>
              <a:rPr lang="en-US" sz="2800" dirty="0">
                <a:solidFill>
                  <a:srgbClr val="FFFF00"/>
                </a:solidFill>
              </a:rPr>
              <a:t>Emulsion Tests.</a:t>
            </a:r>
          </a:p>
        </p:txBody>
      </p:sp>
      <p:grpSp>
        <p:nvGrpSpPr>
          <p:cNvPr id="1536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4" name="Picture 3">
            <a:extLst>
              <a:ext uri="{FF2B5EF4-FFF2-40B4-BE49-F238E27FC236}">
                <a16:creationId xmlns:a16="http://schemas.microsoft.com/office/drawing/2014/main" id="{7F13FD81-9685-AF57-CD62-2786905F40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875776"/>
            <a:ext cx="1371600" cy="9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r>
              <a:rPr lang="en-US" dirty="0">
                <a:solidFill>
                  <a:srgbClr val="FFFF00"/>
                </a:solidFill>
              </a:rPr>
              <a:t>Common Anionic Classifications</a:t>
            </a:r>
          </a:p>
          <a:p>
            <a:r>
              <a:rPr lang="en-US" dirty="0">
                <a:solidFill>
                  <a:srgbClr val="FFFF00"/>
                </a:solidFill>
              </a:rPr>
              <a:t>RS, HFRS, MS, HFMS, QS, and SS</a:t>
            </a:r>
          </a:p>
          <a:p>
            <a:r>
              <a:rPr lang="en-US" dirty="0">
                <a:solidFill>
                  <a:srgbClr val="FFFF00"/>
                </a:solidFill>
              </a:rPr>
              <a:t>Each classification will have a suffix such as   “-1” or “-2” (emulsion viscosity) and/or an “h” (asphalt base hardness)</a:t>
            </a:r>
          </a:p>
          <a:p>
            <a:r>
              <a:rPr lang="en-US" dirty="0">
                <a:solidFill>
                  <a:srgbClr val="FFFF00"/>
                </a:solidFill>
              </a:rPr>
              <a:t>Examples:  HFRS-2, SS-1h</a:t>
            </a:r>
          </a:p>
          <a:p>
            <a:r>
              <a:rPr lang="en-US" dirty="0">
                <a:solidFill>
                  <a:srgbClr val="FFFF00"/>
                </a:solidFill>
              </a:rPr>
              <a:t>Other designations:  P=polymer (solid or latex) LM=latex polymer, s=solvent, many others…</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89FE19A5-9A79-471C-C209-AB087920318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391631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pPr marL="342900" indent="-342900"/>
            <a:r>
              <a:rPr lang="en-US" sz="2000" dirty="0">
                <a:solidFill>
                  <a:srgbClr val="FFFF00"/>
                </a:solidFill>
              </a:rPr>
              <a:t>Why do we have different classifications?</a:t>
            </a:r>
          </a:p>
          <a:p>
            <a:pPr marL="742950" lvl="1" indent="-285750"/>
            <a:r>
              <a:rPr lang="en-US" sz="2000" dirty="0">
                <a:solidFill>
                  <a:srgbClr val="FFFF00"/>
                </a:solidFill>
              </a:rPr>
              <a:t>Producing an emulsion that is stable for storage or handling is easy…</a:t>
            </a:r>
          </a:p>
          <a:p>
            <a:pPr marL="742950" lvl="1" indent="-285750"/>
            <a:r>
              <a:rPr lang="en-US" sz="2000" dirty="0">
                <a:solidFill>
                  <a:srgbClr val="FFFF00"/>
                </a:solidFill>
              </a:rPr>
              <a:t>…but emulsions must be designed to break at exactly the right time in the construction process and perform well over the long-run</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FE38571D-F175-9A93-957A-19A66BAE2BE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7484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r>
              <a:rPr lang="en-US" sz="2000" dirty="0">
                <a:solidFill>
                  <a:srgbClr val="FFFF00"/>
                </a:solidFill>
              </a:rPr>
              <a:t>Spray grade applications</a:t>
            </a:r>
          </a:p>
          <a:p>
            <a:r>
              <a:rPr lang="en-US" sz="2000" dirty="0">
                <a:solidFill>
                  <a:srgbClr val="FFFF00"/>
                </a:solidFill>
              </a:rPr>
              <a:t>Chip seals</a:t>
            </a:r>
          </a:p>
          <a:p>
            <a:r>
              <a:rPr lang="en-US" sz="2000" dirty="0">
                <a:solidFill>
                  <a:srgbClr val="FFFF00"/>
                </a:solidFill>
              </a:rPr>
              <a:t>Cape seals (the chip portion only)</a:t>
            </a:r>
          </a:p>
          <a:p>
            <a:r>
              <a:rPr lang="en-US" sz="2000" dirty="0">
                <a:solidFill>
                  <a:srgbClr val="FFFF00"/>
                </a:solidFill>
              </a:rPr>
              <a:t>Tack coats</a:t>
            </a:r>
          </a:p>
          <a:p>
            <a:r>
              <a:rPr lang="en-US" sz="2000" dirty="0">
                <a:solidFill>
                  <a:srgbClr val="FFFF00"/>
                </a:solidFill>
              </a:rPr>
              <a:t>Fog seals</a:t>
            </a:r>
          </a:p>
          <a:p>
            <a:r>
              <a:rPr lang="en-US" sz="2000" dirty="0">
                <a:solidFill>
                  <a:srgbClr val="FFFF00"/>
                </a:solidFill>
              </a:rPr>
              <a:t>Prime coats</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342B4B94-E8F1-3EE2-6544-643AD151495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70705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9" name="AutoShape 4"/>
          <p:cNvSpPr>
            <a:spLocks/>
          </p:cNvSpPr>
          <p:nvPr/>
        </p:nvSpPr>
        <p:spPr bwMode="auto">
          <a:xfrm rot="5400000">
            <a:off x="2190750" y="1390650"/>
            <a:ext cx="571500" cy="3124200"/>
          </a:xfrm>
          <a:prstGeom prst="rightBrace">
            <a:avLst>
              <a:gd name="adj1" fmla="val 45556"/>
              <a:gd name="adj2" fmla="val 50000"/>
            </a:avLst>
          </a:prstGeom>
          <a:noFill/>
          <a:ln w="25400">
            <a:solidFill>
              <a:schemeClr val="tx1"/>
            </a:solidFill>
            <a:round/>
            <a:headEnd/>
            <a:tailEnd/>
          </a:ln>
          <a:effectLst/>
        </p:spPr>
        <p:txBody>
          <a:bodyPr rot="10800000" vert="eaVert" wrap="none" anchor="ctr"/>
          <a:lstStyle/>
          <a:p>
            <a:pPr algn="ctr" eaLnBrk="0" hangingPunct="0">
              <a:spcBef>
                <a:spcPct val="0"/>
              </a:spcBef>
              <a:buClrTx/>
              <a:buFontTx/>
              <a:buNone/>
            </a:pPr>
            <a:endParaRPr lang="en-US" sz="1800">
              <a:latin typeface="Verdana" pitchFamily="34" charset="0"/>
            </a:endParaRPr>
          </a:p>
        </p:txBody>
      </p:sp>
      <p:sp>
        <p:nvSpPr>
          <p:cNvPr id="10" name="AutoShape 5"/>
          <p:cNvSpPr>
            <a:spLocks/>
          </p:cNvSpPr>
          <p:nvPr/>
        </p:nvSpPr>
        <p:spPr bwMode="auto">
          <a:xfrm rot="5400000">
            <a:off x="5924550" y="857250"/>
            <a:ext cx="571500" cy="4191000"/>
          </a:xfrm>
          <a:prstGeom prst="rightBrace">
            <a:avLst>
              <a:gd name="adj1" fmla="val 61111"/>
              <a:gd name="adj2" fmla="val 50000"/>
            </a:avLst>
          </a:prstGeom>
          <a:noFill/>
          <a:ln w="25400">
            <a:solidFill>
              <a:schemeClr val="tx1"/>
            </a:solidFill>
            <a:round/>
            <a:headEnd/>
            <a:tailEnd/>
          </a:ln>
          <a:effectLst/>
        </p:spPr>
        <p:txBody>
          <a:bodyPr wrap="none" anchor="ctr"/>
          <a:lstStyle/>
          <a:p>
            <a:endParaRPr lang="en-US"/>
          </a:p>
        </p:txBody>
      </p:sp>
      <p:sp>
        <p:nvSpPr>
          <p:cNvPr id="11" name="Text Box 6"/>
          <p:cNvSpPr txBox="1">
            <a:spLocks noChangeArrowheads="1"/>
          </p:cNvSpPr>
          <p:nvPr/>
        </p:nvSpPr>
        <p:spPr bwMode="auto">
          <a:xfrm>
            <a:off x="1542288" y="3267928"/>
            <a:ext cx="1930336" cy="830997"/>
          </a:xfrm>
          <a:prstGeom prst="rect">
            <a:avLst/>
          </a:prstGeom>
          <a:noFill/>
          <a:ln w="9525" algn="ctr">
            <a:noFill/>
            <a:miter lim="800000"/>
            <a:headEnd/>
            <a:tailEnd/>
          </a:ln>
          <a:effectLst/>
        </p:spPr>
        <p:txBody>
          <a:bodyPr wrap="none" anchor="b">
            <a:spAutoFit/>
          </a:bodyPr>
          <a:lstStyle/>
          <a:p>
            <a:pPr algn="ctr">
              <a:spcBef>
                <a:spcPct val="0"/>
              </a:spcBef>
              <a:buClrTx/>
              <a:buFontTx/>
              <a:buNone/>
            </a:pPr>
            <a:r>
              <a:rPr lang="en-US" sz="2400" dirty="0">
                <a:solidFill>
                  <a:srgbClr val="FFFF00"/>
                </a:solidFill>
                <a:latin typeface="Lucida Sans" pitchFamily="34" charset="0"/>
              </a:rPr>
              <a:t>Spray</a:t>
            </a:r>
            <a:r>
              <a:rPr lang="en-US" sz="2400" dirty="0">
                <a:latin typeface="Lucida Sans" pitchFamily="34" charset="0"/>
              </a:rPr>
              <a:t> </a:t>
            </a:r>
            <a:r>
              <a:rPr lang="en-US" sz="2400" dirty="0">
                <a:solidFill>
                  <a:srgbClr val="FFFF00"/>
                </a:solidFill>
                <a:latin typeface="Lucida Sans" pitchFamily="34" charset="0"/>
              </a:rPr>
              <a:t>Grade</a:t>
            </a:r>
          </a:p>
          <a:p>
            <a:pPr algn="ctr">
              <a:spcBef>
                <a:spcPct val="0"/>
              </a:spcBef>
              <a:buClrTx/>
              <a:buFontTx/>
              <a:buNone/>
            </a:pPr>
            <a:r>
              <a:rPr lang="en-US" sz="2400" dirty="0">
                <a:solidFill>
                  <a:srgbClr val="FFFF00"/>
                </a:solidFill>
                <a:latin typeface="Lucida Sans" pitchFamily="34" charset="0"/>
              </a:rPr>
              <a:t>Emulsions</a:t>
            </a:r>
          </a:p>
        </p:txBody>
      </p:sp>
      <p:sp>
        <p:nvSpPr>
          <p:cNvPr id="12" name="Text Box 7"/>
          <p:cNvSpPr txBox="1">
            <a:spLocks noChangeArrowheads="1"/>
          </p:cNvSpPr>
          <p:nvPr/>
        </p:nvSpPr>
        <p:spPr bwMode="auto">
          <a:xfrm>
            <a:off x="5255033" y="2898596"/>
            <a:ext cx="1983968" cy="1200329"/>
          </a:xfrm>
          <a:prstGeom prst="rect">
            <a:avLst/>
          </a:prstGeom>
          <a:noFill/>
          <a:ln w="9525" algn="ctr">
            <a:noFill/>
            <a:miter lim="800000"/>
            <a:headEnd/>
            <a:tailEnd/>
          </a:ln>
          <a:effectLst/>
        </p:spPr>
        <p:txBody>
          <a:bodyPr wrap="square" anchor="b">
            <a:spAutoFit/>
          </a:bodyPr>
          <a:lstStyle/>
          <a:p>
            <a:pPr algn="ctr">
              <a:spcBef>
                <a:spcPct val="0"/>
              </a:spcBef>
              <a:buClrTx/>
              <a:buFontTx/>
              <a:buNone/>
            </a:pPr>
            <a:r>
              <a:rPr lang="en-US" sz="2400" dirty="0">
                <a:solidFill>
                  <a:srgbClr val="FFFF00"/>
                </a:solidFill>
                <a:latin typeface="Lucida Sans" pitchFamily="34" charset="0"/>
              </a:rPr>
              <a:t>Mixing</a:t>
            </a:r>
            <a:r>
              <a:rPr lang="en-US" sz="2400" dirty="0">
                <a:latin typeface="Lucida Sans" pitchFamily="34" charset="0"/>
              </a:rPr>
              <a:t> </a:t>
            </a:r>
            <a:r>
              <a:rPr lang="en-US" sz="2400" dirty="0">
                <a:solidFill>
                  <a:srgbClr val="FFFF00"/>
                </a:solidFill>
                <a:latin typeface="Lucida Sans" pitchFamily="34" charset="0"/>
              </a:rPr>
              <a:t>Grade</a:t>
            </a:r>
          </a:p>
          <a:p>
            <a:pPr algn="ctr">
              <a:spcBef>
                <a:spcPct val="0"/>
              </a:spcBef>
              <a:buClrTx/>
              <a:buFontTx/>
              <a:buNone/>
            </a:pPr>
            <a:r>
              <a:rPr lang="en-US" sz="2400" dirty="0">
                <a:solidFill>
                  <a:srgbClr val="FFFF00"/>
                </a:solidFill>
                <a:latin typeface="Lucida Sans" pitchFamily="34" charset="0"/>
              </a:rPr>
              <a:t>Emulsions</a:t>
            </a:r>
          </a:p>
        </p:txBody>
      </p:sp>
      <p:sp>
        <p:nvSpPr>
          <p:cNvPr id="13" name="Text Box 3"/>
          <p:cNvSpPr txBox="1">
            <a:spLocks noChangeArrowheads="1"/>
          </p:cNvSpPr>
          <p:nvPr/>
        </p:nvSpPr>
        <p:spPr bwMode="auto">
          <a:xfrm>
            <a:off x="838200" y="2209800"/>
            <a:ext cx="7620000" cy="457200"/>
          </a:xfrm>
          <a:prstGeom prst="rect">
            <a:avLst/>
          </a:prstGeom>
          <a:noFill/>
          <a:ln w="9525" algn="ctr">
            <a:noFill/>
            <a:miter lim="800000"/>
            <a:headEnd/>
            <a:tailEnd/>
          </a:ln>
          <a:effectLst/>
        </p:spPr>
        <p:txBody>
          <a:bodyPr anchor="b">
            <a:spAutoFit/>
          </a:bodyPr>
          <a:lstStyle/>
          <a:p>
            <a:r>
              <a:rPr lang="en-US" sz="2400" u="sng" dirty="0">
                <a:solidFill>
                  <a:srgbClr val="FF0000"/>
                </a:solidFill>
                <a:latin typeface="Lucida Sans" pitchFamily="34" charset="0"/>
                <a:cs typeface="+mn-cs"/>
              </a:rPr>
              <a:t>Rapid Set</a:t>
            </a:r>
            <a:r>
              <a:rPr lang="en-US" sz="2400" dirty="0">
                <a:solidFill>
                  <a:srgbClr val="FF0000"/>
                </a:solidFill>
                <a:latin typeface="Lucida Sans" pitchFamily="34" charset="0"/>
                <a:cs typeface="+mn-cs"/>
              </a:rPr>
              <a:t>      </a:t>
            </a:r>
            <a:r>
              <a:rPr lang="en-US" sz="2400" u="sng" dirty="0">
                <a:solidFill>
                  <a:srgbClr val="FF0000"/>
                </a:solidFill>
                <a:latin typeface="Lucida Sans" pitchFamily="34" charset="0"/>
                <a:cs typeface="+mn-cs"/>
              </a:rPr>
              <a:t>Medium Set</a:t>
            </a:r>
            <a:r>
              <a:rPr lang="en-US" sz="2400" dirty="0">
                <a:solidFill>
                  <a:srgbClr val="FF0000"/>
                </a:solidFill>
                <a:latin typeface="Lucida Sans" pitchFamily="34" charset="0"/>
                <a:cs typeface="+mn-cs"/>
              </a:rPr>
              <a:t>     </a:t>
            </a:r>
            <a:r>
              <a:rPr lang="en-US" sz="2400" u="sng" dirty="0">
                <a:solidFill>
                  <a:srgbClr val="FF0000"/>
                </a:solidFill>
                <a:latin typeface="Lucida Sans" pitchFamily="34" charset="0"/>
                <a:cs typeface="+mn-cs"/>
              </a:rPr>
              <a:t>Quick Set</a:t>
            </a:r>
            <a:r>
              <a:rPr lang="en-US" sz="2400" dirty="0">
                <a:solidFill>
                  <a:srgbClr val="FF0000"/>
                </a:solidFill>
                <a:latin typeface="Lucida Sans" pitchFamily="34" charset="0"/>
                <a:cs typeface="+mn-cs"/>
              </a:rPr>
              <a:t>      </a:t>
            </a:r>
            <a:r>
              <a:rPr lang="en-US" sz="2400" u="sng" dirty="0">
                <a:solidFill>
                  <a:srgbClr val="FF0000"/>
                </a:solidFill>
                <a:latin typeface="Lucida Sans" pitchFamily="34" charset="0"/>
                <a:cs typeface="+mn-cs"/>
              </a:rPr>
              <a:t>Slow Set</a:t>
            </a:r>
          </a:p>
        </p:txBody>
      </p:sp>
      <p:pic>
        <p:nvPicPr>
          <p:cNvPr id="5" name="Picture 4">
            <a:extLst>
              <a:ext uri="{FF2B5EF4-FFF2-40B4-BE49-F238E27FC236}">
                <a16:creationId xmlns:a16="http://schemas.microsoft.com/office/drawing/2014/main" id="{28220768-65B2-48D5-AEC9-70E9A9DE6ED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99457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r>
              <a:rPr lang="en-US" sz="2400" dirty="0">
                <a:solidFill>
                  <a:srgbClr val="FFFF00"/>
                </a:solidFill>
              </a:rPr>
              <a:t>Spray grade emulsions (rapid and medium sets)</a:t>
            </a:r>
          </a:p>
          <a:p>
            <a:r>
              <a:rPr lang="en-US" sz="2400" dirty="0">
                <a:solidFill>
                  <a:srgbClr val="FFFF00"/>
                </a:solidFill>
              </a:rPr>
              <a:t>Designed to be marginally stable</a:t>
            </a:r>
          </a:p>
          <a:p>
            <a:r>
              <a:rPr lang="en-US" sz="2400" dirty="0">
                <a:solidFill>
                  <a:srgbClr val="FFFF00"/>
                </a:solidFill>
              </a:rPr>
              <a:t>The chemical additives and dosages are chosen to allow reasonable handling stability, but easy destabilization</a:t>
            </a:r>
          </a:p>
          <a:p>
            <a:r>
              <a:rPr lang="en-US" sz="2400" dirty="0">
                <a:solidFill>
                  <a:srgbClr val="FFFF00"/>
                </a:solidFill>
              </a:rPr>
              <a:t>Break with mild destabilizing effects</a:t>
            </a:r>
          </a:p>
          <a:p>
            <a:r>
              <a:rPr lang="en-US" sz="2400" dirty="0">
                <a:solidFill>
                  <a:srgbClr val="FFFF00"/>
                </a:solidFill>
              </a:rPr>
              <a:t>Environmental exposure and/or on contact with flat surfaces</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B9362E4D-3D44-17B7-CD0F-358EDB0BD2E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3747235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normAutofit lnSpcReduction="10000"/>
          </a:bodyPr>
          <a:lstStyle/>
          <a:p>
            <a:r>
              <a:rPr lang="en-US" sz="2400" dirty="0">
                <a:solidFill>
                  <a:srgbClr val="FFFF00"/>
                </a:solidFill>
              </a:rPr>
              <a:t>Mixing grade emulsions (medium, quick and slow sets)</a:t>
            </a:r>
          </a:p>
          <a:p>
            <a:r>
              <a:rPr lang="en-US" sz="2400" dirty="0">
                <a:solidFill>
                  <a:srgbClr val="FFFF00"/>
                </a:solidFill>
              </a:rPr>
              <a:t>Designed to be significantly more stable</a:t>
            </a:r>
          </a:p>
          <a:p>
            <a:r>
              <a:rPr lang="en-US" sz="2400" dirty="0">
                <a:solidFill>
                  <a:srgbClr val="FFFF00"/>
                </a:solidFill>
              </a:rPr>
              <a:t>The chemical additives and dosages are chosen to allow good handling stability and designed destabilization</a:t>
            </a:r>
          </a:p>
          <a:p>
            <a:r>
              <a:rPr lang="en-US" sz="2400" dirty="0">
                <a:solidFill>
                  <a:srgbClr val="FFFF00"/>
                </a:solidFill>
              </a:rPr>
              <a:t>Break with strong destabilizing effects</a:t>
            </a:r>
          </a:p>
          <a:p>
            <a:r>
              <a:rPr lang="en-US" sz="2400" dirty="0">
                <a:solidFill>
                  <a:srgbClr val="FFFF00"/>
                </a:solidFill>
              </a:rPr>
              <a:t>Exposure to high aggregate fines, pH shifts, or challenging environment</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79D51771-58F8-AD68-D8FD-6A912A5B4F2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6546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normAutofit/>
          </a:bodyPr>
          <a:lstStyle/>
          <a:p>
            <a:r>
              <a:rPr lang="en-US" sz="2000" dirty="0">
                <a:solidFill>
                  <a:srgbClr val="FFFF00"/>
                </a:solidFill>
              </a:rPr>
              <a:t>Mixing grade applications</a:t>
            </a:r>
          </a:p>
          <a:p>
            <a:r>
              <a:rPr lang="en-US" sz="2000" dirty="0">
                <a:solidFill>
                  <a:srgbClr val="FFFF00"/>
                </a:solidFill>
              </a:rPr>
              <a:t>Slurry seals</a:t>
            </a:r>
          </a:p>
          <a:p>
            <a:r>
              <a:rPr lang="en-US" sz="2000" dirty="0">
                <a:solidFill>
                  <a:srgbClr val="FFFF00"/>
                </a:solidFill>
              </a:rPr>
              <a:t>Micro-surfacing</a:t>
            </a:r>
          </a:p>
          <a:p>
            <a:r>
              <a:rPr lang="en-US" sz="2000" dirty="0">
                <a:solidFill>
                  <a:srgbClr val="FFFF00"/>
                </a:solidFill>
              </a:rPr>
              <a:t>Cape seals (the slurry portion only)</a:t>
            </a:r>
          </a:p>
          <a:p>
            <a:r>
              <a:rPr lang="en-US" sz="2000" dirty="0">
                <a:solidFill>
                  <a:srgbClr val="FFFF00"/>
                </a:solidFill>
              </a:rPr>
              <a:t>Cold mixes (solvent and </a:t>
            </a:r>
            <a:r>
              <a:rPr lang="en-US" sz="2000" dirty="0" err="1">
                <a:solidFill>
                  <a:srgbClr val="FFFF00"/>
                </a:solidFill>
              </a:rPr>
              <a:t>solventless</a:t>
            </a:r>
            <a:r>
              <a:rPr lang="en-US" sz="2000" dirty="0">
                <a:solidFill>
                  <a:srgbClr val="FFFF00"/>
                </a:solidFill>
              </a:rPr>
              <a:t>)</a:t>
            </a:r>
          </a:p>
          <a:p>
            <a:r>
              <a:rPr lang="en-US" sz="2000" dirty="0">
                <a:solidFill>
                  <a:srgbClr val="FFFF00"/>
                </a:solidFill>
              </a:rPr>
              <a:t>Base stabilization, full depth reclamation, recycling, virgin aggregate intermediate and wearing courses, and patch mixes</a:t>
            </a:r>
          </a:p>
          <a:p>
            <a:r>
              <a:rPr lang="en-US" sz="2000" dirty="0">
                <a:solidFill>
                  <a:srgbClr val="FFFF00"/>
                </a:solidFill>
              </a:rPr>
              <a:t>Emulsion based warm mixes</a:t>
            </a: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191C2F14-B960-3E00-333E-FA239E5EE8D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222169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r>
              <a:rPr lang="en-US" sz="2400" dirty="0">
                <a:solidFill>
                  <a:srgbClr val="FFFF00"/>
                </a:solidFill>
              </a:rPr>
              <a:t>Mixing grade emulsions in spray applications</a:t>
            </a:r>
          </a:p>
          <a:p>
            <a:r>
              <a:rPr lang="en-US" sz="2400" dirty="0">
                <a:solidFill>
                  <a:srgbClr val="FFFF00"/>
                </a:solidFill>
              </a:rPr>
              <a:t>Tack coats and fog seals – diluted for weeks, pumped multiple times</a:t>
            </a:r>
          </a:p>
          <a:p>
            <a:r>
              <a:rPr lang="en-US" sz="2400" dirty="0">
                <a:solidFill>
                  <a:srgbClr val="FFFF00"/>
                </a:solidFill>
              </a:rPr>
              <a:t>Chip seals – where dense graded or dusty aggregates are used</a:t>
            </a:r>
          </a:p>
          <a:p>
            <a:r>
              <a:rPr lang="en-US" sz="2400" dirty="0">
                <a:solidFill>
                  <a:srgbClr val="FFFF00"/>
                </a:solidFill>
              </a:rPr>
              <a:t>Prime coats – emulsion stability needed to allow penetration into the base</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A257FB27-9098-50DE-8BE9-DA467F86CEE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52921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Classifications</a:t>
            </a:r>
          </a:p>
        </p:txBody>
      </p:sp>
      <p:sp>
        <p:nvSpPr>
          <p:cNvPr id="3" name="Content Placeholder 2"/>
          <p:cNvSpPr>
            <a:spLocks noGrp="1"/>
          </p:cNvSpPr>
          <p:nvPr>
            <p:ph idx="1"/>
          </p:nvPr>
        </p:nvSpPr>
        <p:spPr>
          <a:xfrm>
            <a:off x="457200" y="1600201"/>
            <a:ext cx="8229600" cy="4267200"/>
          </a:xfrm>
        </p:spPr>
        <p:txBody>
          <a:bodyPr/>
          <a:lstStyle/>
          <a:p>
            <a:r>
              <a:rPr lang="en-US" sz="2400" dirty="0">
                <a:solidFill>
                  <a:srgbClr val="FFFF00"/>
                </a:solidFill>
              </a:rPr>
              <a:t>General emulsifier chemical structures</a:t>
            </a:r>
          </a:p>
          <a:p>
            <a:r>
              <a:rPr lang="en-US" sz="2400" dirty="0">
                <a:solidFill>
                  <a:srgbClr val="FFFF00"/>
                </a:solidFill>
              </a:rPr>
              <a:t>“Salt” formation</a:t>
            </a:r>
          </a:p>
          <a:p>
            <a:r>
              <a:rPr lang="en-US" sz="2400" dirty="0">
                <a:solidFill>
                  <a:srgbClr val="FFFF00"/>
                </a:solidFill>
              </a:rPr>
              <a:t>Surface activity of emulsifiers</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212D1F06-07B0-DAB4-3914-F47997B8E32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385147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Emulsifier</a:t>
            </a:r>
          </a:p>
        </p:txBody>
      </p:sp>
      <p:sp>
        <p:nvSpPr>
          <p:cNvPr id="3" name="Content Placeholder 2"/>
          <p:cNvSpPr>
            <a:spLocks noGrp="1"/>
          </p:cNvSpPr>
          <p:nvPr>
            <p:ph idx="1"/>
          </p:nvPr>
        </p:nvSpPr>
        <p:spPr>
          <a:xfrm>
            <a:off x="457200" y="1600201"/>
            <a:ext cx="8229600" cy="4267200"/>
          </a:xfrm>
        </p:spPr>
        <p:txBody>
          <a:bodyPr/>
          <a:lstStyle/>
          <a:p>
            <a:r>
              <a:rPr lang="en-US" sz="2400" dirty="0">
                <a:solidFill>
                  <a:srgbClr val="FFFF00"/>
                </a:solidFill>
              </a:rPr>
              <a:t>An oil soluble part (Lipophilic)</a:t>
            </a:r>
          </a:p>
          <a:p>
            <a:r>
              <a:rPr lang="en-US" sz="2400" dirty="0">
                <a:solidFill>
                  <a:srgbClr val="FFFF00"/>
                </a:solidFill>
              </a:rPr>
              <a:t>A water soluble part (Hydrophilic)</a:t>
            </a:r>
          </a:p>
          <a:p>
            <a:r>
              <a:rPr lang="en-US" sz="2400" dirty="0">
                <a:solidFill>
                  <a:srgbClr val="FFFF00"/>
                </a:solidFill>
              </a:rPr>
              <a:t>Some characteristic that allows the molecule to protect the surface of the asphalt droplet</a:t>
            </a:r>
          </a:p>
          <a:p>
            <a:r>
              <a:rPr lang="en-US" sz="2400" dirty="0">
                <a:solidFill>
                  <a:srgbClr val="FFFF00"/>
                </a:solidFill>
              </a:rPr>
              <a:t>Electrical charge…</a:t>
            </a:r>
          </a:p>
          <a:p>
            <a:r>
              <a:rPr lang="en-US" sz="2400" dirty="0">
                <a:solidFill>
                  <a:srgbClr val="FFFF00"/>
                </a:solidFill>
              </a:rPr>
              <a:t>…or no charge, but large size</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3A97B202-3BA6-8D9C-D38E-473E605D66F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lstStyle/>
          <a:p>
            <a:r>
              <a:rPr lang="en-US" sz="2000" dirty="0">
                <a:solidFill>
                  <a:srgbClr val="FFFF00"/>
                </a:solidFill>
              </a:rPr>
              <a:t>Solution</a:t>
            </a:r>
          </a:p>
          <a:p>
            <a:pPr lvl="1"/>
            <a:r>
              <a:rPr lang="en-US" sz="2000" dirty="0">
                <a:solidFill>
                  <a:srgbClr val="FFFF00"/>
                </a:solidFill>
              </a:rPr>
              <a:t>A homogeneous mixture of two substances</a:t>
            </a:r>
          </a:p>
          <a:p>
            <a:pPr lvl="1"/>
            <a:r>
              <a:rPr lang="en-US" sz="2000" dirty="0">
                <a:solidFill>
                  <a:srgbClr val="FFFF00"/>
                </a:solidFill>
              </a:rPr>
              <a:t>Individual molecules of one substance (solute) are surrounded by molecules of the other substance (solvent)</a:t>
            </a:r>
          </a:p>
          <a:p>
            <a:pPr lvl="1"/>
            <a:r>
              <a:rPr lang="en-US" sz="2000" dirty="0">
                <a:solidFill>
                  <a:srgbClr val="FFFF00"/>
                </a:solidFill>
              </a:rPr>
              <a:t>Examples:</a:t>
            </a:r>
          </a:p>
          <a:p>
            <a:pPr lvl="2"/>
            <a:r>
              <a:rPr lang="en-US" sz="2000" dirty="0">
                <a:solidFill>
                  <a:srgbClr val="FFFF00"/>
                </a:solidFill>
              </a:rPr>
              <a:t>Water (humidity) in air</a:t>
            </a:r>
          </a:p>
          <a:p>
            <a:pPr lvl="2"/>
            <a:r>
              <a:rPr lang="en-US" sz="2000" dirty="0">
                <a:solidFill>
                  <a:srgbClr val="FFFF00"/>
                </a:solidFill>
              </a:rPr>
              <a:t>Table salt in water</a:t>
            </a:r>
          </a:p>
          <a:p>
            <a:pPr lvl="2"/>
            <a:r>
              <a:rPr lang="en-US" sz="2000" dirty="0">
                <a:solidFill>
                  <a:srgbClr val="FFFF00"/>
                </a:solidFill>
              </a:rPr>
              <a:t>Metal alloys</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F41DA9F3-0683-AD1D-4DEF-922B1800ABA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Emulsifier</a:t>
            </a:r>
          </a:p>
        </p:txBody>
      </p:sp>
      <p:sp>
        <p:nvSpPr>
          <p:cNvPr id="3" name="Content Placeholder 2"/>
          <p:cNvSpPr>
            <a:spLocks noGrp="1"/>
          </p:cNvSpPr>
          <p:nvPr>
            <p:ph idx="1"/>
          </p:nvPr>
        </p:nvSpPr>
        <p:spPr>
          <a:xfrm>
            <a:off x="457200" y="1600201"/>
            <a:ext cx="8229600" cy="4267200"/>
          </a:xfrm>
        </p:spPr>
        <p:txBody>
          <a:bodyPr/>
          <a:lstStyle/>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9" name="Group 3"/>
          <p:cNvGrpSpPr>
            <a:grpSpLocks/>
          </p:cNvGrpSpPr>
          <p:nvPr/>
        </p:nvGrpSpPr>
        <p:grpSpPr bwMode="auto">
          <a:xfrm>
            <a:off x="762000" y="2438400"/>
            <a:ext cx="7839075" cy="2673350"/>
            <a:chOff x="446" y="2256"/>
            <a:chExt cx="4939" cy="1684"/>
          </a:xfrm>
        </p:grpSpPr>
        <p:grpSp>
          <p:nvGrpSpPr>
            <p:cNvPr id="10" name="Group 4"/>
            <p:cNvGrpSpPr>
              <a:grpSpLocks/>
            </p:cNvGrpSpPr>
            <p:nvPr/>
          </p:nvGrpSpPr>
          <p:grpSpPr bwMode="auto">
            <a:xfrm>
              <a:off x="446" y="2256"/>
              <a:ext cx="406" cy="279"/>
              <a:chOff x="806" y="3000"/>
              <a:chExt cx="406" cy="279"/>
            </a:xfrm>
          </p:grpSpPr>
          <p:sp>
            <p:nvSpPr>
              <p:cNvPr id="93" name="Text Box 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CH</a:t>
                </a:r>
              </a:p>
            </p:txBody>
          </p:sp>
          <p:sp>
            <p:nvSpPr>
              <p:cNvPr id="94" name="Text Box 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3</a:t>
                </a:r>
              </a:p>
            </p:txBody>
          </p:sp>
        </p:grpSp>
        <p:grpSp>
          <p:nvGrpSpPr>
            <p:cNvPr id="11" name="Group 7"/>
            <p:cNvGrpSpPr>
              <a:grpSpLocks/>
            </p:cNvGrpSpPr>
            <p:nvPr/>
          </p:nvGrpSpPr>
          <p:grpSpPr bwMode="auto">
            <a:xfrm>
              <a:off x="758" y="2256"/>
              <a:ext cx="406" cy="279"/>
              <a:chOff x="806" y="3000"/>
              <a:chExt cx="406" cy="279"/>
            </a:xfrm>
          </p:grpSpPr>
          <p:sp>
            <p:nvSpPr>
              <p:cNvPr id="91" name="Text Box 8"/>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CH</a:t>
                </a:r>
              </a:p>
            </p:txBody>
          </p:sp>
          <p:sp>
            <p:nvSpPr>
              <p:cNvPr id="92" name="Text Box 9"/>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12" name="Group 10"/>
            <p:cNvGrpSpPr>
              <a:grpSpLocks/>
            </p:cNvGrpSpPr>
            <p:nvPr/>
          </p:nvGrpSpPr>
          <p:grpSpPr bwMode="auto">
            <a:xfrm>
              <a:off x="1062" y="2256"/>
              <a:ext cx="718" cy="279"/>
              <a:chOff x="806" y="3000"/>
              <a:chExt cx="718" cy="279"/>
            </a:xfrm>
          </p:grpSpPr>
          <p:grpSp>
            <p:nvGrpSpPr>
              <p:cNvPr id="85" name="Group 11"/>
              <p:cNvGrpSpPr>
                <a:grpSpLocks/>
              </p:cNvGrpSpPr>
              <p:nvPr/>
            </p:nvGrpSpPr>
            <p:grpSpPr bwMode="auto">
              <a:xfrm>
                <a:off x="806" y="3000"/>
                <a:ext cx="406" cy="279"/>
                <a:chOff x="806" y="3000"/>
                <a:chExt cx="406" cy="279"/>
              </a:xfrm>
            </p:grpSpPr>
            <p:sp>
              <p:nvSpPr>
                <p:cNvPr id="89" name="Text Box 12"/>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90" name="Text Box 13"/>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86" name="Group 14"/>
              <p:cNvGrpSpPr>
                <a:grpSpLocks/>
              </p:cNvGrpSpPr>
              <p:nvPr/>
            </p:nvGrpSpPr>
            <p:grpSpPr bwMode="auto">
              <a:xfrm>
                <a:off x="1118" y="3000"/>
                <a:ext cx="406" cy="279"/>
                <a:chOff x="806" y="3000"/>
                <a:chExt cx="406" cy="279"/>
              </a:xfrm>
            </p:grpSpPr>
            <p:sp>
              <p:nvSpPr>
                <p:cNvPr id="87" name="Text Box 1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88" name="Text Box 1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nvGrpSpPr>
            <p:cNvPr id="13" name="Group 17"/>
            <p:cNvGrpSpPr>
              <a:grpSpLocks/>
            </p:cNvGrpSpPr>
            <p:nvPr/>
          </p:nvGrpSpPr>
          <p:grpSpPr bwMode="auto">
            <a:xfrm>
              <a:off x="1382" y="2504"/>
              <a:ext cx="1334" cy="279"/>
              <a:chOff x="806" y="3000"/>
              <a:chExt cx="1334" cy="279"/>
            </a:xfrm>
          </p:grpSpPr>
          <p:grpSp>
            <p:nvGrpSpPr>
              <p:cNvPr id="71" name="Group 18"/>
              <p:cNvGrpSpPr>
                <a:grpSpLocks/>
              </p:cNvGrpSpPr>
              <p:nvPr/>
            </p:nvGrpSpPr>
            <p:grpSpPr bwMode="auto">
              <a:xfrm>
                <a:off x="806" y="3000"/>
                <a:ext cx="718" cy="279"/>
                <a:chOff x="806" y="3000"/>
                <a:chExt cx="718" cy="279"/>
              </a:xfrm>
            </p:grpSpPr>
            <p:grpSp>
              <p:nvGrpSpPr>
                <p:cNvPr id="79" name="Group 19"/>
                <p:cNvGrpSpPr>
                  <a:grpSpLocks/>
                </p:cNvGrpSpPr>
                <p:nvPr/>
              </p:nvGrpSpPr>
              <p:grpSpPr bwMode="auto">
                <a:xfrm>
                  <a:off x="806" y="3000"/>
                  <a:ext cx="406" cy="279"/>
                  <a:chOff x="806" y="3000"/>
                  <a:chExt cx="406" cy="279"/>
                </a:xfrm>
              </p:grpSpPr>
              <p:sp>
                <p:nvSpPr>
                  <p:cNvPr id="83" name="Text Box 20"/>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84" name="Text Box 21"/>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80" name="Group 22"/>
                <p:cNvGrpSpPr>
                  <a:grpSpLocks/>
                </p:cNvGrpSpPr>
                <p:nvPr/>
              </p:nvGrpSpPr>
              <p:grpSpPr bwMode="auto">
                <a:xfrm>
                  <a:off x="1118" y="3000"/>
                  <a:ext cx="406" cy="279"/>
                  <a:chOff x="806" y="3000"/>
                  <a:chExt cx="406" cy="279"/>
                </a:xfrm>
              </p:grpSpPr>
              <p:sp>
                <p:nvSpPr>
                  <p:cNvPr id="81" name="Text Box 23"/>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CH</a:t>
                    </a:r>
                  </a:p>
                </p:txBody>
              </p:sp>
              <p:sp>
                <p:nvSpPr>
                  <p:cNvPr id="82" name="Text Box 24"/>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nvGrpSpPr>
              <p:cNvPr id="72" name="Group 25"/>
              <p:cNvGrpSpPr>
                <a:grpSpLocks/>
              </p:cNvGrpSpPr>
              <p:nvPr/>
            </p:nvGrpSpPr>
            <p:grpSpPr bwMode="auto">
              <a:xfrm>
                <a:off x="1422" y="3000"/>
                <a:ext cx="718" cy="279"/>
                <a:chOff x="806" y="3000"/>
                <a:chExt cx="718" cy="279"/>
              </a:xfrm>
            </p:grpSpPr>
            <p:grpSp>
              <p:nvGrpSpPr>
                <p:cNvPr id="73" name="Group 26"/>
                <p:cNvGrpSpPr>
                  <a:grpSpLocks/>
                </p:cNvGrpSpPr>
                <p:nvPr/>
              </p:nvGrpSpPr>
              <p:grpSpPr bwMode="auto">
                <a:xfrm>
                  <a:off x="806" y="3000"/>
                  <a:ext cx="406" cy="279"/>
                  <a:chOff x="806" y="3000"/>
                  <a:chExt cx="406" cy="279"/>
                </a:xfrm>
              </p:grpSpPr>
              <p:sp>
                <p:nvSpPr>
                  <p:cNvPr id="77" name="Text Box 27"/>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CH</a:t>
                    </a:r>
                  </a:p>
                </p:txBody>
              </p:sp>
              <p:sp>
                <p:nvSpPr>
                  <p:cNvPr id="78" name="Text Box 28"/>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74" name="Group 29"/>
                <p:cNvGrpSpPr>
                  <a:grpSpLocks/>
                </p:cNvGrpSpPr>
                <p:nvPr/>
              </p:nvGrpSpPr>
              <p:grpSpPr bwMode="auto">
                <a:xfrm>
                  <a:off x="1118" y="3000"/>
                  <a:ext cx="406" cy="279"/>
                  <a:chOff x="806" y="3000"/>
                  <a:chExt cx="406" cy="279"/>
                </a:xfrm>
              </p:grpSpPr>
              <p:sp>
                <p:nvSpPr>
                  <p:cNvPr id="75" name="Text Box 30"/>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CH</a:t>
                    </a:r>
                  </a:p>
                </p:txBody>
              </p:sp>
              <p:sp>
                <p:nvSpPr>
                  <p:cNvPr id="76" name="Text Box 31"/>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grpSp>
          <p:nvGrpSpPr>
            <p:cNvPr id="14" name="Group 32"/>
            <p:cNvGrpSpPr>
              <a:grpSpLocks/>
            </p:cNvGrpSpPr>
            <p:nvPr/>
          </p:nvGrpSpPr>
          <p:grpSpPr bwMode="auto">
            <a:xfrm>
              <a:off x="2358" y="2800"/>
              <a:ext cx="1334" cy="279"/>
              <a:chOff x="806" y="3000"/>
              <a:chExt cx="1334" cy="279"/>
            </a:xfrm>
          </p:grpSpPr>
          <p:grpSp>
            <p:nvGrpSpPr>
              <p:cNvPr id="57" name="Group 33"/>
              <p:cNvGrpSpPr>
                <a:grpSpLocks/>
              </p:cNvGrpSpPr>
              <p:nvPr/>
            </p:nvGrpSpPr>
            <p:grpSpPr bwMode="auto">
              <a:xfrm>
                <a:off x="806" y="3000"/>
                <a:ext cx="718" cy="279"/>
                <a:chOff x="806" y="3000"/>
                <a:chExt cx="718" cy="279"/>
              </a:xfrm>
            </p:grpSpPr>
            <p:grpSp>
              <p:nvGrpSpPr>
                <p:cNvPr id="65" name="Group 34"/>
                <p:cNvGrpSpPr>
                  <a:grpSpLocks/>
                </p:cNvGrpSpPr>
                <p:nvPr/>
              </p:nvGrpSpPr>
              <p:grpSpPr bwMode="auto">
                <a:xfrm>
                  <a:off x="806" y="3000"/>
                  <a:ext cx="406" cy="279"/>
                  <a:chOff x="806" y="3000"/>
                  <a:chExt cx="406" cy="279"/>
                </a:xfrm>
              </p:grpSpPr>
              <p:sp>
                <p:nvSpPr>
                  <p:cNvPr id="69" name="Text Box 3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70" name="Text Box 3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66" name="Group 37"/>
                <p:cNvGrpSpPr>
                  <a:grpSpLocks/>
                </p:cNvGrpSpPr>
                <p:nvPr/>
              </p:nvGrpSpPr>
              <p:grpSpPr bwMode="auto">
                <a:xfrm>
                  <a:off x="1118" y="3000"/>
                  <a:ext cx="406" cy="279"/>
                  <a:chOff x="806" y="3000"/>
                  <a:chExt cx="406" cy="279"/>
                </a:xfrm>
              </p:grpSpPr>
              <p:sp>
                <p:nvSpPr>
                  <p:cNvPr id="67" name="Text Box 38"/>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68" name="Text Box 39"/>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nvGrpSpPr>
              <p:cNvPr id="58" name="Group 40"/>
              <p:cNvGrpSpPr>
                <a:grpSpLocks/>
              </p:cNvGrpSpPr>
              <p:nvPr/>
            </p:nvGrpSpPr>
            <p:grpSpPr bwMode="auto">
              <a:xfrm>
                <a:off x="1422" y="3000"/>
                <a:ext cx="718" cy="279"/>
                <a:chOff x="806" y="3000"/>
                <a:chExt cx="718" cy="279"/>
              </a:xfrm>
            </p:grpSpPr>
            <p:grpSp>
              <p:nvGrpSpPr>
                <p:cNvPr id="59" name="Group 41"/>
                <p:cNvGrpSpPr>
                  <a:grpSpLocks/>
                </p:cNvGrpSpPr>
                <p:nvPr/>
              </p:nvGrpSpPr>
              <p:grpSpPr bwMode="auto">
                <a:xfrm>
                  <a:off x="806" y="3000"/>
                  <a:ext cx="406" cy="279"/>
                  <a:chOff x="806" y="3000"/>
                  <a:chExt cx="406" cy="279"/>
                </a:xfrm>
              </p:grpSpPr>
              <p:sp>
                <p:nvSpPr>
                  <p:cNvPr id="63" name="Text Box 42"/>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64" name="Text Box 43"/>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60" name="Group 44"/>
                <p:cNvGrpSpPr>
                  <a:grpSpLocks/>
                </p:cNvGrpSpPr>
                <p:nvPr/>
              </p:nvGrpSpPr>
              <p:grpSpPr bwMode="auto">
                <a:xfrm>
                  <a:off x="1118" y="3000"/>
                  <a:ext cx="406" cy="279"/>
                  <a:chOff x="806" y="3000"/>
                  <a:chExt cx="406" cy="279"/>
                </a:xfrm>
              </p:grpSpPr>
              <p:sp>
                <p:nvSpPr>
                  <p:cNvPr id="61" name="Text Box 4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62" name="Text Box 4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grpSp>
          <p:nvGrpSpPr>
            <p:cNvPr id="15" name="Group 47"/>
            <p:cNvGrpSpPr>
              <a:grpSpLocks/>
            </p:cNvGrpSpPr>
            <p:nvPr/>
          </p:nvGrpSpPr>
          <p:grpSpPr bwMode="auto">
            <a:xfrm>
              <a:off x="3286" y="3040"/>
              <a:ext cx="406" cy="279"/>
              <a:chOff x="806" y="3000"/>
              <a:chExt cx="406" cy="279"/>
            </a:xfrm>
          </p:grpSpPr>
          <p:sp>
            <p:nvSpPr>
              <p:cNvPr id="55" name="Text Box 48"/>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56" name="Text Box 49"/>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16" name="Group 50"/>
            <p:cNvGrpSpPr>
              <a:grpSpLocks/>
            </p:cNvGrpSpPr>
            <p:nvPr/>
          </p:nvGrpSpPr>
          <p:grpSpPr bwMode="auto">
            <a:xfrm>
              <a:off x="3598" y="3040"/>
              <a:ext cx="406" cy="279"/>
              <a:chOff x="806" y="3000"/>
              <a:chExt cx="406" cy="279"/>
            </a:xfrm>
          </p:grpSpPr>
          <p:sp>
            <p:nvSpPr>
              <p:cNvPr id="53" name="Text Box 51"/>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54" name="Text Box 52"/>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17" name="Group 53"/>
            <p:cNvGrpSpPr>
              <a:grpSpLocks/>
            </p:cNvGrpSpPr>
            <p:nvPr/>
          </p:nvGrpSpPr>
          <p:grpSpPr bwMode="auto">
            <a:xfrm>
              <a:off x="3902" y="3040"/>
              <a:ext cx="406" cy="279"/>
              <a:chOff x="806" y="3000"/>
              <a:chExt cx="406" cy="279"/>
            </a:xfrm>
          </p:grpSpPr>
          <p:sp>
            <p:nvSpPr>
              <p:cNvPr id="51" name="Text Box 54"/>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52" name="Text Box 55"/>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18" name="Group 56"/>
            <p:cNvGrpSpPr>
              <a:grpSpLocks/>
            </p:cNvGrpSpPr>
            <p:nvPr/>
          </p:nvGrpSpPr>
          <p:grpSpPr bwMode="auto">
            <a:xfrm>
              <a:off x="4214" y="3040"/>
              <a:ext cx="334" cy="279"/>
              <a:chOff x="806" y="3000"/>
              <a:chExt cx="334" cy="279"/>
            </a:xfrm>
          </p:grpSpPr>
          <p:sp>
            <p:nvSpPr>
              <p:cNvPr id="49" name="Text Box 57"/>
              <p:cNvSpPr txBox="1">
                <a:spLocks noChangeArrowheads="1"/>
              </p:cNvSpPr>
              <p:nvPr/>
            </p:nvSpPr>
            <p:spPr bwMode="auto">
              <a:xfrm>
                <a:off x="806" y="3000"/>
                <a:ext cx="212"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a:t>
                </a:r>
              </a:p>
            </p:txBody>
          </p:sp>
          <p:sp>
            <p:nvSpPr>
              <p:cNvPr id="50" name="Text Box 58"/>
              <p:cNvSpPr txBox="1">
                <a:spLocks noChangeArrowheads="1"/>
              </p:cNvSpPr>
              <p:nvPr/>
            </p:nvSpPr>
            <p:spPr bwMode="auto">
              <a:xfrm>
                <a:off x="1024" y="3048"/>
                <a:ext cx="1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99FF"/>
                  </a:solidFill>
                  <a:effectLst/>
                  <a:uLnTx/>
                  <a:uFillTx/>
                  <a:latin typeface="Times New Roman" pitchFamily="18" charset="0"/>
                  <a:cs typeface="+mn-cs"/>
                </a:endParaRPr>
              </a:p>
            </p:txBody>
          </p:sp>
        </p:grpSp>
        <p:sp>
          <p:nvSpPr>
            <p:cNvPr id="19" name="Text Box 59"/>
            <p:cNvSpPr txBox="1">
              <a:spLocks noChangeArrowheads="1"/>
            </p:cNvSpPr>
            <p:nvPr/>
          </p:nvSpPr>
          <p:spPr bwMode="auto">
            <a:xfrm>
              <a:off x="4302" y="2844"/>
              <a:ext cx="220"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66FF33"/>
                  </a:solidFill>
                  <a:effectLst/>
                  <a:uLnTx/>
                  <a:uFillTx/>
                  <a:latin typeface="Times New Roman" pitchFamily="18" charset="0"/>
                  <a:cs typeface="+mn-cs"/>
                </a:rPr>
                <a:t>O</a:t>
              </a:r>
            </a:p>
          </p:txBody>
        </p:sp>
        <p:grpSp>
          <p:nvGrpSpPr>
            <p:cNvPr id="20" name="Group 60"/>
            <p:cNvGrpSpPr>
              <a:grpSpLocks/>
            </p:cNvGrpSpPr>
            <p:nvPr/>
          </p:nvGrpSpPr>
          <p:grpSpPr bwMode="auto">
            <a:xfrm>
              <a:off x="4667" y="3187"/>
              <a:ext cx="718" cy="279"/>
              <a:chOff x="806" y="3000"/>
              <a:chExt cx="718" cy="279"/>
            </a:xfrm>
          </p:grpSpPr>
          <p:grpSp>
            <p:nvGrpSpPr>
              <p:cNvPr id="43" name="Group 61"/>
              <p:cNvGrpSpPr>
                <a:grpSpLocks/>
              </p:cNvGrpSpPr>
              <p:nvPr/>
            </p:nvGrpSpPr>
            <p:grpSpPr bwMode="auto">
              <a:xfrm>
                <a:off x="806" y="3000"/>
                <a:ext cx="406" cy="279"/>
                <a:chOff x="806" y="3000"/>
                <a:chExt cx="406" cy="279"/>
              </a:xfrm>
            </p:grpSpPr>
            <p:sp>
              <p:nvSpPr>
                <p:cNvPr id="47" name="Text Box 62"/>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CH</a:t>
                  </a:r>
                </a:p>
              </p:txBody>
            </p:sp>
            <p:sp>
              <p:nvSpPr>
                <p:cNvPr id="48" name="Text Box 63"/>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44" name="Group 64"/>
              <p:cNvGrpSpPr>
                <a:grpSpLocks/>
              </p:cNvGrpSpPr>
              <p:nvPr/>
            </p:nvGrpSpPr>
            <p:grpSpPr bwMode="auto">
              <a:xfrm>
                <a:off x="1118" y="3000"/>
                <a:ext cx="406" cy="279"/>
                <a:chOff x="806" y="3000"/>
                <a:chExt cx="406" cy="279"/>
              </a:xfrm>
            </p:grpSpPr>
            <p:sp>
              <p:nvSpPr>
                <p:cNvPr id="45" name="Text Box 6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46" name="Text Box 6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nvGrpSpPr>
            <p:cNvPr id="21" name="Group 67"/>
            <p:cNvGrpSpPr>
              <a:grpSpLocks/>
            </p:cNvGrpSpPr>
            <p:nvPr/>
          </p:nvGrpSpPr>
          <p:grpSpPr bwMode="auto">
            <a:xfrm>
              <a:off x="4367" y="3189"/>
              <a:ext cx="415" cy="311"/>
              <a:chOff x="4367" y="3189"/>
              <a:chExt cx="415" cy="311"/>
            </a:xfrm>
          </p:grpSpPr>
          <p:sp>
            <p:nvSpPr>
              <p:cNvPr id="41" name="Text Box 68"/>
              <p:cNvSpPr txBox="1">
                <a:spLocks noChangeArrowheads="1"/>
              </p:cNvSpPr>
              <p:nvPr/>
            </p:nvSpPr>
            <p:spPr bwMode="auto">
              <a:xfrm>
                <a:off x="4367" y="3189"/>
                <a:ext cx="324"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Times New Roman" pitchFamily="18" charset="0"/>
                    <a:cs typeface="+mn-cs"/>
                  </a:rPr>
                  <a:t>N</a:t>
                </a:r>
                <a:r>
                  <a:rPr kumimoji="0" lang="en-US" sz="1800" b="0" i="0" u="none" strike="noStrike" kern="0" cap="none" spc="0" normalizeH="0" baseline="0" noProof="0" dirty="0">
                    <a:ln>
                      <a:noFill/>
                    </a:ln>
                    <a:solidFill>
                      <a:srgbClr val="3399FF"/>
                    </a:solidFill>
                    <a:effectLst/>
                    <a:uLnTx/>
                    <a:uFillTx/>
                    <a:latin typeface="Times New Roman" pitchFamily="18" charset="0"/>
                    <a:cs typeface="+mn-cs"/>
                  </a:rPr>
                  <a:t>H</a:t>
                </a:r>
              </a:p>
            </p:txBody>
          </p:sp>
          <p:sp>
            <p:nvSpPr>
              <p:cNvPr id="42" name="Text Box 69"/>
              <p:cNvSpPr txBox="1">
                <a:spLocks noChangeArrowheads="1"/>
              </p:cNvSpPr>
              <p:nvPr/>
            </p:nvSpPr>
            <p:spPr bwMode="auto">
              <a:xfrm>
                <a:off x="4594" y="3269"/>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22" name="Group 70"/>
            <p:cNvGrpSpPr>
              <a:grpSpLocks/>
            </p:cNvGrpSpPr>
            <p:nvPr/>
          </p:nvGrpSpPr>
          <p:grpSpPr bwMode="auto">
            <a:xfrm>
              <a:off x="4651" y="3627"/>
              <a:ext cx="718" cy="279"/>
              <a:chOff x="806" y="3000"/>
              <a:chExt cx="718" cy="279"/>
            </a:xfrm>
          </p:grpSpPr>
          <p:grpSp>
            <p:nvGrpSpPr>
              <p:cNvPr id="35" name="Group 71"/>
              <p:cNvGrpSpPr>
                <a:grpSpLocks/>
              </p:cNvGrpSpPr>
              <p:nvPr/>
            </p:nvGrpSpPr>
            <p:grpSpPr bwMode="auto">
              <a:xfrm>
                <a:off x="806" y="3000"/>
                <a:ext cx="406" cy="279"/>
                <a:chOff x="806" y="3000"/>
                <a:chExt cx="406" cy="279"/>
              </a:xfrm>
            </p:grpSpPr>
            <p:sp>
              <p:nvSpPr>
                <p:cNvPr id="39" name="Text Box 72"/>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40" name="Text Box 73"/>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nvGrpSpPr>
              <p:cNvPr id="36" name="Group 74"/>
              <p:cNvGrpSpPr>
                <a:grpSpLocks/>
              </p:cNvGrpSpPr>
              <p:nvPr/>
            </p:nvGrpSpPr>
            <p:grpSpPr bwMode="auto">
              <a:xfrm>
                <a:off x="1118" y="3000"/>
                <a:ext cx="406" cy="279"/>
                <a:chOff x="806" y="3000"/>
                <a:chExt cx="406" cy="279"/>
              </a:xfrm>
            </p:grpSpPr>
            <p:sp>
              <p:nvSpPr>
                <p:cNvPr id="37" name="Text Box 7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CH</a:t>
                  </a:r>
                </a:p>
              </p:txBody>
            </p:sp>
            <p:sp>
              <p:nvSpPr>
                <p:cNvPr id="38" name="Text Box 7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grpSp>
        <p:grpSp>
          <p:nvGrpSpPr>
            <p:cNvPr id="23" name="Group 77"/>
            <p:cNvGrpSpPr>
              <a:grpSpLocks/>
            </p:cNvGrpSpPr>
            <p:nvPr/>
          </p:nvGrpSpPr>
          <p:grpSpPr bwMode="auto">
            <a:xfrm>
              <a:off x="4351" y="3629"/>
              <a:ext cx="415" cy="311"/>
              <a:chOff x="4367" y="3189"/>
              <a:chExt cx="415" cy="311"/>
            </a:xfrm>
          </p:grpSpPr>
          <p:sp>
            <p:nvSpPr>
              <p:cNvPr id="33" name="Text Box 78"/>
              <p:cNvSpPr txBox="1">
                <a:spLocks noChangeArrowheads="1"/>
              </p:cNvSpPr>
              <p:nvPr/>
            </p:nvSpPr>
            <p:spPr bwMode="auto">
              <a:xfrm>
                <a:off x="4367" y="3189"/>
                <a:ext cx="324"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00"/>
                    </a:solidFill>
                    <a:effectLst/>
                    <a:uLnTx/>
                    <a:uFillTx/>
                    <a:latin typeface="Times New Roman" pitchFamily="18" charset="0"/>
                    <a:cs typeface="+mn-cs"/>
                  </a:rPr>
                  <a:t>N</a:t>
                </a:r>
                <a:r>
                  <a:rPr kumimoji="0" lang="en-US" sz="1800" b="0" i="0" u="none" strike="noStrike" kern="0" cap="none" spc="0" normalizeH="0" baseline="0" noProof="0">
                    <a:ln>
                      <a:noFill/>
                    </a:ln>
                    <a:solidFill>
                      <a:srgbClr val="3399FF"/>
                    </a:solidFill>
                    <a:effectLst/>
                    <a:uLnTx/>
                    <a:uFillTx/>
                    <a:latin typeface="Times New Roman" pitchFamily="18" charset="0"/>
                    <a:cs typeface="+mn-cs"/>
                  </a:rPr>
                  <a:t>H</a:t>
                </a:r>
              </a:p>
            </p:txBody>
          </p:sp>
          <p:sp>
            <p:nvSpPr>
              <p:cNvPr id="34" name="Text Box 79"/>
              <p:cNvSpPr txBox="1">
                <a:spLocks noChangeArrowheads="1"/>
              </p:cNvSpPr>
              <p:nvPr/>
            </p:nvSpPr>
            <p:spPr bwMode="auto">
              <a:xfrm>
                <a:off x="4594" y="3269"/>
                <a:ext cx="188"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399FF"/>
                    </a:solidFill>
                    <a:effectLst/>
                    <a:uLnTx/>
                    <a:uFillTx/>
                    <a:latin typeface="Times New Roman" pitchFamily="18" charset="0"/>
                    <a:cs typeface="+mn-cs"/>
                  </a:rPr>
                  <a:t>2</a:t>
                </a:r>
              </a:p>
            </p:txBody>
          </p:sp>
        </p:grpSp>
        <p:sp>
          <p:nvSpPr>
            <p:cNvPr id="24" name="Text Box 80"/>
            <p:cNvSpPr txBox="1">
              <a:spLocks noChangeArrowheads="1"/>
            </p:cNvSpPr>
            <p:nvPr/>
          </p:nvSpPr>
          <p:spPr bwMode="auto">
            <a:xfrm>
              <a:off x="5007" y="3401"/>
              <a:ext cx="324" cy="231"/>
            </a:xfrm>
            <a:prstGeom prst="rect">
              <a:avLst/>
            </a:prstGeom>
            <a:noFill/>
            <a:ln w="9525">
              <a:noFill/>
              <a:miter lim="800000"/>
              <a:headEnd/>
              <a:tailEnd/>
            </a:ln>
            <a:effectLst/>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00"/>
                  </a:solidFill>
                  <a:effectLst/>
                  <a:uLnTx/>
                  <a:uFillTx/>
                  <a:latin typeface="Times New Roman" pitchFamily="18" charset="0"/>
                  <a:cs typeface="+mn-cs"/>
                </a:rPr>
                <a:t>N</a:t>
              </a:r>
              <a:r>
                <a:rPr kumimoji="0" lang="en-US" sz="1800" b="0" i="0" u="none" strike="noStrike" kern="0" cap="none" spc="0" normalizeH="0" baseline="0" noProof="0">
                  <a:ln>
                    <a:noFill/>
                  </a:ln>
                  <a:solidFill>
                    <a:srgbClr val="3399FF"/>
                  </a:solidFill>
                  <a:effectLst/>
                  <a:uLnTx/>
                  <a:uFillTx/>
                  <a:latin typeface="Times New Roman" pitchFamily="18" charset="0"/>
                  <a:cs typeface="+mn-cs"/>
                </a:rPr>
                <a:t>H</a:t>
              </a:r>
            </a:p>
          </p:txBody>
        </p:sp>
        <p:sp>
          <p:nvSpPr>
            <p:cNvPr id="25" name="Line 81"/>
            <p:cNvSpPr>
              <a:spLocks noChangeShapeType="1"/>
            </p:cNvSpPr>
            <p:nvPr/>
          </p:nvSpPr>
          <p:spPr bwMode="auto">
            <a:xfrm>
              <a:off x="1488" y="2463"/>
              <a:ext cx="0" cy="85"/>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6" name="Line 82"/>
            <p:cNvSpPr>
              <a:spLocks noChangeShapeType="1"/>
            </p:cNvSpPr>
            <p:nvPr/>
          </p:nvSpPr>
          <p:spPr bwMode="auto">
            <a:xfrm>
              <a:off x="2448" y="2736"/>
              <a:ext cx="0" cy="85"/>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7" name="Line 83"/>
            <p:cNvSpPr>
              <a:spLocks noChangeShapeType="1"/>
            </p:cNvSpPr>
            <p:nvPr/>
          </p:nvSpPr>
          <p:spPr bwMode="auto">
            <a:xfrm>
              <a:off x="3409" y="3003"/>
              <a:ext cx="0" cy="85"/>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8" name="Line 84"/>
            <p:cNvSpPr>
              <a:spLocks noChangeShapeType="1"/>
            </p:cNvSpPr>
            <p:nvPr/>
          </p:nvSpPr>
          <p:spPr bwMode="auto">
            <a:xfrm>
              <a:off x="5096" y="3367"/>
              <a:ext cx="0" cy="70"/>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9" name="Line 85"/>
            <p:cNvSpPr>
              <a:spLocks noChangeShapeType="1"/>
            </p:cNvSpPr>
            <p:nvPr/>
          </p:nvSpPr>
          <p:spPr bwMode="auto">
            <a:xfrm>
              <a:off x="5096" y="3585"/>
              <a:ext cx="0" cy="78"/>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0" name="Line 86"/>
            <p:cNvSpPr>
              <a:spLocks noChangeShapeType="1"/>
            </p:cNvSpPr>
            <p:nvPr/>
          </p:nvSpPr>
          <p:spPr bwMode="auto">
            <a:xfrm flipH="1" flipV="1">
              <a:off x="4372" y="3203"/>
              <a:ext cx="39" cy="31"/>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1" name="Line 87"/>
            <p:cNvSpPr>
              <a:spLocks noChangeShapeType="1"/>
            </p:cNvSpPr>
            <p:nvPr/>
          </p:nvSpPr>
          <p:spPr bwMode="auto">
            <a:xfrm flipH="1">
              <a:off x="4333" y="3000"/>
              <a:ext cx="39" cy="86"/>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2" name="Line 88"/>
            <p:cNvSpPr>
              <a:spLocks noChangeShapeType="1"/>
            </p:cNvSpPr>
            <p:nvPr/>
          </p:nvSpPr>
          <p:spPr bwMode="auto">
            <a:xfrm flipH="1">
              <a:off x="4365" y="3008"/>
              <a:ext cx="39" cy="86"/>
            </a:xfrm>
            <a:prstGeom prst="line">
              <a:avLst/>
            </a:prstGeom>
            <a:no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grpSp>
      <p:sp>
        <p:nvSpPr>
          <p:cNvPr id="95" name="Text Box 91"/>
          <p:cNvSpPr txBox="1">
            <a:spLocks noChangeArrowheads="1"/>
          </p:cNvSpPr>
          <p:nvPr/>
        </p:nvSpPr>
        <p:spPr bwMode="auto">
          <a:xfrm>
            <a:off x="228600" y="3505200"/>
            <a:ext cx="3016250" cy="457200"/>
          </a:xfrm>
          <a:prstGeom prst="rect">
            <a:avLst/>
          </a:prstGeom>
          <a:noFill/>
          <a:ln w="9525">
            <a:noFill/>
            <a:miter lim="800000"/>
            <a:headEnd/>
            <a:tailEnd/>
          </a:ln>
          <a:effectLst/>
        </p:spPr>
        <p:txBody>
          <a:bodyPr wrap="none">
            <a:spAutoFit/>
          </a:bodyPr>
          <a:lstStyle/>
          <a:p>
            <a:pPr eaLnBrk="0" hangingPunct="0"/>
            <a:r>
              <a:rPr lang="en-US" sz="2400">
                <a:solidFill>
                  <a:srgbClr val="FFFFFF"/>
                </a:solidFill>
                <a:latin typeface="Times New Roman" pitchFamily="18" charset="0"/>
                <a:cs typeface="+mn-cs"/>
              </a:rPr>
              <a:t>Tail group (oil soluble)</a:t>
            </a:r>
          </a:p>
        </p:txBody>
      </p:sp>
      <p:sp>
        <p:nvSpPr>
          <p:cNvPr id="96" name="Oval 89"/>
          <p:cNvSpPr>
            <a:spLocks noChangeArrowheads="1"/>
          </p:cNvSpPr>
          <p:nvPr/>
        </p:nvSpPr>
        <p:spPr bwMode="auto">
          <a:xfrm>
            <a:off x="6346825" y="3290888"/>
            <a:ext cx="2498725" cy="2127250"/>
          </a:xfrm>
          <a:prstGeom prst="ellipse">
            <a:avLst/>
          </a:prstGeom>
          <a:noFill/>
          <a:ln w="25400">
            <a:solidFill>
              <a:srgbClr val="FF0000"/>
            </a:solidFill>
            <a:prstDash val="dash"/>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97" name="Oval 90"/>
          <p:cNvSpPr>
            <a:spLocks noChangeArrowheads="1"/>
          </p:cNvSpPr>
          <p:nvPr/>
        </p:nvSpPr>
        <p:spPr bwMode="auto">
          <a:xfrm rot="636901">
            <a:off x="228600" y="2133600"/>
            <a:ext cx="6692900" cy="2119313"/>
          </a:xfrm>
          <a:prstGeom prst="ellipse">
            <a:avLst/>
          </a:prstGeom>
          <a:noFill/>
          <a:ln w="25400">
            <a:solidFill>
              <a:srgbClr val="FF0000"/>
            </a:solidFill>
            <a:prstDash val="dash"/>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98" name="Text Box 92"/>
          <p:cNvSpPr txBox="1">
            <a:spLocks noChangeArrowheads="1"/>
          </p:cNvSpPr>
          <p:nvPr/>
        </p:nvSpPr>
        <p:spPr bwMode="auto">
          <a:xfrm>
            <a:off x="5638800" y="5410200"/>
            <a:ext cx="3525838" cy="457200"/>
          </a:xfrm>
          <a:prstGeom prst="rect">
            <a:avLst/>
          </a:prstGeom>
          <a:noFill/>
          <a:ln w="9525">
            <a:noFill/>
            <a:miter lim="800000"/>
            <a:headEnd/>
            <a:tailEnd/>
          </a:ln>
          <a:effectLst/>
        </p:spPr>
        <p:txBody>
          <a:bodyPr wrap="none">
            <a:spAutoFit/>
          </a:bodyPr>
          <a:lstStyle/>
          <a:p>
            <a:pPr eaLnBrk="0" hangingPunct="0"/>
            <a:r>
              <a:rPr lang="en-US" sz="2400" dirty="0">
                <a:solidFill>
                  <a:srgbClr val="FFFFFF"/>
                </a:solidFill>
                <a:latin typeface="Times New Roman" pitchFamily="18" charset="0"/>
                <a:cs typeface="+mn-cs"/>
              </a:rPr>
              <a:t>Head group (water soluble)</a:t>
            </a:r>
          </a:p>
        </p:txBody>
      </p:sp>
      <p:sp>
        <p:nvSpPr>
          <p:cNvPr id="99" name="Oval 94"/>
          <p:cNvSpPr>
            <a:spLocks noChangeArrowheads="1"/>
          </p:cNvSpPr>
          <p:nvPr/>
        </p:nvSpPr>
        <p:spPr bwMode="auto">
          <a:xfrm>
            <a:off x="3810000" y="4648200"/>
            <a:ext cx="1066800" cy="11430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00" name="Text Box 95"/>
          <p:cNvSpPr txBox="1">
            <a:spLocks noChangeArrowheads="1"/>
          </p:cNvSpPr>
          <p:nvPr/>
        </p:nvSpPr>
        <p:spPr bwMode="auto">
          <a:xfrm>
            <a:off x="3962400" y="4902200"/>
            <a:ext cx="798513" cy="519113"/>
          </a:xfrm>
          <a:prstGeom prst="rect">
            <a:avLst/>
          </a:prstGeom>
          <a:noFill/>
          <a:ln w="9525">
            <a:noFill/>
            <a:miter lim="800000"/>
            <a:headEnd/>
            <a:tailEnd/>
          </a:ln>
          <a:effectLst/>
        </p:spPr>
        <p:txBody>
          <a:bodyPr wrap="none">
            <a:spAutoFit/>
          </a:bodyPr>
          <a:lstStyle/>
          <a:p>
            <a:pPr eaLnBrk="0" hangingPunct="0"/>
            <a:r>
              <a:rPr lang="en-US" sz="2800" dirty="0">
                <a:solidFill>
                  <a:srgbClr val="000000"/>
                </a:solidFill>
                <a:latin typeface="Verdana" pitchFamily="34" charset="0"/>
                <a:cs typeface="+mn-cs"/>
              </a:rPr>
              <a:t>+/-</a:t>
            </a:r>
          </a:p>
        </p:txBody>
      </p:sp>
      <p:sp>
        <p:nvSpPr>
          <p:cNvPr id="101" name="Freeform 93"/>
          <p:cNvSpPr>
            <a:spLocks/>
          </p:cNvSpPr>
          <p:nvPr/>
        </p:nvSpPr>
        <p:spPr bwMode="auto">
          <a:xfrm rot="16200000">
            <a:off x="2057400" y="3810000"/>
            <a:ext cx="685800" cy="29718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02" name="Text Box 96"/>
          <p:cNvSpPr txBox="1">
            <a:spLocks noChangeArrowheads="1"/>
          </p:cNvSpPr>
          <p:nvPr/>
        </p:nvSpPr>
        <p:spPr bwMode="auto">
          <a:xfrm>
            <a:off x="1295400" y="5867400"/>
            <a:ext cx="2703513" cy="457200"/>
          </a:xfrm>
          <a:prstGeom prst="rect">
            <a:avLst/>
          </a:prstGeom>
          <a:noFill/>
          <a:ln w="9525">
            <a:noFill/>
            <a:miter lim="800000"/>
            <a:headEnd/>
            <a:tailEnd/>
          </a:ln>
          <a:effectLst/>
        </p:spPr>
        <p:txBody>
          <a:bodyPr wrap="none">
            <a:spAutoFit/>
          </a:bodyPr>
          <a:lstStyle/>
          <a:p>
            <a:pPr eaLnBrk="0" hangingPunct="0"/>
            <a:r>
              <a:rPr lang="en-US" sz="2400" dirty="0">
                <a:solidFill>
                  <a:srgbClr val="FFFFFF"/>
                </a:solidFill>
                <a:latin typeface="Times New Roman" pitchFamily="18" charset="0"/>
                <a:cs typeface="+mn-cs"/>
              </a:rPr>
              <a:t>“Short hand” picture</a:t>
            </a:r>
          </a:p>
        </p:txBody>
      </p:sp>
      <p:pic>
        <p:nvPicPr>
          <p:cNvPr id="5" name="Picture 4">
            <a:extLst>
              <a:ext uri="{FF2B5EF4-FFF2-40B4-BE49-F238E27FC236}">
                <a16:creationId xmlns:a16="http://schemas.microsoft.com/office/drawing/2014/main" id="{7E552C2A-A790-5E71-B093-E36144D5BDC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29530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10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animBg="1"/>
      <p:bldP spid="97" grpId="0" animBg="1"/>
      <p:bldP spid="98" grpId="0"/>
      <p:bldP spid="99" grpId="0" animBg="1"/>
      <p:bldP spid="100" grpId="0"/>
      <p:bldP spid="101" grpId="0" animBg="1"/>
      <p:bldP spid="1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a:solidFill>
                  <a:srgbClr val="FFFF00"/>
                </a:solidFill>
              </a:rPr>
              <a:t>Anionic Emulsifier Molecule</a:t>
            </a:r>
          </a:p>
        </p:txBody>
      </p:sp>
      <p:grpSp>
        <p:nvGrpSpPr>
          <p:cNvPr id="224260" name="Group 4"/>
          <p:cNvGrpSpPr>
            <a:grpSpLocks/>
          </p:cNvGrpSpPr>
          <p:nvPr/>
        </p:nvGrpSpPr>
        <p:grpSpPr bwMode="auto">
          <a:xfrm>
            <a:off x="914400" y="2590800"/>
            <a:ext cx="7724775" cy="2673350"/>
            <a:chOff x="446" y="2256"/>
            <a:chExt cx="4867" cy="1684"/>
          </a:xfrm>
        </p:grpSpPr>
        <p:grpSp>
          <p:nvGrpSpPr>
            <p:cNvPr id="224261" name="Group 5"/>
            <p:cNvGrpSpPr>
              <a:grpSpLocks/>
            </p:cNvGrpSpPr>
            <p:nvPr/>
          </p:nvGrpSpPr>
          <p:grpSpPr bwMode="auto">
            <a:xfrm>
              <a:off x="446" y="2256"/>
              <a:ext cx="406" cy="279"/>
              <a:chOff x="806" y="3000"/>
              <a:chExt cx="406" cy="279"/>
            </a:xfrm>
          </p:grpSpPr>
          <p:sp>
            <p:nvSpPr>
              <p:cNvPr id="224262" name="Text Box 6"/>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63" name="Text Box 7"/>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3</a:t>
                </a:r>
              </a:p>
            </p:txBody>
          </p:sp>
        </p:grpSp>
        <p:grpSp>
          <p:nvGrpSpPr>
            <p:cNvPr id="224264" name="Group 8"/>
            <p:cNvGrpSpPr>
              <a:grpSpLocks/>
            </p:cNvGrpSpPr>
            <p:nvPr/>
          </p:nvGrpSpPr>
          <p:grpSpPr bwMode="auto">
            <a:xfrm>
              <a:off x="758" y="2256"/>
              <a:ext cx="406" cy="279"/>
              <a:chOff x="806" y="3000"/>
              <a:chExt cx="406" cy="279"/>
            </a:xfrm>
          </p:grpSpPr>
          <p:sp>
            <p:nvSpPr>
              <p:cNvPr id="224265" name="Text Box 9"/>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66" name="Text Box 10"/>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267" name="Group 11"/>
            <p:cNvGrpSpPr>
              <a:grpSpLocks/>
            </p:cNvGrpSpPr>
            <p:nvPr/>
          </p:nvGrpSpPr>
          <p:grpSpPr bwMode="auto">
            <a:xfrm>
              <a:off x="1062" y="2256"/>
              <a:ext cx="718" cy="279"/>
              <a:chOff x="806" y="3000"/>
              <a:chExt cx="718" cy="279"/>
            </a:xfrm>
          </p:grpSpPr>
          <p:grpSp>
            <p:nvGrpSpPr>
              <p:cNvPr id="224268" name="Group 12"/>
              <p:cNvGrpSpPr>
                <a:grpSpLocks/>
              </p:cNvGrpSpPr>
              <p:nvPr/>
            </p:nvGrpSpPr>
            <p:grpSpPr bwMode="auto">
              <a:xfrm>
                <a:off x="806" y="3000"/>
                <a:ext cx="406" cy="279"/>
                <a:chOff x="806" y="3000"/>
                <a:chExt cx="406" cy="279"/>
              </a:xfrm>
            </p:grpSpPr>
            <p:sp>
              <p:nvSpPr>
                <p:cNvPr id="224269" name="Text Box 13"/>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70" name="Text Box 14"/>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271" name="Group 15"/>
              <p:cNvGrpSpPr>
                <a:grpSpLocks/>
              </p:cNvGrpSpPr>
              <p:nvPr/>
            </p:nvGrpSpPr>
            <p:grpSpPr bwMode="auto">
              <a:xfrm>
                <a:off x="1118" y="3000"/>
                <a:ext cx="406" cy="279"/>
                <a:chOff x="806" y="3000"/>
                <a:chExt cx="406" cy="279"/>
              </a:xfrm>
            </p:grpSpPr>
            <p:sp>
              <p:nvSpPr>
                <p:cNvPr id="224272" name="Text Box 16"/>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73" name="Text Box 17"/>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grpSp>
          <p:nvGrpSpPr>
            <p:cNvPr id="224274" name="Group 18"/>
            <p:cNvGrpSpPr>
              <a:grpSpLocks/>
            </p:cNvGrpSpPr>
            <p:nvPr/>
          </p:nvGrpSpPr>
          <p:grpSpPr bwMode="auto">
            <a:xfrm>
              <a:off x="1382" y="2504"/>
              <a:ext cx="1334" cy="279"/>
              <a:chOff x="806" y="3000"/>
              <a:chExt cx="1334" cy="279"/>
            </a:xfrm>
          </p:grpSpPr>
          <p:grpSp>
            <p:nvGrpSpPr>
              <p:cNvPr id="224275" name="Group 19"/>
              <p:cNvGrpSpPr>
                <a:grpSpLocks/>
              </p:cNvGrpSpPr>
              <p:nvPr/>
            </p:nvGrpSpPr>
            <p:grpSpPr bwMode="auto">
              <a:xfrm>
                <a:off x="806" y="3000"/>
                <a:ext cx="718" cy="279"/>
                <a:chOff x="806" y="3000"/>
                <a:chExt cx="718" cy="279"/>
              </a:xfrm>
            </p:grpSpPr>
            <p:grpSp>
              <p:nvGrpSpPr>
                <p:cNvPr id="224276" name="Group 20"/>
                <p:cNvGrpSpPr>
                  <a:grpSpLocks/>
                </p:cNvGrpSpPr>
                <p:nvPr/>
              </p:nvGrpSpPr>
              <p:grpSpPr bwMode="auto">
                <a:xfrm>
                  <a:off x="806" y="3000"/>
                  <a:ext cx="406" cy="279"/>
                  <a:chOff x="806" y="3000"/>
                  <a:chExt cx="406" cy="279"/>
                </a:xfrm>
              </p:grpSpPr>
              <p:sp>
                <p:nvSpPr>
                  <p:cNvPr id="224277" name="Text Box 21"/>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78" name="Text Box 22"/>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279" name="Group 23"/>
                <p:cNvGrpSpPr>
                  <a:grpSpLocks/>
                </p:cNvGrpSpPr>
                <p:nvPr/>
              </p:nvGrpSpPr>
              <p:grpSpPr bwMode="auto">
                <a:xfrm>
                  <a:off x="1118" y="3000"/>
                  <a:ext cx="406" cy="279"/>
                  <a:chOff x="806" y="3000"/>
                  <a:chExt cx="406" cy="279"/>
                </a:xfrm>
              </p:grpSpPr>
              <p:sp>
                <p:nvSpPr>
                  <p:cNvPr id="224280" name="Text Box 24"/>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81" name="Text Box 25"/>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grpSp>
            <p:nvGrpSpPr>
              <p:cNvPr id="224282" name="Group 26"/>
              <p:cNvGrpSpPr>
                <a:grpSpLocks/>
              </p:cNvGrpSpPr>
              <p:nvPr/>
            </p:nvGrpSpPr>
            <p:grpSpPr bwMode="auto">
              <a:xfrm>
                <a:off x="1422" y="3000"/>
                <a:ext cx="718" cy="279"/>
                <a:chOff x="806" y="3000"/>
                <a:chExt cx="718" cy="279"/>
              </a:xfrm>
            </p:grpSpPr>
            <p:grpSp>
              <p:nvGrpSpPr>
                <p:cNvPr id="224283" name="Group 27"/>
                <p:cNvGrpSpPr>
                  <a:grpSpLocks/>
                </p:cNvGrpSpPr>
                <p:nvPr/>
              </p:nvGrpSpPr>
              <p:grpSpPr bwMode="auto">
                <a:xfrm>
                  <a:off x="806" y="3000"/>
                  <a:ext cx="406" cy="279"/>
                  <a:chOff x="806" y="3000"/>
                  <a:chExt cx="406" cy="279"/>
                </a:xfrm>
              </p:grpSpPr>
              <p:sp>
                <p:nvSpPr>
                  <p:cNvPr id="224284" name="Text Box 28"/>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85" name="Text Box 29"/>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286" name="Group 30"/>
                <p:cNvGrpSpPr>
                  <a:grpSpLocks/>
                </p:cNvGrpSpPr>
                <p:nvPr/>
              </p:nvGrpSpPr>
              <p:grpSpPr bwMode="auto">
                <a:xfrm>
                  <a:off x="1118" y="3000"/>
                  <a:ext cx="406" cy="279"/>
                  <a:chOff x="806" y="3000"/>
                  <a:chExt cx="406" cy="279"/>
                </a:xfrm>
              </p:grpSpPr>
              <p:sp>
                <p:nvSpPr>
                  <p:cNvPr id="224287" name="Text Box 31"/>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88" name="Text Box 32"/>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grpSp>
        <p:grpSp>
          <p:nvGrpSpPr>
            <p:cNvPr id="224289" name="Group 33"/>
            <p:cNvGrpSpPr>
              <a:grpSpLocks/>
            </p:cNvGrpSpPr>
            <p:nvPr/>
          </p:nvGrpSpPr>
          <p:grpSpPr bwMode="auto">
            <a:xfrm>
              <a:off x="2358" y="2800"/>
              <a:ext cx="1334" cy="279"/>
              <a:chOff x="806" y="3000"/>
              <a:chExt cx="1334" cy="279"/>
            </a:xfrm>
          </p:grpSpPr>
          <p:grpSp>
            <p:nvGrpSpPr>
              <p:cNvPr id="224290" name="Group 34"/>
              <p:cNvGrpSpPr>
                <a:grpSpLocks/>
              </p:cNvGrpSpPr>
              <p:nvPr/>
            </p:nvGrpSpPr>
            <p:grpSpPr bwMode="auto">
              <a:xfrm>
                <a:off x="806" y="3000"/>
                <a:ext cx="718" cy="279"/>
                <a:chOff x="806" y="3000"/>
                <a:chExt cx="718" cy="279"/>
              </a:xfrm>
            </p:grpSpPr>
            <p:grpSp>
              <p:nvGrpSpPr>
                <p:cNvPr id="224291" name="Group 35"/>
                <p:cNvGrpSpPr>
                  <a:grpSpLocks/>
                </p:cNvGrpSpPr>
                <p:nvPr/>
              </p:nvGrpSpPr>
              <p:grpSpPr bwMode="auto">
                <a:xfrm>
                  <a:off x="806" y="3000"/>
                  <a:ext cx="406" cy="279"/>
                  <a:chOff x="806" y="3000"/>
                  <a:chExt cx="406" cy="279"/>
                </a:xfrm>
              </p:grpSpPr>
              <p:sp>
                <p:nvSpPr>
                  <p:cNvPr id="224292" name="Text Box 36"/>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93" name="Text Box 37"/>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294" name="Group 38"/>
                <p:cNvGrpSpPr>
                  <a:grpSpLocks/>
                </p:cNvGrpSpPr>
                <p:nvPr/>
              </p:nvGrpSpPr>
              <p:grpSpPr bwMode="auto">
                <a:xfrm>
                  <a:off x="1118" y="3000"/>
                  <a:ext cx="406" cy="279"/>
                  <a:chOff x="806" y="3000"/>
                  <a:chExt cx="406" cy="279"/>
                </a:xfrm>
              </p:grpSpPr>
              <p:sp>
                <p:nvSpPr>
                  <p:cNvPr id="224295" name="Text Box 39"/>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296" name="Text Box 40"/>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grpSp>
            <p:nvGrpSpPr>
              <p:cNvPr id="224297" name="Group 41"/>
              <p:cNvGrpSpPr>
                <a:grpSpLocks/>
              </p:cNvGrpSpPr>
              <p:nvPr/>
            </p:nvGrpSpPr>
            <p:grpSpPr bwMode="auto">
              <a:xfrm>
                <a:off x="1422" y="3000"/>
                <a:ext cx="718" cy="279"/>
                <a:chOff x="806" y="3000"/>
                <a:chExt cx="718" cy="279"/>
              </a:xfrm>
            </p:grpSpPr>
            <p:grpSp>
              <p:nvGrpSpPr>
                <p:cNvPr id="224298" name="Group 42"/>
                <p:cNvGrpSpPr>
                  <a:grpSpLocks/>
                </p:cNvGrpSpPr>
                <p:nvPr/>
              </p:nvGrpSpPr>
              <p:grpSpPr bwMode="auto">
                <a:xfrm>
                  <a:off x="806" y="3000"/>
                  <a:ext cx="406" cy="279"/>
                  <a:chOff x="806" y="3000"/>
                  <a:chExt cx="406" cy="279"/>
                </a:xfrm>
              </p:grpSpPr>
              <p:sp>
                <p:nvSpPr>
                  <p:cNvPr id="224299" name="Text Box 43"/>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300" name="Text Box 44"/>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301" name="Group 45"/>
                <p:cNvGrpSpPr>
                  <a:grpSpLocks/>
                </p:cNvGrpSpPr>
                <p:nvPr/>
              </p:nvGrpSpPr>
              <p:grpSpPr bwMode="auto">
                <a:xfrm>
                  <a:off x="1118" y="3000"/>
                  <a:ext cx="406" cy="279"/>
                  <a:chOff x="806" y="3000"/>
                  <a:chExt cx="406" cy="279"/>
                </a:xfrm>
              </p:grpSpPr>
              <p:sp>
                <p:nvSpPr>
                  <p:cNvPr id="224302" name="Text Box 46"/>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303" name="Text Box 47"/>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grpSp>
        <p:grpSp>
          <p:nvGrpSpPr>
            <p:cNvPr id="224304" name="Group 48"/>
            <p:cNvGrpSpPr>
              <a:grpSpLocks/>
            </p:cNvGrpSpPr>
            <p:nvPr/>
          </p:nvGrpSpPr>
          <p:grpSpPr bwMode="auto">
            <a:xfrm>
              <a:off x="3286" y="3040"/>
              <a:ext cx="406" cy="279"/>
              <a:chOff x="806" y="3000"/>
              <a:chExt cx="406" cy="279"/>
            </a:xfrm>
          </p:grpSpPr>
          <p:sp>
            <p:nvSpPr>
              <p:cNvPr id="224305" name="Text Box 49"/>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306" name="Text Box 50"/>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307" name="Group 51"/>
            <p:cNvGrpSpPr>
              <a:grpSpLocks/>
            </p:cNvGrpSpPr>
            <p:nvPr/>
          </p:nvGrpSpPr>
          <p:grpSpPr bwMode="auto">
            <a:xfrm>
              <a:off x="3598" y="3040"/>
              <a:ext cx="406" cy="279"/>
              <a:chOff x="806" y="3000"/>
              <a:chExt cx="406" cy="279"/>
            </a:xfrm>
          </p:grpSpPr>
          <p:sp>
            <p:nvSpPr>
              <p:cNvPr id="224308" name="Text Box 52"/>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309" name="Text Box 53"/>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310" name="Group 54"/>
            <p:cNvGrpSpPr>
              <a:grpSpLocks/>
            </p:cNvGrpSpPr>
            <p:nvPr/>
          </p:nvGrpSpPr>
          <p:grpSpPr bwMode="auto">
            <a:xfrm>
              <a:off x="3902" y="3040"/>
              <a:ext cx="406" cy="279"/>
              <a:chOff x="806" y="3000"/>
              <a:chExt cx="406" cy="279"/>
            </a:xfrm>
          </p:grpSpPr>
          <p:sp>
            <p:nvSpPr>
              <p:cNvPr id="224311" name="Text Box 55"/>
              <p:cNvSpPr txBox="1">
                <a:spLocks noChangeArrowheads="1"/>
              </p:cNvSpPr>
              <p:nvPr/>
            </p:nvSpPr>
            <p:spPr bwMode="auto">
              <a:xfrm>
                <a:off x="806" y="3000"/>
                <a:ext cx="316"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CH</a:t>
                </a:r>
              </a:p>
            </p:txBody>
          </p:sp>
          <p:sp>
            <p:nvSpPr>
              <p:cNvPr id="224312" name="Text Box 56"/>
              <p:cNvSpPr txBox="1">
                <a:spLocks noChangeArrowheads="1"/>
              </p:cNvSpPr>
              <p:nvPr/>
            </p:nvSpPr>
            <p:spPr bwMode="auto">
              <a:xfrm>
                <a:off x="1024" y="3048"/>
                <a:ext cx="188"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2</a:t>
                </a:r>
              </a:p>
            </p:txBody>
          </p:sp>
        </p:grpSp>
        <p:grpSp>
          <p:nvGrpSpPr>
            <p:cNvPr id="224313" name="Group 57"/>
            <p:cNvGrpSpPr>
              <a:grpSpLocks/>
            </p:cNvGrpSpPr>
            <p:nvPr/>
          </p:nvGrpSpPr>
          <p:grpSpPr bwMode="auto">
            <a:xfrm>
              <a:off x="4214" y="3040"/>
              <a:ext cx="334" cy="279"/>
              <a:chOff x="806" y="3000"/>
              <a:chExt cx="334" cy="279"/>
            </a:xfrm>
          </p:grpSpPr>
          <p:sp>
            <p:nvSpPr>
              <p:cNvPr id="224314" name="Text Box 58"/>
              <p:cNvSpPr txBox="1">
                <a:spLocks noChangeArrowheads="1"/>
              </p:cNvSpPr>
              <p:nvPr/>
            </p:nvSpPr>
            <p:spPr bwMode="auto">
              <a:xfrm>
                <a:off x="806" y="3000"/>
                <a:ext cx="212" cy="231"/>
              </a:xfrm>
              <a:prstGeom prst="rect">
                <a:avLst/>
              </a:prstGeom>
              <a:noFill/>
              <a:ln w="9525">
                <a:noFill/>
                <a:miter lim="800000"/>
                <a:headEnd/>
                <a:tailEnd/>
              </a:ln>
              <a:effectLst/>
            </p:spPr>
            <p:txBody>
              <a:bodyPr wrap="none">
                <a:spAutoFit/>
              </a:bodyPr>
              <a:lstStyle/>
              <a:p>
                <a:pPr eaLnBrk="0" hangingPunct="0"/>
                <a:r>
                  <a:rPr lang="en-US">
                    <a:solidFill>
                      <a:srgbClr val="FFFFFF"/>
                    </a:solidFill>
                    <a:latin typeface="Times New Roman" pitchFamily="18" charset="0"/>
                    <a:cs typeface="+mn-cs"/>
                  </a:rPr>
                  <a:t>C</a:t>
                </a:r>
              </a:p>
            </p:txBody>
          </p:sp>
          <p:sp>
            <p:nvSpPr>
              <p:cNvPr id="224315" name="Text Box 59"/>
              <p:cNvSpPr txBox="1">
                <a:spLocks noChangeArrowheads="1"/>
              </p:cNvSpPr>
              <p:nvPr/>
            </p:nvSpPr>
            <p:spPr bwMode="auto">
              <a:xfrm>
                <a:off x="1024" y="3048"/>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sp>
          <p:nvSpPr>
            <p:cNvPr id="224316" name="Text Box 60"/>
            <p:cNvSpPr txBox="1">
              <a:spLocks noChangeArrowheads="1"/>
            </p:cNvSpPr>
            <p:nvPr/>
          </p:nvSpPr>
          <p:spPr bwMode="auto">
            <a:xfrm>
              <a:off x="4302" y="2844"/>
              <a:ext cx="220" cy="231"/>
            </a:xfrm>
            <a:prstGeom prst="rect">
              <a:avLst/>
            </a:prstGeom>
            <a:noFill/>
            <a:ln w="9525">
              <a:noFill/>
              <a:miter lim="800000"/>
              <a:headEnd/>
              <a:tailEnd/>
            </a:ln>
            <a:effectLst/>
          </p:spPr>
          <p:txBody>
            <a:bodyPr wrap="none">
              <a:spAutoFit/>
            </a:bodyPr>
            <a:lstStyle/>
            <a:p>
              <a:pPr eaLnBrk="0" hangingPunct="0"/>
              <a:r>
                <a:rPr lang="en-US">
                  <a:solidFill>
                    <a:srgbClr val="3399FF"/>
                  </a:solidFill>
                  <a:latin typeface="Times New Roman" pitchFamily="18" charset="0"/>
                  <a:cs typeface="+mn-cs"/>
                </a:rPr>
                <a:t>O</a:t>
              </a:r>
            </a:p>
          </p:txBody>
        </p:sp>
        <p:grpSp>
          <p:nvGrpSpPr>
            <p:cNvPr id="224317" name="Group 61"/>
            <p:cNvGrpSpPr>
              <a:grpSpLocks/>
            </p:cNvGrpSpPr>
            <p:nvPr/>
          </p:nvGrpSpPr>
          <p:grpSpPr bwMode="auto">
            <a:xfrm>
              <a:off x="4667" y="3187"/>
              <a:ext cx="646" cy="279"/>
              <a:chOff x="806" y="3000"/>
              <a:chExt cx="646" cy="279"/>
            </a:xfrm>
          </p:grpSpPr>
          <p:grpSp>
            <p:nvGrpSpPr>
              <p:cNvPr id="224318" name="Group 62"/>
              <p:cNvGrpSpPr>
                <a:grpSpLocks/>
              </p:cNvGrpSpPr>
              <p:nvPr/>
            </p:nvGrpSpPr>
            <p:grpSpPr bwMode="auto">
              <a:xfrm>
                <a:off x="806" y="3000"/>
                <a:ext cx="334" cy="279"/>
                <a:chOff x="806" y="3000"/>
                <a:chExt cx="334" cy="279"/>
              </a:xfrm>
            </p:grpSpPr>
            <p:sp>
              <p:nvSpPr>
                <p:cNvPr id="224319" name="Text Box 63"/>
                <p:cNvSpPr txBox="1">
                  <a:spLocks noChangeArrowheads="1"/>
                </p:cNvSpPr>
                <p:nvPr/>
              </p:nvSpPr>
              <p:spPr bwMode="auto">
                <a:xfrm>
                  <a:off x="806" y="3000"/>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20" name="Text Box 64"/>
                <p:cNvSpPr txBox="1">
                  <a:spLocks noChangeArrowheads="1"/>
                </p:cNvSpPr>
                <p:nvPr/>
              </p:nvSpPr>
              <p:spPr bwMode="auto">
                <a:xfrm>
                  <a:off x="1024" y="3048"/>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grpSp>
            <p:nvGrpSpPr>
              <p:cNvPr id="224321" name="Group 65"/>
              <p:cNvGrpSpPr>
                <a:grpSpLocks/>
              </p:cNvGrpSpPr>
              <p:nvPr/>
            </p:nvGrpSpPr>
            <p:grpSpPr bwMode="auto">
              <a:xfrm>
                <a:off x="1118" y="3000"/>
                <a:ext cx="334" cy="279"/>
                <a:chOff x="806" y="3000"/>
                <a:chExt cx="334" cy="279"/>
              </a:xfrm>
            </p:grpSpPr>
            <p:sp>
              <p:nvSpPr>
                <p:cNvPr id="224322" name="Text Box 66"/>
                <p:cNvSpPr txBox="1">
                  <a:spLocks noChangeArrowheads="1"/>
                </p:cNvSpPr>
                <p:nvPr/>
              </p:nvSpPr>
              <p:spPr bwMode="auto">
                <a:xfrm>
                  <a:off x="806" y="3000"/>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23" name="Text Box 67"/>
                <p:cNvSpPr txBox="1">
                  <a:spLocks noChangeArrowheads="1"/>
                </p:cNvSpPr>
                <p:nvPr/>
              </p:nvSpPr>
              <p:spPr bwMode="auto">
                <a:xfrm>
                  <a:off x="1024" y="3048"/>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grpSp>
        <p:grpSp>
          <p:nvGrpSpPr>
            <p:cNvPr id="224324" name="Group 68"/>
            <p:cNvGrpSpPr>
              <a:grpSpLocks/>
            </p:cNvGrpSpPr>
            <p:nvPr/>
          </p:nvGrpSpPr>
          <p:grpSpPr bwMode="auto">
            <a:xfrm>
              <a:off x="4367" y="3189"/>
              <a:ext cx="343" cy="311"/>
              <a:chOff x="4367" y="3189"/>
              <a:chExt cx="343" cy="311"/>
            </a:xfrm>
          </p:grpSpPr>
          <p:sp>
            <p:nvSpPr>
              <p:cNvPr id="224325" name="Text Box 69"/>
              <p:cNvSpPr txBox="1">
                <a:spLocks noChangeArrowheads="1"/>
              </p:cNvSpPr>
              <p:nvPr/>
            </p:nvSpPr>
            <p:spPr bwMode="auto">
              <a:xfrm>
                <a:off x="4367" y="3189"/>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26" name="Text Box 70"/>
              <p:cNvSpPr txBox="1">
                <a:spLocks noChangeArrowheads="1"/>
              </p:cNvSpPr>
              <p:nvPr/>
            </p:nvSpPr>
            <p:spPr bwMode="auto">
              <a:xfrm>
                <a:off x="4594" y="3269"/>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grpSp>
          <p:nvGrpSpPr>
            <p:cNvPr id="224327" name="Group 71"/>
            <p:cNvGrpSpPr>
              <a:grpSpLocks/>
            </p:cNvGrpSpPr>
            <p:nvPr/>
          </p:nvGrpSpPr>
          <p:grpSpPr bwMode="auto">
            <a:xfrm>
              <a:off x="4651" y="3627"/>
              <a:ext cx="646" cy="279"/>
              <a:chOff x="806" y="3000"/>
              <a:chExt cx="646" cy="279"/>
            </a:xfrm>
          </p:grpSpPr>
          <p:grpSp>
            <p:nvGrpSpPr>
              <p:cNvPr id="224328" name="Group 72"/>
              <p:cNvGrpSpPr>
                <a:grpSpLocks/>
              </p:cNvGrpSpPr>
              <p:nvPr/>
            </p:nvGrpSpPr>
            <p:grpSpPr bwMode="auto">
              <a:xfrm>
                <a:off x="806" y="3000"/>
                <a:ext cx="334" cy="279"/>
                <a:chOff x="806" y="3000"/>
                <a:chExt cx="334" cy="279"/>
              </a:xfrm>
            </p:grpSpPr>
            <p:sp>
              <p:nvSpPr>
                <p:cNvPr id="224329" name="Text Box 73"/>
                <p:cNvSpPr txBox="1">
                  <a:spLocks noChangeArrowheads="1"/>
                </p:cNvSpPr>
                <p:nvPr/>
              </p:nvSpPr>
              <p:spPr bwMode="auto">
                <a:xfrm>
                  <a:off x="806" y="3000"/>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30" name="Text Box 74"/>
                <p:cNvSpPr txBox="1">
                  <a:spLocks noChangeArrowheads="1"/>
                </p:cNvSpPr>
                <p:nvPr/>
              </p:nvSpPr>
              <p:spPr bwMode="auto">
                <a:xfrm>
                  <a:off x="1024" y="3048"/>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grpSp>
            <p:nvGrpSpPr>
              <p:cNvPr id="224331" name="Group 75"/>
              <p:cNvGrpSpPr>
                <a:grpSpLocks/>
              </p:cNvGrpSpPr>
              <p:nvPr/>
            </p:nvGrpSpPr>
            <p:grpSpPr bwMode="auto">
              <a:xfrm>
                <a:off x="1118" y="3000"/>
                <a:ext cx="334" cy="279"/>
                <a:chOff x="806" y="3000"/>
                <a:chExt cx="334" cy="279"/>
              </a:xfrm>
            </p:grpSpPr>
            <p:sp>
              <p:nvSpPr>
                <p:cNvPr id="224332" name="Text Box 76"/>
                <p:cNvSpPr txBox="1">
                  <a:spLocks noChangeArrowheads="1"/>
                </p:cNvSpPr>
                <p:nvPr/>
              </p:nvSpPr>
              <p:spPr bwMode="auto">
                <a:xfrm>
                  <a:off x="806" y="3000"/>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33" name="Text Box 77"/>
                <p:cNvSpPr txBox="1">
                  <a:spLocks noChangeArrowheads="1"/>
                </p:cNvSpPr>
                <p:nvPr/>
              </p:nvSpPr>
              <p:spPr bwMode="auto">
                <a:xfrm>
                  <a:off x="1024" y="3048"/>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grpSp>
        <p:grpSp>
          <p:nvGrpSpPr>
            <p:cNvPr id="224334" name="Group 78"/>
            <p:cNvGrpSpPr>
              <a:grpSpLocks/>
            </p:cNvGrpSpPr>
            <p:nvPr/>
          </p:nvGrpSpPr>
          <p:grpSpPr bwMode="auto">
            <a:xfrm>
              <a:off x="4351" y="3629"/>
              <a:ext cx="343" cy="311"/>
              <a:chOff x="4367" y="3189"/>
              <a:chExt cx="343" cy="311"/>
            </a:xfrm>
          </p:grpSpPr>
          <p:sp>
            <p:nvSpPr>
              <p:cNvPr id="224335" name="Text Box 79"/>
              <p:cNvSpPr txBox="1">
                <a:spLocks noChangeArrowheads="1"/>
              </p:cNvSpPr>
              <p:nvPr/>
            </p:nvSpPr>
            <p:spPr bwMode="auto">
              <a:xfrm>
                <a:off x="4367" y="3189"/>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36" name="Text Box 80"/>
              <p:cNvSpPr txBox="1">
                <a:spLocks noChangeArrowheads="1"/>
              </p:cNvSpPr>
              <p:nvPr/>
            </p:nvSpPr>
            <p:spPr bwMode="auto">
              <a:xfrm>
                <a:off x="4594" y="3269"/>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grpSp>
        <p:sp>
          <p:nvSpPr>
            <p:cNvPr id="224337" name="Text Box 81"/>
            <p:cNvSpPr txBox="1">
              <a:spLocks noChangeArrowheads="1"/>
            </p:cNvSpPr>
            <p:nvPr/>
          </p:nvSpPr>
          <p:spPr bwMode="auto">
            <a:xfrm>
              <a:off x="5007" y="3401"/>
              <a:ext cx="116" cy="231"/>
            </a:xfrm>
            <a:prstGeom prst="rect">
              <a:avLst/>
            </a:prstGeom>
            <a:noFill/>
            <a:ln w="9525">
              <a:noFill/>
              <a:miter lim="800000"/>
              <a:headEnd/>
              <a:tailEnd/>
            </a:ln>
            <a:effectLst/>
          </p:spPr>
          <p:txBody>
            <a:bodyPr wrap="none">
              <a:spAutoFit/>
            </a:bodyPr>
            <a:lstStyle/>
            <a:p>
              <a:pPr eaLnBrk="0" hangingPunct="0"/>
              <a:endParaRPr lang="en-US">
                <a:solidFill>
                  <a:srgbClr val="FFFFFF"/>
                </a:solidFill>
                <a:latin typeface="Times New Roman" pitchFamily="18" charset="0"/>
                <a:cs typeface="+mn-cs"/>
              </a:endParaRPr>
            </a:p>
          </p:txBody>
        </p:sp>
        <p:sp>
          <p:nvSpPr>
            <p:cNvPr id="224338" name="Line 82"/>
            <p:cNvSpPr>
              <a:spLocks noChangeShapeType="1"/>
            </p:cNvSpPr>
            <p:nvPr/>
          </p:nvSpPr>
          <p:spPr bwMode="auto">
            <a:xfrm>
              <a:off x="1488" y="2463"/>
              <a:ext cx="0" cy="85"/>
            </a:xfrm>
            <a:prstGeom prst="line">
              <a:avLst/>
            </a:prstGeom>
            <a:noFill/>
            <a:ln w="9525">
              <a:solidFill>
                <a:schemeClr val="tx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39" name="Line 83"/>
            <p:cNvSpPr>
              <a:spLocks noChangeShapeType="1"/>
            </p:cNvSpPr>
            <p:nvPr/>
          </p:nvSpPr>
          <p:spPr bwMode="auto">
            <a:xfrm>
              <a:off x="2448" y="2736"/>
              <a:ext cx="0" cy="85"/>
            </a:xfrm>
            <a:prstGeom prst="line">
              <a:avLst/>
            </a:prstGeom>
            <a:noFill/>
            <a:ln w="9525">
              <a:solidFill>
                <a:schemeClr val="tx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0" name="Line 84"/>
            <p:cNvSpPr>
              <a:spLocks noChangeShapeType="1"/>
            </p:cNvSpPr>
            <p:nvPr/>
          </p:nvSpPr>
          <p:spPr bwMode="auto">
            <a:xfrm>
              <a:off x="3409" y="3003"/>
              <a:ext cx="0" cy="85"/>
            </a:xfrm>
            <a:prstGeom prst="line">
              <a:avLst/>
            </a:prstGeom>
            <a:noFill/>
            <a:ln w="9525">
              <a:solidFill>
                <a:schemeClr val="tx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1" name="Line 85"/>
            <p:cNvSpPr>
              <a:spLocks noChangeShapeType="1"/>
            </p:cNvSpPr>
            <p:nvPr/>
          </p:nvSpPr>
          <p:spPr bwMode="auto">
            <a:xfrm>
              <a:off x="5096" y="3367"/>
              <a:ext cx="0" cy="70"/>
            </a:xfrm>
            <a:prstGeom prst="line">
              <a:avLst/>
            </a:prstGeom>
            <a:noFill/>
            <a:ln w="9525">
              <a:solidFill>
                <a:schemeClr val="bg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2" name="Line 86"/>
            <p:cNvSpPr>
              <a:spLocks noChangeShapeType="1"/>
            </p:cNvSpPr>
            <p:nvPr/>
          </p:nvSpPr>
          <p:spPr bwMode="auto">
            <a:xfrm>
              <a:off x="5096" y="3585"/>
              <a:ext cx="0" cy="78"/>
            </a:xfrm>
            <a:prstGeom prst="line">
              <a:avLst/>
            </a:prstGeom>
            <a:noFill/>
            <a:ln w="9525">
              <a:solidFill>
                <a:schemeClr val="bg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3" name="Line 87"/>
            <p:cNvSpPr>
              <a:spLocks noChangeShapeType="1"/>
            </p:cNvSpPr>
            <p:nvPr/>
          </p:nvSpPr>
          <p:spPr bwMode="auto">
            <a:xfrm flipH="1" flipV="1">
              <a:off x="4372" y="3203"/>
              <a:ext cx="39" cy="31"/>
            </a:xfrm>
            <a:prstGeom prst="line">
              <a:avLst/>
            </a:prstGeom>
            <a:noFill/>
            <a:ln w="9525">
              <a:solidFill>
                <a:schemeClr val="tx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4" name="Line 88"/>
            <p:cNvSpPr>
              <a:spLocks noChangeShapeType="1"/>
            </p:cNvSpPr>
            <p:nvPr/>
          </p:nvSpPr>
          <p:spPr bwMode="auto">
            <a:xfrm flipH="1">
              <a:off x="4333" y="3000"/>
              <a:ext cx="39" cy="86"/>
            </a:xfrm>
            <a:prstGeom prst="line">
              <a:avLst/>
            </a:prstGeom>
            <a:noFill/>
            <a:ln w="9525">
              <a:solidFill>
                <a:schemeClr val="tx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5" name="Line 89"/>
            <p:cNvSpPr>
              <a:spLocks noChangeShapeType="1"/>
            </p:cNvSpPr>
            <p:nvPr/>
          </p:nvSpPr>
          <p:spPr bwMode="auto">
            <a:xfrm flipH="1">
              <a:off x="4365" y="3008"/>
              <a:ext cx="39" cy="86"/>
            </a:xfrm>
            <a:prstGeom prst="line">
              <a:avLst/>
            </a:prstGeom>
            <a:noFill/>
            <a:ln w="9525">
              <a:solidFill>
                <a:schemeClr val="tx1"/>
              </a:solidFill>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grpSp>
      <p:sp>
        <p:nvSpPr>
          <p:cNvPr id="224346" name="Oval 90"/>
          <p:cNvSpPr>
            <a:spLocks noChangeArrowheads="1"/>
          </p:cNvSpPr>
          <p:nvPr/>
        </p:nvSpPr>
        <p:spPr bwMode="auto">
          <a:xfrm>
            <a:off x="6934200" y="3429000"/>
            <a:ext cx="1143000" cy="1357313"/>
          </a:xfrm>
          <a:prstGeom prst="ellipse">
            <a:avLst/>
          </a:prstGeom>
          <a:noFill/>
          <a:ln w="25400">
            <a:solidFill>
              <a:srgbClr val="FF0000"/>
            </a:solidFill>
            <a:prstDash val="dash"/>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7" name="Oval 91"/>
          <p:cNvSpPr>
            <a:spLocks noChangeArrowheads="1"/>
          </p:cNvSpPr>
          <p:nvPr/>
        </p:nvSpPr>
        <p:spPr bwMode="auto">
          <a:xfrm rot="636901">
            <a:off x="381000" y="2286000"/>
            <a:ext cx="6692900" cy="2119313"/>
          </a:xfrm>
          <a:prstGeom prst="ellipse">
            <a:avLst/>
          </a:prstGeom>
          <a:noFill/>
          <a:ln w="25400">
            <a:solidFill>
              <a:srgbClr val="FF0000"/>
            </a:solidFill>
            <a:prstDash val="dash"/>
            <a:round/>
            <a:headEnd/>
            <a:tailEnd/>
          </a:ln>
          <a:effectLst/>
        </p:spPr>
        <p:txBody>
          <a:bodyPr wrap="none" anchor="ctr"/>
          <a:lstStyle/>
          <a:p>
            <a:pPr>
              <a:spcBef>
                <a:spcPct val="20000"/>
              </a:spcBef>
              <a:buClr>
                <a:srgbClr val="990033"/>
              </a:buClr>
              <a:buFont typeface="Wingdings" pitchFamily="2" charset="2"/>
              <a:buChar char="o"/>
            </a:pPr>
            <a:endParaRPr lang="en-US" sz="3000">
              <a:solidFill>
                <a:srgbClr val="FFFFFF"/>
              </a:solidFill>
              <a:latin typeface="Century Gothic" pitchFamily="34" charset="0"/>
              <a:cs typeface="+mn-cs"/>
            </a:endParaRPr>
          </a:p>
        </p:txBody>
      </p:sp>
      <p:sp>
        <p:nvSpPr>
          <p:cNvPr id="224348" name="Text Box 92"/>
          <p:cNvSpPr txBox="1">
            <a:spLocks noChangeArrowheads="1"/>
          </p:cNvSpPr>
          <p:nvPr/>
        </p:nvSpPr>
        <p:spPr bwMode="auto">
          <a:xfrm>
            <a:off x="1052513" y="4070350"/>
            <a:ext cx="1460500" cy="457200"/>
          </a:xfrm>
          <a:prstGeom prst="rect">
            <a:avLst/>
          </a:prstGeom>
          <a:noFill/>
          <a:ln w="9525">
            <a:noFill/>
            <a:miter lim="800000"/>
            <a:headEnd/>
            <a:tailEnd/>
          </a:ln>
          <a:effectLst/>
        </p:spPr>
        <p:txBody>
          <a:bodyPr wrap="none">
            <a:spAutoFit/>
          </a:bodyPr>
          <a:lstStyle/>
          <a:p>
            <a:pPr eaLnBrk="0" hangingPunct="0"/>
            <a:r>
              <a:rPr lang="en-US" sz="2400">
                <a:solidFill>
                  <a:srgbClr val="FFFFFF"/>
                </a:solidFill>
                <a:latin typeface="Times New Roman" pitchFamily="18" charset="0"/>
                <a:cs typeface="+mn-cs"/>
              </a:rPr>
              <a:t>Tail group</a:t>
            </a:r>
          </a:p>
        </p:txBody>
      </p:sp>
      <p:sp>
        <p:nvSpPr>
          <p:cNvPr id="224349" name="Text Box 93"/>
          <p:cNvSpPr txBox="1">
            <a:spLocks noChangeArrowheads="1"/>
          </p:cNvSpPr>
          <p:nvPr/>
        </p:nvSpPr>
        <p:spPr bwMode="auto">
          <a:xfrm>
            <a:off x="6538913" y="4800600"/>
            <a:ext cx="1614487" cy="457200"/>
          </a:xfrm>
          <a:prstGeom prst="rect">
            <a:avLst/>
          </a:prstGeom>
          <a:noFill/>
          <a:ln w="9525">
            <a:noFill/>
            <a:miter lim="800000"/>
            <a:headEnd/>
            <a:tailEnd/>
          </a:ln>
          <a:effectLst/>
        </p:spPr>
        <p:txBody>
          <a:bodyPr wrap="none">
            <a:spAutoFit/>
          </a:bodyPr>
          <a:lstStyle/>
          <a:p>
            <a:pPr eaLnBrk="0" hangingPunct="0"/>
            <a:r>
              <a:rPr lang="en-US" sz="2400">
                <a:solidFill>
                  <a:srgbClr val="FFFFFF"/>
                </a:solidFill>
                <a:latin typeface="Times New Roman" pitchFamily="18" charset="0"/>
                <a:cs typeface="+mn-cs"/>
              </a:rPr>
              <a:t>Head group</a:t>
            </a:r>
          </a:p>
        </p:txBody>
      </p:sp>
      <p:sp>
        <p:nvSpPr>
          <p:cNvPr id="224350" name="Text Box 94"/>
          <p:cNvSpPr txBox="1">
            <a:spLocks noChangeArrowheads="1"/>
          </p:cNvSpPr>
          <p:nvPr/>
        </p:nvSpPr>
        <p:spPr bwMode="auto">
          <a:xfrm>
            <a:off x="7086600" y="4038600"/>
            <a:ext cx="514350" cy="366713"/>
          </a:xfrm>
          <a:prstGeom prst="rect">
            <a:avLst/>
          </a:prstGeom>
          <a:noFill/>
          <a:ln w="9525">
            <a:noFill/>
            <a:miter lim="800000"/>
            <a:headEnd/>
            <a:tailEnd/>
          </a:ln>
          <a:effectLst/>
        </p:spPr>
        <p:txBody>
          <a:bodyPr wrap="none">
            <a:spAutoFit/>
          </a:bodyPr>
          <a:lstStyle/>
          <a:p>
            <a:pPr eaLnBrk="0" hangingPunct="0"/>
            <a:r>
              <a:rPr lang="en-US">
                <a:solidFill>
                  <a:srgbClr val="3399FF"/>
                </a:solidFill>
                <a:latin typeface="Times New Roman" pitchFamily="18" charset="0"/>
                <a:cs typeface="+mn-cs"/>
              </a:rPr>
              <a:t>O</a:t>
            </a:r>
            <a:r>
              <a:rPr lang="en-US">
                <a:solidFill>
                  <a:srgbClr val="FFFFFF"/>
                </a:solidFill>
                <a:latin typeface="Times New Roman" pitchFamily="18" charset="0"/>
                <a:cs typeface="+mn-cs"/>
              </a:rPr>
              <a:t>H</a:t>
            </a:r>
          </a:p>
        </p:txBody>
      </p:sp>
      <p:grpSp>
        <p:nvGrpSpPr>
          <p:cNvPr id="95" name="Group 4"/>
          <p:cNvGrpSpPr>
            <a:grpSpLocks noChangeAspect="1"/>
          </p:cNvGrpSpPr>
          <p:nvPr/>
        </p:nvGrpSpPr>
        <p:grpSpPr bwMode="auto">
          <a:xfrm>
            <a:off x="7772400" y="5865812"/>
            <a:ext cx="1295400" cy="849099"/>
            <a:chOff x="4896" y="3695"/>
            <a:chExt cx="804" cy="527"/>
          </a:xfrm>
        </p:grpSpPr>
        <p:sp>
          <p:nvSpPr>
            <p:cNvPr id="96"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98"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9"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487F7CD5-5883-B09A-8770-3B50993FD1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07261846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solidFill>
                  <a:srgbClr val="FFFF00"/>
                </a:solidFill>
              </a:rPr>
              <a:t>Salt Formation</a:t>
            </a:r>
          </a:p>
        </p:txBody>
      </p:sp>
      <p:sp>
        <p:nvSpPr>
          <p:cNvPr id="223236" name="Text Box 4"/>
          <p:cNvSpPr txBox="1">
            <a:spLocks noChangeArrowheads="1"/>
          </p:cNvSpPr>
          <p:nvPr/>
        </p:nvSpPr>
        <p:spPr bwMode="auto">
          <a:xfrm>
            <a:off x="1096963" y="2376488"/>
            <a:ext cx="7285037" cy="519112"/>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b="1">
                <a:solidFill>
                  <a:srgbClr val="3399FF"/>
                </a:solidFill>
              </a:rPr>
              <a:t>R</a:t>
            </a:r>
            <a:r>
              <a:rPr lang="en-US" sz="2800" b="1"/>
              <a:t>–C–OH  +  NaOH         R–C–O</a:t>
            </a:r>
            <a:r>
              <a:rPr lang="en-US" sz="2800" b="1" baseline="30000"/>
              <a:t>-</a:t>
            </a:r>
            <a:r>
              <a:rPr lang="en-US" sz="2800" b="1"/>
              <a:t>Na</a:t>
            </a:r>
            <a:r>
              <a:rPr lang="en-US" sz="2800" b="1" baseline="30000"/>
              <a:t>+</a:t>
            </a:r>
            <a:r>
              <a:rPr lang="en-US" sz="2800" b="1"/>
              <a:t>  +  H</a:t>
            </a:r>
            <a:r>
              <a:rPr lang="en-US" sz="2800" b="1" baseline="-25000"/>
              <a:t>2</a:t>
            </a:r>
            <a:r>
              <a:rPr lang="en-US" sz="2800" b="1"/>
              <a:t>O</a:t>
            </a:r>
          </a:p>
        </p:txBody>
      </p:sp>
      <p:sp>
        <p:nvSpPr>
          <p:cNvPr id="223237" name="Text Box 5"/>
          <p:cNvSpPr txBox="1">
            <a:spLocks noChangeArrowheads="1"/>
          </p:cNvSpPr>
          <p:nvPr/>
        </p:nvSpPr>
        <p:spPr bwMode="auto">
          <a:xfrm rot="16200000">
            <a:off x="1373981" y="1997870"/>
            <a:ext cx="695325" cy="519112"/>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b="1"/>
              <a:t>=O</a:t>
            </a:r>
          </a:p>
        </p:txBody>
      </p:sp>
      <p:sp>
        <p:nvSpPr>
          <p:cNvPr id="223238" name="Text Box 6"/>
          <p:cNvSpPr txBox="1">
            <a:spLocks noChangeArrowheads="1"/>
          </p:cNvSpPr>
          <p:nvPr/>
        </p:nvSpPr>
        <p:spPr bwMode="auto">
          <a:xfrm rot="16200000">
            <a:off x="5322094" y="1993106"/>
            <a:ext cx="695325" cy="519113"/>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b="1"/>
              <a:t>=O</a:t>
            </a:r>
          </a:p>
        </p:txBody>
      </p:sp>
      <p:sp>
        <p:nvSpPr>
          <p:cNvPr id="223239" name="Text Box 7"/>
          <p:cNvSpPr txBox="1">
            <a:spLocks noChangeArrowheads="1"/>
          </p:cNvSpPr>
          <p:nvPr/>
        </p:nvSpPr>
        <p:spPr bwMode="auto">
          <a:xfrm>
            <a:off x="1219200" y="2909888"/>
            <a:ext cx="1281113" cy="366712"/>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1800" b="1"/>
              <a:t>Fatty acid</a:t>
            </a:r>
          </a:p>
        </p:txBody>
      </p:sp>
      <p:sp>
        <p:nvSpPr>
          <p:cNvPr id="223240" name="Text Box 8"/>
          <p:cNvSpPr txBox="1">
            <a:spLocks noChangeArrowheads="1"/>
          </p:cNvSpPr>
          <p:nvPr/>
        </p:nvSpPr>
        <p:spPr bwMode="auto">
          <a:xfrm>
            <a:off x="5854700" y="2895600"/>
            <a:ext cx="1765300" cy="641350"/>
          </a:xfrm>
          <a:prstGeom prst="rect">
            <a:avLst/>
          </a:prstGeom>
          <a:noFill/>
          <a:ln w="9525">
            <a:noFill/>
            <a:miter lim="800000"/>
            <a:headEnd/>
            <a:tailEnd/>
          </a:ln>
          <a:effectLst/>
        </p:spPr>
        <p:txBody>
          <a:bodyPr>
            <a:spAutoFit/>
          </a:bodyPr>
          <a:lstStyle/>
          <a:p>
            <a:pPr algn="ctr" eaLnBrk="0" hangingPunct="0">
              <a:spcBef>
                <a:spcPct val="0"/>
              </a:spcBef>
              <a:buClrTx/>
              <a:buFontTx/>
              <a:buNone/>
            </a:pPr>
            <a:r>
              <a:rPr lang="en-US" sz="1800" b="1"/>
              <a:t>Fatty acid sodium salt</a:t>
            </a:r>
          </a:p>
        </p:txBody>
      </p:sp>
      <p:sp>
        <p:nvSpPr>
          <p:cNvPr id="223241" name="Text Box 9"/>
          <p:cNvSpPr txBox="1">
            <a:spLocks noChangeArrowheads="1"/>
          </p:cNvSpPr>
          <p:nvPr/>
        </p:nvSpPr>
        <p:spPr bwMode="auto">
          <a:xfrm>
            <a:off x="136525" y="1828800"/>
            <a:ext cx="1311275" cy="457200"/>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400" b="1">
                <a:solidFill>
                  <a:srgbClr val="FF0000"/>
                </a:solidFill>
              </a:rPr>
              <a:t>Anionic</a:t>
            </a:r>
          </a:p>
        </p:txBody>
      </p:sp>
      <p:sp>
        <p:nvSpPr>
          <p:cNvPr id="223242" name="Text Box 10"/>
          <p:cNvSpPr txBox="1">
            <a:spLocks noChangeArrowheads="1"/>
          </p:cNvSpPr>
          <p:nvPr/>
        </p:nvSpPr>
        <p:spPr bwMode="auto">
          <a:xfrm>
            <a:off x="1295400" y="4738688"/>
            <a:ext cx="6170613" cy="519112"/>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b="1">
                <a:solidFill>
                  <a:srgbClr val="3399FF"/>
                </a:solidFill>
              </a:rPr>
              <a:t>R</a:t>
            </a:r>
            <a:r>
              <a:rPr lang="en-US" sz="2800" b="1"/>
              <a:t>–C–NH</a:t>
            </a:r>
            <a:r>
              <a:rPr lang="en-US" sz="2800" b="1" baseline="-25000"/>
              <a:t>2</a:t>
            </a:r>
            <a:r>
              <a:rPr lang="en-US" sz="2800" b="1"/>
              <a:t>  +  HCl            R–C–N</a:t>
            </a:r>
            <a:r>
              <a:rPr lang="en-US" sz="2800" b="1" baseline="30000"/>
              <a:t>+</a:t>
            </a:r>
            <a:r>
              <a:rPr lang="en-US" sz="2800" b="1"/>
              <a:t>H</a:t>
            </a:r>
            <a:r>
              <a:rPr lang="en-US" sz="2800" b="1" baseline="-25000"/>
              <a:t>3</a:t>
            </a:r>
            <a:r>
              <a:rPr lang="en-US" sz="2800" b="1"/>
              <a:t>Cl</a:t>
            </a:r>
            <a:r>
              <a:rPr lang="en-US" sz="2800" b="1" baseline="30000"/>
              <a:t>-</a:t>
            </a:r>
          </a:p>
        </p:txBody>
      </p:sp>
      <p:sp>
        <p:nvSpPr>
          <p:cNvPr id="223243" name="Text Box 11"/>
          <p:cNvSpPr txBox="1">
            <a:spLocks noChangeArrowheads="1"/>
          </p:cNvSpPr>
          <p:nvPr/>
        </p:nvSpPr>
        <p:spPr bwMode="auto">
          <a:xfrm rot="16200000">
            <a:off x="1572419" y="4360069"/>
            <a:ext cx="695325" cy="519113"/>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b="1"/>
              <a:t>=O</a:t>
            </a:r>
          </a:p>
        </p:txBody>
      </p:sp>
      <p:sp>
        <p:nvSpPr>
          <p:cNvPr id="223244" name="Text Box 12"/>
          <p:cNvSpPr txBox="1">
            <a:spLocks noChangeArrowheads="1"/>
          </p:cNvSpPr>
          <p:nvPr/>
        </p:nvSpPr>
        <p:spPr bwMode="auto">
          <a:xfrm rot="16200000">
            <a:off x="5461794" y="4360069"/>
            <a:ext cx="695325" cy="519113"/>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b="1"/>
              <a:t>=O</a:t>
            </a:r>
          </a:p>
        </p:txBody>
      </p:sp>
      <p:sp>
        <p:nvSpPr>
          <p:cNvPr id="223247" name="Text Box 15"/>
          <p:cNvSpPr txBox="1">
            <a:spLocks noChangeArrowheads="1"/>
          </p:cNvSpPr>
          <p:nvPr/>
        </p:nvSpPr>
        <p:spPr bwMode="auto">
          <a:xfrm>
            <a:off x="88900" y="4191000"/>
            <a:ext cx="1435100" cy="457200"/>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400" b="1">
                <a:solidFill>
                  <a:srgbClr val="FF0000"/>
                </a:solidFill>
              </a:rPr>
              <a:t>Cationic</a:t>
            </a:r>
          </a:p>
        </p:txBody>
      </p:sp>
      <p:sp>
        <p:nvSpPr>
          <p:cNvPr id="223248" name="Line 16"/>
          <p:cNvSpPr>
            <a:spLocks noChangeShapeType="1"/>
          </p:cNvSpPr>
          <p:nvPr/>
        </p:nvSpPr>
        <p:spPr bwMode="auto">
          <a:xfrm>
            <a:off x="4392613" y="5029200"/>
            <a:ext cx="685800" cy="0"/>
          </a:xfrm>
          <a:prstGeom prst="line">
            <a:avLst/>
          </a:prstGeom>
          <a:noFill/>
          <a:ln w="50800">
            <a:solidFill>
              <a:schemeClr val="tx1"/>
            </a:solidFill>
            <a:round/>
            <a:headEnd/>
            <a:tailEnd type="triangle" w="med" len="med"/>
          </a:ln>
          <a:effectLst/>
        </p:spPr>
        <p:txBody>
          <a:bodyPr/>
          <a:lstStyle/>
          <a:p>
            <a:endParaRPr lang="en-US"/>
          </a:p>
        </p:txBody>
      </p:sp>
      <p:sp>
        <p:nvSpPr>
          <p:cNvPr id="223249" name="Line 17"/>
          <p:cNvSpPr>
            <a:spLocks noChangeShapeType="1"/>
          </p:cNvSpPr>
          <p:nvPr/>
        </p:nvSpPr>
        <p:spPr bwMode="auto">
          <a:xfrm>
            <a:off x="4419600" y="2667000"/>
            <a:ext cx="609600" cy="0"/>
          </a:xfrm>
          <a:prstGeom prst="line">
            <a:avLst/>
          </a:prstGeom>
          <a:noFill/>
          <a:ln w="50800">
            <a:solidFill>
              <a:schemeClr val="tx1"/>
            </a:solidFill>
            <a:round/>
            <a:headEnd/>
            <a:tailEnd type="triangle" w="med" len="med"/>
          </a:ln>
          <a:effectLst/>
        </p:spPr>
        <p:txBody>
          <a:bodyPr/>
          <a:lstStyle/>
          <a:p>
            <a:endParaRPr lang="en-US"/>
          </a:p>
        </p:txBody>
      </p:sp>
      <p:sp>
        <p:nvSpPr>
          <p:cNvPr id="223250" name="Text Box 18"/>
          <p:cNvSpPr txBox="1">
            <a:spLocks noChangeArrowheads="1"/>
          </p:cNvSpPr>
          <p:nvPr/>
        </p:nvSpPr>
        <p:spPr bwMode="auto">
          <a:xfrm>
            <a:off x="1420813" y="5195888"/>
            <a:ext cx="1495425" cy="366712"/>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1800" b="1"/>
              <a:t>Fatty amide</a:t>
            </a:r>
          </a:p>
        </p:txBody>
      </p:sp>
      <p:sp>
        <p:nvSpPr>
          <p:cNvPr id="223251" name="Text Box 19"/>
          <p:cNvSpPr txBox="1">
            <a:spLocks noChangeArrowheads="1"/>
          </p:cNvSpPr>
          <p:nvPr/>
        </p:nvSpPr>
        <p:spPr bwMode="auto">
          <a:xfrm>
            <a:off x="6254750" y="5181600"/>
            <a:ext cx="2176463" cy="641350"/>
          </a:xfrm>
          <a:prstGeom prst="rect">
            <a:avLst/>
          </a:prstGeom>
          <a:noFill/>
          <a:ln w="9525">
            <a:noFill/>
            <a:miter lim="800000"/>
            <a:headEnd/>
            <a:tailEnd/>
          </a:ln>
          <a:effectLst/>
        </p:spPr>
        <p:txBody>
          <a:bodyPr>
            <a:spAutoFit/>
          </a:bodyPr>
          <a:lstStyle/>
          <a:p>
            <a:pPr algn="ctr" eaLnBrk="0" hangingPunct="0">
              <a:spcBef>
                <a:spcPct val="0"/>
              </a:spcBef>
              <a:buClrTx/>
              <a:buFontTx/>
              <a:buNone/>
            </a:pPr>
            <a:r>
              <a:rPr lang="en-US" sz="1800" b="1"/>
              <a:t>Fatty amide hydrochloride salt</a:t>
            </a:r>
          </a:p>
        </p:txBody>
      </p:sp>
      <p:sp>
        <p:nvSpPr>
          <p:cNvPr id="223255" name="Oval 23"/>
          <p:cNvSpPr>
            <a:spLocks noChangeArrowheads="1"/>
          </p:cNvSpPr>
          <p:nvPr/>
        </p:nvSpPr>
        <p:spPr bwMode="auto">
          <a:xfrm>
            <a:off x="5105400" y="1905000"/>
            <a:ext cx="1295400" cy="1219200"/>
          </a:xfrm>
          <a:prstGeom prst="ellipse">
            <a:avLst/>
          </a:prstGeom>
          <a:noFill/>
          <a:ln w="25400" algn="ctr">
            <a:solidFill>
              <a:srgbClr val="FF0000"/>
            </a:solidFill>
            <a:prstDash val="dash"/>
            <a:round/>
            <a:headEnd/>
            <a:tailEnd/>
          </a:ln>
          <a:effectLst/>
        </p:spPr>
        <p:txBody>
          <a:bodyPr wrap="none" anchor="ctr"/>
          <a:lstStyle/>
          <a:p>
            <a:endParaRPr lang="en-US"/>
          </a:p>
        </p:txBody>
      </p:sp>
      <p:sp>
        <p:nvSpPr>
          <p:cNvPr id="223256" name="Oval 24"/>
          <p:cNvSpPr>
            <a:spLocks noChangeArrowheads="1"/>
          </p:cNvSpPr>
          <p:nvPr/>
        </p:nvSpPr>
        <p:spPr bwMode="auto">
          <a:xfrm>
            <a:off x="5078413" y="4267200"/>
            <a:ext cx="1905000" cy="1219200"/>
          </a:xfrm>
          <a:prstGeom prst="ellipse">
            <a:avLst/>
          </a:prstGeom>
          <a:noFill/>
          <a:ln w="25400" algn="ctr">
            <a:solidFill>
              <a:srgbClr val="FF0000"/>
            </a:solidFill>
            <a:prstDash val="dash"/>
            <a:round/>
            <a:headEnd/>
            <a:tailEnd/>
          </a:ln>
          <a:effectLst/>
        </p:spPr>
        <p:txBody>
          <a:bodyPr wrap="none" anchor="ctr"/>
          <a:lstStyle/>
          <a:p>
            <a:endParaRPr lang="en-US"/>
          </a:p>
        </p:txBody>
      </p:sp>
      <p:sp>
        <p:nvSpPr>
          <p:cNvPr id="223257" name="Text Box 25"/>
          <p:cNvSpPr txBox="1">
            <a:spLocks noChangeArrowheads="1"/>
          </p:cNvSpPr>
          <p:nvPr/>
        </p:nvSpPr>
        <p:spPr bwMode="auto">
          <a:xfrm>
            <a:off x="1698625" y="3505200"/>
            <a:ext cx="3482975"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dirty="0">
                <a:solidFill>
                  <a:srgbClr val="3399FF"/>
                </a:solidFill>
              </a:rPr>
              <a:t>“R” = Hydrocarbon tail</a:t>
            </a:r>
          </a:p>
        </p:txBody>
      </p:sp>
      <p:grpSp>
        <p:nvGrpSpPr>
          <p:cNvPr id="21" name="Group 4"/>
          <p:cNvGrpSpPr>
            <a:grpSpLocks noChangeAspect="1"/>
          </p:cNvGrpSpPr>
          <p:nvPr/>
        </p:nvGrpSpPr>
        <p:grpSpPr bwMode="auto">
          <a:xfrm>
            <a:off x="7772400" y="5865812"/>
            <a:ext cx="1295400" cy="849099"/>
            <a:chOff x="4896" y="3695"/>
            <a:chExt cx="804" cy="527"/>
          </a:xfrm>
        </p:grpSpPr>
        <p:sp>
          <p:nvSpPr>
            <p:cNvPr id="22"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3"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24"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FD7DB9D8-BBC3-FC1A-4A2F-67EDF6AC658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2715272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5" grpId="0" animBg="1"/>
      <p:bldP spid="2232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Emulsifier</a:t>
            </a:r>
          </a:p>
        </p:txBody>
      </p:sp>
      <p:sp>
        <p:nvSpPr>
          <p:cNvPr id="3" name="Content Placeholder 2"/>
          <p:cNvSpPr>
            <a:spLocks noGrp="1"/>
          </p:cNvSpPr>
          <p:nvPr>
            <p:ph idx="1"/>
          </p:nvPr>
        </p:nvSpPr>
        <p:spPr>
          <a:xfrm>
            <a:off x="457200" y="1600201"/>
            <a:ext cx="8229600" cy="4267200"/>
          </a:xfrm>
        </p:spPr>
        <p:txBody>
          <a:bodyPr/>
          <a:lstStyle/>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9" name="Oval 20"/>
          <p:cNvSpPr>
            <a:spLocks noChangeArrowheads="1"/>
          </p:cNvSpPr>
          <p:nvPr/>
        </p:nvSpPr>
        <p:spPr bwMode="auto">
          <a:xfrm>
            <a:off x="1276350" y="2038350"/>
            <a:ext cx="2590800" cy="2514600"/>
          </a:xfrm>
          <a:prstGeom prst="ellipse">
            <a:avLst/>
          </a:prstGeom>
          <a:gradFill rotWithShape="0">
            <a:gsLst>
              <a:gs pos="0">
                <a:srgbClr val="C0C0C0"/>
              </a:gs>
              <a:gs pos="100000">
                <a:srgbClr val="C0C0C0">
                  <a:gamma/>
                  <a:shade val="46275"/>
                  <a:invGamma/>
                </a:srgbClr>
              </a:gs>
            </a:gsLst>
            <a:path path="shape">
              <a:fillToRect l="50000" t="50000" r="50000" b="50000"/>
            </a:path>
          </a:grad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0" name="Oval 26"/>
          <p:cNvSpPr>
            <a:spLocks noChangeArrowheads="1"/>
          </p:cNvSpPr>
          <p:nvPr/>
        </p:nvSpPr>
        <p:spPr bwMode="auto">
          <a:xfrm rot="15947606">
            <a:off x="3829050" y="30289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1" name="Freeform 23"/>
          <p:cNvSpPr>
            <a:spLocks/>
          </p:cNvSpPr>
          <p:nvPr/>
        </p:nvSpPr>
        <p:spPr bwMode="auto">
          <a:xfrm rot="-5629243">
            <a:off x="3314700" y="28384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2" name="Oval 29"/>
          <p:cNvSpPr>
            <a:spLocks noChangeArrowheads="1"/>
          </p:cNvSpPr>
          <p:nvPr/>
        </p:nvSpPr>
        <p:spPr bwMode="auto">
          <a:xfrm rot="-8786209">
            <a:off x="3276600" y="20383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3" name="Freeform 27"/>
          <p:cNvSpPr>
            <a:spLocks/>
          </p:cNvSpPr>
          <p:nvPr/>
        </p:nvSpPr>
        <p:spPr bwMode="auto">
          <a:xfrm rot="-8763238">
            <a:off x="3009900" y="2286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4" name="Oval 21"/>
          <p:cNvSpPr>
            <a:spLocks noChangeArrowheads="1"/>
          </p:cNvSpPr>
          <p:nvPr/>
        </p:nvSpPr>
        <p:spPr bwMode="auto">
          <a:xfrm>
            <a:off x="2400300" y="17526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5" name="Freeform 22"/>
          <p:cNvSpPr>
            <a:spLocks/>
          </p:cNvSpPr>
          <p:nvPr/>
        </p:nvSpPr>
        <p:spPr bwMode="auto">
          <a:xfrm>
            <a:off x="2419350" y="20764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6" name="Oval 33"/>
          <p:cNvSpPr>
            <a:spLocks noChangeArrowheads="1"/>
          </p:cNvSpPr>
          <p:nvPr/>
        </p:nvSpPr>
        <p:spPr bwMode="auto">
          <a:xfrm rot="-3386209">
            <a:off x="1295400" y="2247900"/>
            <a:ext cx="304800" cy="304800"/>
          </a:xfrm>
          <a:prstGeom prst="ellipse">
            <a:avLst/>
          </a:prstGeom>
          <a:solidFill>
            <a:srgbClr val="FF0000"/>
          </a:solidFill>
          <a:ln w="9525">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7" name="Freeform 31"/>
          <p:cNvSpPr>
            <a:spLocks/>
          </p:cNvSpPr>
          <p:nvPr/>
        </p:nvSpPr>
        <p:spPr bwMode="auto">
          <a:xfrm rot="-3363238">
            <a:off x="1771650" y="23431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8" name="Oval 25"/>
          <p:cNvSpPr>
            <a:spLocks noChangeArrowheads="1"/>
          </p:cNvSpPr>
          <p:nvPr/>
        </p:nvSpPr>
        <p:spPr bwMode="auto">
          <a:xfrm rot="-5652394">
            <a:off x="990600" y="31623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19" name="Freeform 24"/>
          <p:cNvSpPr>
            <a:spLocks/>
          </p:cNvSpPr>
          <p:nvPr/>
        </p:nvSpPr>
        <p:spPr bwMode="auto">
          <a:xfrm rot="-5629243">
            <a:off x="1504950" y="29146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0" name="Oval 30"/>
          <p:cNvSpPr>
            <a:spLocks noChangeArrowheads="1"/>
          </p:cNvSpPr>
          <p:nvPr/>
        </p:nvSpPr>
        <p:spPr bwMode="auto">
          <a:xfrm rot="-8786209">
            <a:off x="1466850" y="40957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1" name="Freeform 28"/>
          <p:cNvSpPr>
            <a:spLocks/>
          </p:cNvSpPr>
          <p:nvPr/>
        </p:nvSpPr>
        <p:spPr bwMode="auto">
          <a:xfrm rot="-8763238">
            <a:off x="1809750" y="35242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2" name="Oval 35"/>
          <p:cNvSpPr>
            <a:spLocks noChangeArrowheads="1"/>
          </p:cNvSpPr>
          <p:nvPr/>
        </p:nvSpPr>
        <p:spPr bwMode="auto">
          <a:xfrm>
            <a:off x="2514600" y="45339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3" name="Freeform 36"/>
          <p:cNvSpPr>
            <a:spLocks/>
          </p:cNvSpPr>
          <p:nvPr/>
        </p:nvSpPr>
        <p:spPr bwMode="auto">
          <a:xfrm>
            <a:off x="2495550" y="37909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4" name="Oval 34"/>
          <p:cNvSpPr>
            <a:spLocks noChangeArrowheads="1"/>
          </p:cNvSpPr>
          <p:nvPr/>
        </p:nvSpPr>
        <p:spPr bwMode="auto">
          <a:xfrm rot="-3386209">
            <a:off x="3562350" y="40005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5" name="Freeform 32"/>
          <p:cNvSpPr>
            <a:spLocks/>
          </p:cNvSpPr>
          <p:nvPr/>
        </p:nvSpPr>
        <p:spPr bwMode="auto">
          <a:xfrm rot="-3363238">
            <a:off x="3124200" y="34861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6" name="Oval 3"/>
          <p:cNvSpPr>
            <a:spLocks noChangeArrowheads="1"/>
          </p:cNvSpPr>
          <p:nvPr/>
        </p:nvSpPr>
        <p:spPr bwMode="auto">
          <a:xfrm>
            <a:off x="5181600" y="3238500"/>
            <a:ext cx="2590800" cy="2514600"/>
          </a:xfrm>
          <a:prstGeom prst="ellipse">
            <a:avLst/>
          </a:prstGeom>
          <a:gradFill rotWithShape="0">
            <a:gsLst>
              <a:gs pos="0">
                <a:srgbClr val="C0C0C0"/>
              </a:gs>
              <a:gs pos="100000">
                <a:srgbClr val="C0C0C0">
                  <a:gamma/>
                  <a:shade val="46275"/>
                  <a:invGamma/>
                </a:srgbClr>
              </a:gs>
            </a:gsLst>
            <a:path path="shape">
              <a:fillToRect l="50000" t="50000" r="50000" b="50000"/>
            </a:path>
          </a:gra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7" name="Oval 4"/>
          <p:cNvSpPr>
            <a:spLocks noChangeArrowheads="1"/>
          </p:cNvSpPr>
          <p:nvPr/>
        </p:nvSpPr>
        <p:spPr bwMode="auto">
          <a:xfrm>
            <a:off x="6305550" y="29527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8" name="Freeform 5"/>
          <p:cNvSpPr>
            <a:spLocks/>
          </p:cNvSpPr>
          <p:nvPr/>
        </p:nvSpPr>
        <p:spPr bwMode="auto">
          <a:xfrm>
            <a:off x="6324600" y="3276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29" name="Oval 16"/>
          <p:cNvSpPr>
            <a:spLocks noChangeArrowheads="1"/>
          </p:cNvSpPr>
          <p:nvPr/>
        </p:nvSpPr>
        <p:spPr bwMode="auto">
          <a:xfrm rot="-3386209">
            <a:off x="5200650" y="34480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0" name="Freeform 14"/>
          <p:cNvSpPr>
            <a:spLocks/>
          </p:cNvSpPr>
          <p:nvPr/>
        </p:nvSpPr>
        <p:spPr bwMode="auto">
          <a:xfrm rot="-3363238">
            <a:off x="5676900" y="35433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1" name="Oval 8"/>
          <p:cNvSpPr>
            <a:spLocks noChangeArrowheads="1"/>
          </p:cNvSpPr>
          <p:nvPr/>
        </p:nvSpPr>
        <p:spPr bwMode="auto">
          <a:xfrm rot="-5652394">
            <a:off x="4895850" y="43624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2" name="Freeform 7"/>
          <p:cNvSpPr>
            <a:spLocks/>
          </p:cNvSpPr>
          <p:nvPr/>
        </p:nvSpPr>
        <p:spPr bwMode="auto">
          <a:xfrm rot="-5629243">
            <a:off x="5410200" y="41148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3" name="Oval 13"/>
          <p:cNvSpPr>
            <a:spLocks noChangeArrowheads="1"/>
          </p:cNvSpPr>
          <p:nvPr/>
        </p:nvSpPr>
        <p:spPr bwMode="auto">
          <a:xfrm rot="-8786209">
            <a:off x="5372100" y="52959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4" name="Freeform 11"/>
          <p:cNvSpPr>
            <a:spLocks/>
          </p:cNvSpPr>
          <p:nvPr/>
        </p:nvSpPr>
        <p:spPr bwMode="auto">
          <a:xfrm rot="-8763238">
            <a:off x="5715000" y="47244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5" name="Oval 18"/>
          <p:cNvSpPr>
            <a:spLocks noChangeArrowheads="1"/>
          </p:cNvSpPr>
          <p:nvPr/>
        </p:nvSpPr>
        <p:spPr bwMode="auto">
          <a:xfrm>
            <a:off x="6419850" y="57340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6" name="Freeform 19"/>
          <p:cNvSpPr>
            <a:spLocks/>
          </p:cNvSpPr>
          <p:nvPr/>
        </p:nvSpPr>
        <p:spPr bwMode="auto">
          <a:xfrm>
            <a:off x="6400800" y="49911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7" name="Oval 17"/>
          <p:cNvSpPr>
            <a:spLocks noChangeArrowheads="1"/>
          </p:cNvSpPr>
          <p:nvPr/>
        </p:nvSpPr>
        <p:spPr bwMode="auto">
          <a:xfrm rot="-3386209">
            <a:off x="7467600" y="520065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8" name="Freeform 15"/>
          <p:cNvSpPr>
            <a:spLocks/>
          </p:cNvSpPr>
          <p:nvPr/>
        </p:nvSpPr>
        <p:spPr bwMode="auto">
          <a:xfrm rot="-3363238">
            <a:off x="7029450" y="46863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39" name="Oval 9"/>
          <p:cNvSpPr>
            <a:spLocks noChangeArrowheads="1"/>
          </p:cNvSpPr>
          <p:nvPr/>
        </p:nvSpPr>
        <p:spPr bwMode="auto">
          <a:xfrm rot="-5652394">
            <a:off x="7734300" y="42291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40" name="Freeform 6"/>
          <p:cNvSpPr>
            <a:spLocks/>
          </p:cNvSpPr>
          <p:nvPr/>
        </p:nvSpPr>
        <p:spPr bwMode="auto">
          <a:xfrm rot="-5629243">
            <a:off x="7219950" y="4038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41" name="Oval 12"/>
          <p:cNvSpPr>
            <a:spLocks noChangeArrowheads="1"/>
          </p:cNvSpPr>
          <p:nvPr/>
        </p:nvSpPr>
        <p:spPr bwMode="auto">
          <a:xfrm rot="-8786209">
            <a:off x="7181850" y="3238500"/>
            <a:ext cx="304800" cy="304800"/>
          </a:xfrm>
          <a:prstGeom prst="ellipse">
            <a:avLst/>
          </a:prstGeom>
          <a:solidFill>
            <a:srgbClr val="FF0000"/>
          </a:solidFill>
          <a:ln w="9525" algn="ctr">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42" name="Freeform 10"/>
          <p:cNvSpPr>
            <a:spLocks/>
          </p:cNvSpPr>
          <p:nvPr/>
        </p:nvSpPr>
        <p:spPr bwMode="auto">
          <a:xfrm rot="-8763238">
            <a:off x="6915150" y="34861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rgbClr val="FFFFFF"/>
            </a:solidFill>
            <a:round/>
            <a:headEnd/>
            <a:tailEnd/>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43" name="Line 38"/>
          <p:cNvSpPr>
            <a:spLocks noChangeShapeType="1"/>
          </p:cNvSpPr>
          <p:nvPr/>
        </p:nvSpPr>
        <p:spPr bwMode="auto">
          <a:xfrm>
            <a:off x="4210050" y="3467100"/>
            <a:ext cx="838200" cy="304800"/>
          </a:xfrm>
          <a:prstGeom prst="line">
            <a:avLst/>
          </a:prstGeom>
          <a:noFill/>
          <a:ln w="57150">
            <a:solidFill>
              <a:srgbClr val="FFFFFF"/>
            </a:solidFill>
            <a:prstDash val="sysDot"/>
            <a:round/>
            <a:headEnd type="triangle" w="lg" len="lg"/>
            <a:tailEnd type="triangle" w="lg" len="lg"/>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sp>
        <p:nvSpPr>
          <p:cNvPr id="44" name="Line 37"/>
          <p:cNvSpPr>
            <a:spLocks noChangeShapeType="1"/>
          </p:cNvSpPr>
          <p:nvPr/>
        </p:nvSpPr>
        <p:spPr bwMode="auto">
          <a:xfrm>
            <a:off x="3981450" y="4076700"/>
            <a:ext cx="838200" cy="304800"/>
          </a:xfrm>
          <a:prstGeom prst="line">
            <a:avLst/>
          </a:prstGeom>
          <a:noFill/>
          <a:ln w="57150">
            <a:solidFill>
              <a:srgbClr val="FFFFFF"/>
            </a:solidFill>
            <a:prstDash val="sysDot"/>
            <a:round/>
            <a:headEnd type="triangle" w="lg" len="lg"/>
            <a:tailEnd type="triangle" w="lg" len="lg"/>
          </a:ln>
          <a:effectLst/>
        </p:spPr>
        <p:txBody>
          <a:bodyPr wrap="none" anchor="ctr"/>
          <a:lstStyle/>
          <a:p>
            <a:pPr marL="0" marR="0" lvl="0" indent="0" defTabSz="914400" eaLnBrk="1" fontAlgn="auto" latinLnBrk="0" hangingPunct="1">
              <a:lnSpc>
                <a:spcPct val="100000"/>
              </a:lnSpc>
              <a:spcBef>
                <a:spcPct val="20000"/>
              </a:spcBef>
              <a:spcAft>
                <a:spcPts val="0"/>
              </a:spcAft>
              <a:buClr>
                <a:srgbClr val="990033"/>
              </a:buClr>
              <a:buSzTx/>
              <a:buFont typeface="Wingdings" pitchFamily="2" charset="2"/>
              <a:buChar char="o"/>
              <a:tabLst/>
              <a:defRPr/>
            </a:pPr>
            <a:endParaRPr kumimoji="0" lang="en-US" sz="3000" b="0" i="0" u="none" strike="noStrike" kern="0" cap="none" spc="0" normalizeH="0" baseline="0" noProof="0">
              <a:ln>
                <a:noFill/>
              </a:ln>
              <a:solidFill>
                <a:srgbClr val="FFFFFF"/>
              </a:solidFill>
              <a:effectLst/>
              <a:uLnTx/>
              <a:uFillTx/>
              <a:latin typeface="Century Gothic" pitchFamily="34" charset="0"/>
              <a:cs typeface="+mn-cs"/>
            </a:endParaRPr>
          </a:p>
        </p:txBody>
      </p:sp>
      <p:pic>
        <p:nvPicPr>
          <p:cNvPr id="5" name="Picture 4">
            <a:extLst>
              <a:ext uri="{FF2B5EF4-FFF2-40B4-BE49-F238E27FC236}">
                <a16:creationId xmlns:a16="http://schemas.microsoft.com/office/drawing/2014/main" id="{C4EF11FA-F571-72D3-1103-6578BEBBE47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 0.0 L -0.03333 -0.022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 0.0 L -0.03333 -0.0222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 0.0 L -0.03333 -0.0222 " pathEditMode="relative" ptsTypes="AA">
                                      <p:cBhvr>
                                        <p:cTn id="10" dur="2000" fill="hold"/>
                                        <p:tgtEl>
                                          <p:spTgt spid="1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 0.0 L -0.03333 -0.0222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 0.0 L -0.03333 -0.0222 " pathEditMode="relative" ptsTypes="AA">
                                      <p:cBhvr>
                                        <p:cTn id="14" dur="2000" fill="hold"/>
                                        <p:tgtEl>
                                          <p:spTgt spid="1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 0.0 L -0.03333 -0.0222 " pathEditMode="relative" ptsTypes="AA">
                                      <p:cBhvr>
                                        <p:cTn id="16" dur="2000" fill="hold"/>
                                        <p:tgtEl>
                                          <p:spTgt spid="14"/>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L -0.03333 -0.0222 " pathEditMode="relative" ptsTypes="AA">
                                      <p:cBhvr>
                                        <p:cTn id="18" dur="2000" fill="hold"/>
                                        <p:tgtEl>
                                          <p:spTgt spid="15"/>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0 0.0 L -0.03333 -0.0222 " pathEditMode="relative" ptsTypes="AA">
                                      <p:cBhvr>
                                        <p:cTn id="20" dur="2000" fill="hold"/>
                                        <p:tgtEl>
                                          <p:spTgt spid="16"/>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0 0.0 L -0.03333 -0.0222 " pathEditMode="relative" ptsTypes="AA">
                                      <p:cBhvr>
                                        <p:cTn id="22" dur="2000" fill="hold"/>
                                        <p:tgtEl>
                                          <p:spTgt spid="17"/>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 0.0 L -0.03333 -0.0222 " pathEditMode="relative" ptsTypes="AA">
                                      <p:cBhvr>
                                        <p:cTn id="24" dur="2000" fill="hold"/>
                                        <p:tgtEl>
                                          <p:spTgt spid="1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0 0.0 L -0.03333 -0.0222 " pathEditMode="relative" ptsTypes="AA">
                                      <p:cBhvr>
                                        <p:cTn id="26" dur="2000" fill="hold"/>
                                        <p:tgtEl>
                                          <p:spTgt spid="19"/>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0 0.0 L -0.03333 -0.0222 " pathEditMode="relative" ptsTypes="AA">
                                      <p:cBhvr>
                                        <p:cTn id="28" dur="2000" fill="hold"/>
                                        <p:tgtEl>
                                          <p:spTgt spid="20"/>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 0.0 L -0.03333 -0.0222 " pathEditMode="relative" ptsTypes="AA">
                                      <p:cBhvr>
                                        <p:cTn id="30" dur="2000" fill="hold"/>
                                        <p:tgtEl>
                                          <p:spTgt spid="21"/>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 0.0 L -0.03333 -0.0222 " pathEditMode="relative" ptsTypes="AA">
                                      <p:cBhvr>
                                        <p:cTn id="32" dur="2000" fill="hold"/>
                                        <p:tgtEl>
                                          <p:spTgt spid="22"/>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 0.0 L -0.03333 -0.0222 " pathEditMode="relative" ptsTypes="AA">
                                      <p:cBhvr>
                                        <p:cTn id="34" dur="2000" fill="hold"/>
                                        <p:tgtEl>
                                          <p:spTgt spid="23"/>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0 0.0 L -0.03333 -0.0222 " pathEditMode="relative" ptsTypes="AA">
                                      <p:cBhvr>
                                        <p:cTn id="36" dur="2000" fill="hold"/>
                                        <p:tgtEl>
                                          <p:spTgt spid="24"/>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0 0.0 L -0.03333 -0.0222 " pathEditMode="relative" ptsTypes="AA">
                                      <p:cBhvr>
                                        <p:cTn id="38" dur="2000" fill="hold"/>
                                        <p:tgtEl>
                                          <p:spTgt spid="25"/>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 0.0 L 0.03334 0.01109 " pathEditMode="relative" ptsTypes="AA">
                                      <p:cBhvr>
                                        <p:cTn id="40" dur="2000" fill="hold"/>
                                        <p:tgtEl>
                                          <p:spTgt spid="26"/>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0 0.0 L 0.03334 0.01109 " pathEditMode="relative" ptsTypes="AA">
                                      <p:cBhvr>
                                        <p:cTn id="42" dur="2000" fill="hold"/>
                                        <p:tgtEl>
                                          <p:spTgt spid="27"/>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 0.0 L 0.03334 0.01109 " pathEditMode="relative" ptsTypes="AA">
                                      <p:cBhvr>
                                        <p:cTn id="44" dur="2000" fill="hold"/>
                                        <p:tgtEl>
                                          <p:spTgt spid="28"/>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0 0.0 L 0.03334 0.01109 " pathEditMode="relative" ptsTypes="AA">
                                      <p:cBhvr>
                                        <p:cTn id="46" dur="2000" fill="hold"/>
                                        <p:tgtEl>
                                          <p:spTgt spid="29"/>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0 0.0 L 0.03334 0.01109 " pathEditMode="relative" ptsTypes="AA">
                                      <p:cBhvr>
                                        <p:cTn id="48" dur="2000" fill="hold"/>
                                        <p:tgtEl>
                                          <p:spTgt spid="30"/>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 0.0 L 0.03334 0.01109 " pathEditMode="relative" ptsTypes="AA">
                                      <p:cBhvr>
                                        <p:cTn id="50" dur="2000" fill="hold"/>
                                        <p:tgtEl>
                                          <p:spTgt spid="31"/>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0 0.0 L 0.03334 0.01109 " pathEditMode="relative" ptsTypes="AA">
                                      <p:cBhvr>
                                        <p:cTn id="52" dur="2000" fill="hold"/>
                                        <p:tgtEl>
                                          <p:spTgt spid="32"/>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0 0.0 L 0.03334 0.01109 " pathEditMode="relative" ptsTypes="AA">
                                      <p:cBhvr>
                                        <p:cTn id="54" dur="2000" fill="hold"/>
                                        <p:tgtEl>
                                          <p:spTgt spid="33"/>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0.0 0.0 L 0.03334 0.01109 " pathEditMode="relative" ptsTypes="AA">
                                      <p:cBhvr>
                                        <p:cTn id="56" dur="2000" fill="hold"/>
                                        <p:tgtEl>
                                          <p:spTgt spid="34"/>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0 0.0 L 0.03334 0.01109 " pathEditMode="relative" ptsTypes="AA">
                                      <p:cBhvr>
                                        <p:cTn id="58" dur="2000" fill="hold"/>
                                        <p:tgtEl>
                                          <p:spTgt spid="35"/>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 0.0 L 0.03334 0.01109 " pathEditMode="relative" ptsTypes="AA">
                                      <p:cBhvr>
                                        <p:cTn id="60" dur="2000" fill="hold"/>
                                        <p:tgtEl>
                                          <p:spTgt spid="36"/>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0 0.0 L 0.03334 0.01109 " pathEditMode="relative" ptsTypes="AA">
                                      <p:cBhvr>
                                        <p:cTn id="62" dur="2000" fill="hold"/>
                                        <p:tgtEl>
                                          <p:spTgt spid="37"/>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0 0.0 L 0.03334 0.01109 " pathEditMode="relative" ptsTypes="AA">
                                      <p:cBhvr>
                                        <p:cTn id="64" dur="2000" fill="hold"/>
                                        <p:tgtEl>
                                          <p:spTgt spid="38"/>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0 0.0 L 0.03334 0.01109 " pathEditMode="relative" ptsTypes="AA">
                                      <p:cBhvr>
                                        <p:cTn id="66" dur="2000" fill="hold"/>
                                        <p:tgtEl>
                                          <p:spTgt spid="39"/>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0 0.0 L 0.03334 0.01109 " pathEditMode="relative" ptsTypes="AA">
                                      <p:cBhvr>
                                        <p:cTn id="68" dur="2000" fill="hold"/>
                                        <p:tgtEl>
                                          <p:spTgt spid="40"/>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0 0.0 L 0.03334 0.01109 " pathEditMode="relative" ptsTypes="AA">
                                      <p:cBhvr>
                                        <p:cTn id="70" dur="2000" fill="hold"/>
                                        <p:tgtEl>
                                          <p:spTgt spid="41"/>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0 0.0 L 0.03334 0.01109 " pathEditMode="relative" ptsTypes="AA">
                                      <p:cBhvr>
                                        <p:cTn id="72" dur="2000" fill="hold"/>
                                        <p:tgtEl>
                                          <p:spTgt spid="42"/>
                                        </p:tgtEl>
                                        <p:attrNameLst>
                                          <p:attrName>ppt_x</p:attrName>
                                          <p:attrName>ppt_y</p:attrName>
                                        </p:attrNameLst>
                                      </p:cBhvr>
                                    </p:animMotion>
                                  </p:childTnLst>
                                </p:cTn>
                              </p:par>
                              <p:par>
                                <p:cTn id="73" presetID="6" presetClass="emph" presetSubtype="0" fill="hold" grpId="0" nodeType="withEffect">
                                  <p:stCondLst>
                                    <p:cond delay="0"/>
                                  </p:stCondLst>
                                  <p:childTnLst>
                                    <p:animScale>
                                      <p:cBhvr>
                                        <p:cTn id="74" dur="2000" fill="hold"/>
                                        <p:tgtEl>
                                          <p:spTgt spid="43"/>
                                        </p:tgtEl>
                                      </p:cBhvr>
                                      <p:by x="150000" y="150000"/>
                                    </p:animScale>
                                  </p:childTnLst>
                                </p:cTn>
                              </p:par>
                              <p:par>
                                <p:cTn id="75" presetID="6" presetClass="emph" presetSubtype="0" fill="hold" grpId="0" nodeType="withEffect">
                                  <p:stCondLst>
                                    <p:cond delay="0"/>
                                  </p:stCondLst>
                                  <p:childTnLst>
                                    <p:animScale>
                                      <p:cBhvr>
                                        <p:cTn id="76" dur="2000" fill="hold"/>
                                        <p:tgtEl>
                                          <p:spTgt spid="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Emulsifier</a:t>
            </a:r>
          </a:p>
        </p:txBody>
      </p:sp>
      <p:sp>
        <p:nvSpPr>
          <p:cNvPr id="3" name="Content Placeholder 2"/>
          <p:cNvSpPr>
            <a:spLocks noGrp="1"/>
          </p:cNvSpPr>
          <p:nvPr>
            <p:ph idx="1"/>
          </p:nvPr>
        </p:nvSpPr>
        <p:spPr>
          <a:xfrm>
            <a:off x="457200" y="1600201"/>
            <a:ext cx="8229600" cy="4267200"/>
          </a:xfrm>
        </p:spPr>
        <p:txBody>
          <a:bodyPr/>
          <a:lstStyle/>
          <a:p>
            <a:r>
              <a:rPr lang="en-US" dirty="0">
                <a:solidFill>
                  <a:srgbClr val="FFFF00"/>
                </a:solidFill>
              </a:rPr>
              <a:t>“</a:t>
            </a:r>
            <a:r>
              <a:rPr lang="en-US" sz="2400" dirty="0">
                <a:solidFill>
                  <a:srgbClr val="FFFF00"/>
                </a:solidFill>
              </a:rPr>
              <a:t>Application” usually refers to spraying the emulsion onto surfaces or mixing them with aggregates</a:t>
            </a:r>
          </a:p>
          <a:p>
            <a:r>
              <a:rPr lang="en-US" sz="2400" dirty="0">
                <a:solidFill>
                  <a:srgbClr val="FFFF00"/>
                </a:solidFill>
              </a:rPr>
              <a:t>To understand emulsion performance, we need to know more about aggregate or other surfaces</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3F2DD20A-CF39-90E6-E752-F38B4D943DB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4138971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dirty="0">
                <a:solidFill>
                  <a:srgbClr val="FFFF00"/>
                </a:solidFill>
              </a:rPr>
              <a:t>Aggregate</a:t>
            </a:r>
          </a:p>
        </p:txBody>
      </p:sp>
      <p:sp>
        <p:nvSpPr>
          <p:cNvPr id="502787" name="Rectangle 3"/>
          <p:cNvSpPr>
            <a:spLocks noGrp="1" noChangeArrowheads="1"/>
          </p:cNvSpPr>
          <p:nvPr>
            <p:ph idx="1"/>
          </p:nvPr>
        </p:nvSpPr>
        <p:spPr/>
        <p:txBody>
          <a:bodyPr>
            <a:normAutofit/>
          </a:bodyPr>
          <a:lstStyle/>
          <a:p>
            <a:pPr marL="342900" indent="-342900"/>
            <a:r>
              <a:rPr lang="en-US" sz="2400" dirty="0">
                <a:solidFill>
                  <a:srgbClr val="FFFF00"/>
                </a:solidFill>
              </a:rPr>
              <a:t>Minerals have surface charges</a:t>
            </a:r>
          </a:p>
          <a:p>
            <a:pPr marL="342900" indent="-342900"/>
            <a:r>
              <a:rPr lang="en-US" sz="2400" dirty="0">
                <a:solidFill>
                  <a:srgbClr val="FFFF00"/>
                </a:solidFill>
              </a:rPr>
              <a:t>The charges on the asphalt particles interact with the stone’s charges</a:t>
            </a:r>
          </a:p>
          <a:p>
            <a:pPr marL="342900" indent="-342900"/>
            <a:r>
              <a:rPr lang="en-US" sz="2400" dirty="0">
                <a:solidFill>
                  <a:srgbClr val="FFFF00"/>
                </a:solidFill>
              </a:rPr>
              <a:t>“Opposites attract” – longer life</a:t>
            </a:r>
          </a:p>
          <a:p>
            <a:pPr marL="342900" indent="-342900"/>
            <a:r>
              <a:rPr lang="en-US" sz="2400" dirty="0">
                <a:solidFill>
                  <a:srgbClr val="FFFF00"/>
                </a:solidFill>
              </a:rPr>
              <a:t>Silicates and slag – generally “–”</a:t>
            </a:r>
          </a:p>
          <a:p>
            <a:pPr marL="342900" indent="-342900"/>
            <a:r>
              <a:rPr lang="en-US" sz="2400" dirty="0">
                <a:solidFill>
                  <a:srgbClr val="FFFF00"/>
                </a:solidFill>
              </a:rPr>
              <a:t>Limestones – generally 0 or “+”</a:t>
            </a:r>
          </a:p>
        </p:txBody>
      </p:sp>
      <p:grpSp>
        <p:nvGrpSpPr>
          <p:cNvPr id="5" name="Group 4"/>
          <p:cNvGrpSpPr>
            <a:grpSpLocks noChangeAspect="1"/>
          </p:cNvGrpSpPr>
          <p:nvPr/>
        </p:nvGrpSpPr>
        <p:grpSpPr bwMode="auto">
          <a:xfrm>
            <a:off x="7772400" y="5865812"/>
            <a:ext cx="1295400" cy="849099"/>
            <a:chOff x="4896" y="3695"/>
            <a:chExt cx="804" cy="527"/>
          </a:xfrm>
        </p:grpSpPr>
        <p:sp>
          <p:nvSpPr>
            <p:cNvPr id="6"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8"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4368F59C-7306-8FC2-771C-DCA4FDFFB5B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4137193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noFill/>
        </p:spPr>
        <p:txBody>
          <a:bodyPr/>
          <a:lstStyle/>
          <a:p>
            <a:r>
              <a:rPr lang="en-US" altLang="en-US" dirty="0">
                <a:solidFill>
                  <a:srgbClr val="FFFF00"/>
                </a:solidFill>
              </a:rPr>
              <a:t>Surface</a:t>
            </a:r>
            <a:r>
              <a:rPr lang="en-US" altLang="en-US" dirty="0"/>
              <a:t> </a:t>
            </a:r>
            <a:r>
              <a:rPr lang="en-US" altLang="en-US" dirty="0">
                <a:solidFill>
                  <a:srgbClr val="FFFF00"/>
                </a:solidFill>
              </a:rPr>
              <a:t>Properties of Rocks</a:t>
            </a:r>
          </a:p>
        </p:txBody>
      </p:sp>
      <p:sp>
        <p:nvSpPr>
          <p:cNvPr id="435204" name="Rectangle 4"/>
          <p:cNvSpPr>
            <a:spLocks noGrp="1" noChangeArrowheads="1"/>
          </p:cNvSpPr>
          <p:nvPr>
            <p:ph idx="1"/>
          </p:nvPr>
        </p:nvSpPr>
        <p:spPr>
          <a:xfrm>
            <a:off x="381000" y="1820863"/>
            <a:ext cx="8301038" cy="1989137"/>
          </a:xfrm>
          <a:noFill/>
          <a:ln/>
        </p:spPr>
        <p:txBody>
          <a:bodyPr/>
          <a:lstStyle/>
          <a:p>
            <a:pPr marL="230188" indent="-230188"/>
            <a:r>
              <a:rPr lang="en-US" altLang="en-US" sz="2400" dirty="0">
                <a:solidFill>
                  <a:srgbClr val="FFFF00"/>
                </a:solidFill>
              </a:rPr>
              <a:t>Surface charge measurements (Zeta potential) show that general mineral categories fall in two zones</a:t>
            </a:r>
          </a:p>
          <a:p>
            <a:pPr marL="230188" indent="-230188"/>
            <a:r>
              <a:rPr lang="en-US" altLang="en-US" sz="2400" dirty="0">
                <a:solidFill>
                  <a:srgbClr val="FFFF00"/>
                </a:solidFill>
              </a:rPr>
              <a:t>This affects the rock’s interaction with asphalt emulsions</a:t>
            </a:r>
          </a:p>
        </p:txBody>
      </p:sp>
      <p:sp>
        <p:nvSpPr>
          <p:cNvPr id="435205" name="Rectangle 5"/>
          <p:cNvSpPr>
            <a:spLocks noChangeArrowheads="1"/>
          </p:cNvSpPr>
          <p:nvPr/>
        </p:nvSpPr>
        <p:spPr bwMode="auto">
          <a:xfrm>
            <a:off x="1066800" y="4191000"/>
            <a:ext cx="6934200" cy="6858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solidFill>
              <a:schemeClr val="bg1"/>
            </a:solidFill>
            <a:miter lim="800000"/>
            <a:headEnd/>
            <a:tailEnd/>
          </a:ln>
          <a:effectLst/>
        </p:spPr>
        <p:txBody>
          <a:bodyPr wrap="none" anchor="ctr"/>
          <a:lstStyle/>
          <a:p>
            <a:endParaRPr lang="en-US"/>
          </a:p>
        </p:txBody>
      </p:sp>
      <p:sp>
        <p:nvSpPr>
          <p:cNvPr id="435206" name="Text Box 6"/>
          <p:cNvSpPr txBox="1">
            <a:spLocks noChangeArrowheads="1"/>
          </p:cNvSpPr>
          <p:nvPr/>
        </p:nvSpPr>
        <p:spPr bwMode="auto">
          <a:xfrm>
            <a:off x="1938338" y="3276600"/>
            <a:ext cx="1762125" cy="457200"/>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400">
                <a:solidFill>
                  <a:srgbClr val="33CCFF"/>
                </a:solidFill>
                <a:latin typeface="Arial" charset="0"/>
              </a:rPr>
              <a:t>Carbonates</a:t>
            </a:r>
          </a:p>
        </p:txBody>
      </p:sp>
      <p:sp>
        <p:nvSpPr>
          <p:cNvPr id="435207" name="Text Box 7"/>
          <p:cNvSpPr txBox="1">
            <a:spLocks noChangeArrowheads="1"/>
          </p:cNvSpPr>
          <p:nvPr/>
        </p:nvSpPr>
        <p:spPr bwMode="auto">
          <a:xfrm>
            <a:off x="5595938" y="3276600"/>
            <a:ext cx="1320800" cy="457200"/>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400">
                <a:solidFill>
                  <a:srgbClr val="33CCFF"/>
                </a:solidFill>
                <a:latin typeface="Arial" charset="0"/>
              </a:rPr>
              <a:t>Silicates</a:t>
            </a:r>
          </a:p>
        </p:txBody>
      </p:sp>
      <p:sp>
        <p:nvSpPr>
          <p:cNvPr id="435208" name="Line 8"/>
          <p:cNvSpPr>
            <a:spLocks noChangeShapeType="1"/>
          </p:cNvSpPr>
          <p:nvPr/>
        </p:nvSpPr>
        <p:spPr bwMode="auto">
          <a:xfrm>
            <a:off x="2819400" y="3810000"/>
            <a:ext cx="0" cy="1600200"/>
          </a:xfrm>
          <a:prstGeom prst="line">
            <a:avLst/>
          </a:prstGeom>
          <a:noFill/>
          <a:ln w="57150">
            <a:solidFill>
              <a:schemeClr val="tx1"/>
            </a:solidFill>
            <a:round/>
            <a:headEnd/>
            <a:tailEnd/>
          </a:ln>
          <a:effectLst/>
        </p:spPr>
        <p:txBody>
          <a:bodyPr wrap="none" anchor="ctr"/>
          <a:lstStyle/>
          <a:p>
            <a:endParaRPr lang="en-US"/>
          </a:p>
        </p:txBody>
      </p:sp>
      <p:sp>
        <p:nvSpPr>
          <p:cNvPr id="435209" name="Text Box 9"/>
          <p:cNvSpPr txBox="1">
            <a:spLocks noChangeArrowheads="1"/>
          </p:cNvSpPr>
          <p:nvPr/>
        </p:nvSpPr>
        <p:spPr bwMode="auto">
          <a:xfrm>
            <a:off x="2608263" y="5410200"/>
            <a:ext cx="420687" cy="519113"/>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800">
                <a:latin typeface="Arial Black" pitchFamily="34" charset="0"/>
              </a:rPr>
              <a:t>0</a:t>
            </a:r>
            <a:endParaRPr lang="en-US" sz="2400">
              <a:latin typeface="Times New Roman" pitchFamily="18" charset="0"/>
            </a:endParaRPr>
          </a:p>
        </p:txBody>
      </p:sp>
      <p:sp>
        <p:nvSpPr>
          <p:cNvPr id="435210" name="Text Box 10"/>
          <p:cNvSpPr txBox="1">
            <a:spLocks noChangeArrowheads="1"/>
          </p:cNvSpPr>
          <p:nvPr/>
        </p:nvSpPr>
        <p:spPr bwMode="auto">
          <a:xfrm>
            <a:off x="990600" y="5257800"/>
            <a:ext cx="1503363" cy="457200"/>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400">
                <a:latin typeface="Arial Black" pitchFamily="34" charset="0"/>
              </a:rPr>
              <a:t>positive</a:t>
            </a:r>
            <a:endParaRPr lang="en-US" sz="2400">
              <a:latin typeface="Times New Roman" pitchFamily="18" charset="0"/>
            </a:endParaRPr>
          </a:p>
        </p:txBody>
      </p:sp>
      <p:sp>
        <p:nvSpPr>
          <p:cNvPr id="435211" name="Text Box 11"/>
          <p:cNvSpPr txBox="1">
            <a:spLocks noChangeArrowheads="1"/>
          </p:cNvSpPr>
          <p:nvPr/>
        </p:nvSpPr>
        <p:spPr bwMode="auto">
          <a:xfrm>
            <a:off x="5029200" y="5257800"/>
            <a:ext cx="1622425" cy="457200"/>
          </a:xfrm>
          <a:prstGeom prst="rect">
            <a:avLst/>
          </a:prstGeom>
          <a:noFill/>
          <a:ln w="9525">
            <a:noFill/>
            <a:miter lim="800000"/>
            <a:headEnd/>
            <a:tailEnd/>
          </a:ln>
          <a:effectLst/>
        </p:spPr>
        <p:txBody>
          <a:bodyPr wrap="none">
            <a:spAutoFit/>
          </a:bodyPr>
          <a:lstStyle/>
          <a:p>
            <a:pPr eaLnBrk="0" hangingPunct="0">
              <a:spcBef>
                <a:spcPct val="0"/>
              </a:spcBef>
              <a:buClrTx/>
              <a:buFontTx/>
              <a:buNone/>
            </a:pPr>
            <a:r>
              <a:rPr lang="en-US" sz="2400">
                <a:latin typeface="Arial Black" pitchFamily="34" charset="0"/>
              </a:rPr>
              <a:t>negative</a:t>
            </a:r>
            <a:endParaRPr lang="en-US" sz="2400">
              <a:latin typeface="Times New Roman" pitchFamily="18" charset="0"/>
            </a:endParaRPr>
          </a:p>
        </p:txBody>
      </p:sp>
      <p:sp>
        <p:nvSpPr>
          <p:cNvPr id="435212" name="Text Box 12"/>
          <p:cNvSpPr txBox="1">
            <a:spLocks noChangeArrowheads="1"/>
          </p:cNvSpPr>
          <p:nvPr/>
        </p:nvSpPr>
        <p:spPr bwMode="auto">
          <a:xfrm>
            <a:off x="3657600" y="3444875"/>
            <a:ext cx="2514600" cy="822325"/>
          </a:xfrm>
          <a:prstGeom prst="rect">
            <a:avLst/>
          </a:prstGeom>
          <a:noFill/>
          <a:ln w="9525">
            <a:noFill/>
            <a:miter lim="800000"/>
            <a:headEnd/>
            <a:tailEnd/>
          </a:ln>
          <a:effectLst/>
        </p:spPr>
        <p:txBody>
          <a:bodyPr>
            <a:spAutoFit/>
          </a:bodyPr>
          <a:lstStyle/>
          <a:p>
            <a:pPr eaLnBrk="0" hangingPunct="0">
              <a:spcBef>
                <a:spcPct val="0"/>
              </a:spcBef>
              <a:buClrTx/>
              <a:buFontTx/>
              <a:buNone/>
            </a:pPr>
            <a:r>
              <a:rPr lang="en-US" sz="2400">
                <a:solidFill>
                  <a:srgbClr val="33CCFF"/>
                </a:solidFill>
                <a:latin typeface="Arial" charset="0"/>
              </a:rPr>
              <a:t>Aged asphalt surfaces</a:t>
            </a:r>
          </a:p>
        </p:txBody>
      </p:sp>
      <p:sp>
        <p:nvSpPr>
          <p:cNvPr id="435213" name="Text Box 13"/>
          <p:cNvSpPr txBox="1">
            <a:spLocks noChangeArrowheads="1"/>
          </p:cNvSpPr>
          <p:nvPr/>
        </p:nvSpPr>
        <p:spPr bwMode="auto">
          <a:xfrm>
            <a:off x="5486400" y="3810000"/>
            <a:ext cx="1143000" cy="457200"/>
          </a:xfrm>
          <a:prstGeom prst="rect">
            <a:avLst/>
          </a:prstGeom>
          <a:noFill/>
          <a:ln w="9525">
            <a:noFill/>
            <a:miter lim="800000"/>
            <a:headEnd/>
            <a:tailEnd/>
          </a:ln>
          <a:effectLst/>
        </p:spPr>
        <p:txBody>
          <a:bodyPr>
            <a:spAutoFit/>
          </a:bodyPr>
          <a:lstStyle/>
          <a:p>
            <a:pPr eaLnBrk="0" hangingPunct="0">
              <a:spcBef>
                <a:spcPct val="0"/>
              </a:spcBef>
              <a:buClrTx/>
              <a:buFontTx/>
              <a:buNone/>
            </a:pPr>
            <a:r>
              <a:rPr lang="en-US" sz="2400">
                <a:solidFill>
                  <a:srgbClr val="33CCFF"/>
                </a:solidFill>
                <a:latin typeface="Arial" charset="0"/>
              </a:rPr>
              <a:t>Slag</a:t>
            </a:r>
          </a:p>
        </p:txBody>
      </p:sp>
      <p:grpSp>
        <p:nvGrpSpPr>
          <p:cNvPr id="13" name="Group 12"/>
          <p:cNvGrpSpPr>
            <a:grpSpLocks noChangeAspect="1"/>
          </p:cNvGrpSpPr>
          <p:nvPr/>
        </p:nvGrpSpPr>
        <p:grpSpPr bwMode="auto">
          <a:xfrm>
            <a:off x="7772400" y="5865812"/>
            <a:ext cx="1295400" cy="849099"/>
            <a:chOff x="4896" y="3695"/>
            <a:chExt cx="804" cy="527"/>
          </a:xfrm>
        </p:grpSpPr>
        <p:sp>
          <p:nvSpPr>
            <p:cNvPr id="14"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A5671CDD-A8AD-D8E9-6DFD-60D84E14D17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1747115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5212"/>
                                        </p:tgtEl>
                                        <p:attrNameLst>
                                          <p:attrName>style.visibility</p:attrName>
                                        </p:attrNameLst>
                                      </p:cBhvr>
                                      <p:to>
                                        <p:strVal val="visible"/>
                                      </p:to>
                                    </p:set>
                                    <p:animEffect transition="in" filter="fade">
                                      <p:cBhvr>
                                        <p:cTn id="7" dur="2000"/>
                                        <p:tgtEl>
                                          <p:spTgt spid="4352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5213"/>
                                        </p:tgtEl>
                                        <p:attrNameLst>
                                          <p:attrName>style.visibility</p:attrName>
                                        </p:attrNameLst>
                                      </p:cBhvr>
                                      <p:to>
                                        <p:strVal val="visible"/>
                                      </p:to>
                                    </p:set>
                                    <p:animEffect transition="in" filter="fade">
                                      <p:cBhvr>
                                        <p:cTn id="10" dur="2000"/>
                                        <p:tgtEl>
                                          <p:spTgt spid="435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12" grpId="0"/>
      <p:bldP spid="4352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579438" y="304800"/>
            <a:ext cx="7999412" cy="1216025"/>
          </a:xfrm>
        </p:spPr>
        <p:txBody>
          <a:bodyPr>
            <a:normAutofit/>
          </a:bodyPr>
          <a:lstStyle/>
          <a:p>
            <a:r>
              <a:rPr lang="en-US" dirty="0">
                <a:solidFill>
                  <a:srgbClr val="FFFF00"/>
                </a:solidFill>
              </a:rPr>
              <a:t>The Emulsifier - Performance</a:t>
            </a:r>
          </a:p>
        </p:txBody>
      </p:sp>
      <p:sp>
        <p:nvSpPr>
          <p:cNvPr id="414723" name="Oval 3"/>
          <p:cNvSpPr>
            <a:spLocks noChangeArrowheads="1"/>
          </p:cNvSpPr>
          <p:nvPr/>
        </p:nvSpPr>
        <p:spPr bwMode="auto">
          <a:xfrm>
            <a:off x="990600" y="1524000"/>
            <a:ext cx="2228850" cy="2190750"/>
          </a:xfrm>
          <a:prstGeom prst="ellipse">
            <a:avLst/>
          </a:prstGeom>
          <a:gradFill rotWithShape="0">
            <a:gsLst>
              <a:gs pos="0">
                <a:srgbClr val="C0C0C0"/>
              </a:gs>
              <a:gs pos="100000">
                <a:srgbClr val="C0C0C0">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414724" name="Oval 4"/>
          <p:cNvSpPr>
            <a:spLocks noChangeArrowheads="1"/>
          </p:cNvSpPr>
          <p:nvPr/>
        </p:nvSpPr>
        <p:spPr bwMode="auto">
          <a:xfrm>
            <a:off x="2057400" y="12954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25" name="Freeform 5"/>
          <p:cNvSpPr>
            <a:spLocks/>
          </p:cNvSpPr>
          <p:nvPr/>
        </p:nvSpPr>
        <p:spPr bwMode="auto">
          <a:xfrm>
            <a:off x="2057400" y="16002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chemeClr val="bg1"/>
            </a:solidFill>
            <a:round/>
            <a:headEnd/>
            <a:tailEnd/>
          </a:ln>
          <a:effectLst/>
        </p:spPr>
        <p:txBody>
          <a:bodyPr wrap="none" anchor="ctr"/>
          <a:lstStyle/>
          <a:p>
            <a:endParaRPr lang="en-US"/>
          </a:p>
        </p:txBody>
      </p:sp>
      <p:sp>
        <p:nvSpPr>
          <p:cNvPr id="414726" name="Freeform 6"/>
          <p:cNvSpPr>
            <a:spLocks/>
          </p:cNvSpPr>
          <p:nvPr/>
        </p:nvSpPr>
        <p:spPr bwMode="auto">
          <a:xfrm rot="-5629243">
            <a:off x="2743200" y="2286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27" name="Freeform 7"/>
          <p:cNvSpPr>
            <a:spLocks/>
          </p:cNvSpPr>
          <p:nvPr/>
        </p:nvSpPr>
        <p:spPr bwMode="auto">
          <a:xfrm rot="-5629243">
            <a:off x="1200150" y="24193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28" name="Oval 8"/>
          <p:cNvSpPr>
            <a:spLocks noChangeArrowheads="1"/>
          </p:cNvSpPr>
          <p:nvPr/>
        </p:nvSpPr>
        <p:spPr bwMode="auto">
          <a:xfrm rot="-5652394">
            <a:off x="685800" y="26670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29" name="Oval 9"/>
          <p:cNvSpPr>
            <a:spLocks noChangeArrowheads="1"/>
          </p:cNvSpPr>
          <p:nvPr/>
        </p:nvSpPr>
        <p:spPr bwMode="auto">
          <a:xfrm rot="-5652394">
            <a:off x="3200400" y="2514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30" name="Freeform 10"/>
          <p:cNvSpPr>
            <a:spLocks/>
          </p:cNvSpPr>
          <p:nvPr/>
        </p:nvSpPr>
        <p:spPr bwMode="auto">
          <a:xfrm rot="-8763238">
            <a:off x="2514600" y="1752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31" name="Freeform 11"/>
          <p:cNvSpPr>
            <a:spLocks/>
          </p:cNvSpPr>
          <p:nvPr/>
        </p:nvSpPr>
        <p:spPr bwMode="auto">
          <a:xfrm rot="-8763238">
            <a:off x="1600200" y="2895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32" name="Oval 12"/>
          <p:cNvSpPr>
            <a:spLocks noChangeArrowheads="1"/>
          </p:cNvSpPr>
          <p:nvPr/>
        </p:nvSpPr>
        <p:spPr bwMode="auto">
          <a:xfrm rot="-8786209">
            <a:off x="2819400" y="15240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33" name="Oval 13"/>
          <p:cNvSpPr>
            <a:spLocks noChangeArrowheads="1"/>
          </p:cNvSpPr>
          <p:nvPr/>
        </p:nvSpPr>
        <p:spPr bwMode="auto">
          <a:xfrm rot="-8786209">
            <a:off x="1295400" y="35052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34" name="Freeform 14"/>
          <p:cNvSpPr>
            <a:spLocks/>
          </p:cNvSpPr>
          <p:nvPr/>
        </p:nvSpPr>
        <p:spPr bwMode="auto">
          <a:xfrm rot="-3363238">
            <a:off x="1466850" y="18478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35" name="Freeform 15"/>
          <p:cNvSpPr>
            <a:spLocks/>
          </p:cNvSpPr>
          <p:nvPr/>
        </p:nvSpPr>
        <p:spPr bwMode="auto">
          <a:xfrm rot="-3363238">
            <a:off x="2514600" y="2667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36" name="Oval 16"/>
          <p:cNvSpPr>
            <a:spLocks noChangeArrowheads="1"/>
          </p:cNvSpPr>
          <p:nvPr/>
        </p:nvSpPr>
        <p:spPr bwMode="auto">
          <a:xfrm rot="-3386209">
            <a:off x="990600" y="17526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14737" name="Oval 17"/>
          <p:cNvSpPr>
            <a:spLocks noChangeArrowheads="1"/>
          </p:cNvSpPr>
          <p:nvPr/>
        </p:nvSpPr>
        <p:spPr bwMode="auto">
          <a:xfrm rot="-3386209">
            <a:off x="2971800" y="32004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38" name="Oval 18"/>
          <p:cNvSpPr>
            <a:spLocks noChangeArrowheads="1"/>
          </p:cNvSpPr>
          <p:nvPr/>
        </p:nvSpPr>
        <p:spPr bwMode="auto">
          <a:xfrm>
            <a:off x="2133600" y="3657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39" name="Freeform 19"/>
          <p:cNvSpPr>
            <a:spLocks/>
          </p:cNvSpPr>
          <p:nvPr/>
        </p:nvSpPr>
        <p:spPr bwMode="auto">
          <a:xfrm>
            <a:off x="2057400" y="2895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40" name="Line 20"/>
          <p:cNvSpPr>
            <a:spLocks noChangeShapeType="1"/>
          </p:cNvSpPr>
          <p:nvPr/>
        </p:nvSpPr>
        <p:spPr bwMode="auto">
          <a:xfrm>
            <a:off x="4572000" y="1752600"/>
            <a:ext cx="0" cy="4038600"/>
          </a:xfrm>
          <a:prstGeom prst="line">
            <a:avLst/>
          </a:prstGeom>
          <a:noFill/>
          <a:ln w="25400">
            <a:solidFill>
              <a:schemeClr val="tx1"/>
            </a:solidFill>
            <a:round/>
            <a:headEnd/>
            <a:tailEnd/>
          </a:ln>
          <a:effectLst/>
        </p:spPr>
        <p:txBody>
          <a:bodyPr anchor="b"/>
          <a:lstStyle/>
          <a:p>
            <a:endParaRPr lang="en-US"/>
          </a:p>
        </p:txBody>
      </p:sp>
      <p:sp>
        <p:nvSpPr>
          <p:cNvPr id="414741" name="Oval 21"/>
          <p:cNvSpPr>
            <a:spLocks noChangeArrowheads="1"/>
          </p:cNvSpPr>
          <p:nvPr/>
        </p:nvSpPr>
        <p:spPr bwMode="auto">
          <a:xfrm>
            <a:off x="5715000" y="1524000"/>
            <a:ext cx="2228850" cy="2190750"/>
          </a:xfrm>
          <a:prstGeom prst="ellipse">
            <a:avLst/>
          </a:prstGeom>
          <a:gradFill rotWithShape="0">
            <a:gsLst>
              <a:gs pos="0">
                <a:srgbClr val="C0C0C0"/>
              </a:gs>
              <a:gs pos="100000">
                <a:srgbClr val="C0C0C0">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414742" name="Oval 22"/>
          <p:cNvSpPr>
            <a:spLocks noChangeArrowheads="1"/>
          </p:cNvSpPr>
          <p:nvPr/>
        </p:nvSpPr>
        <p:spPr bwMode="auto">
          <a:xfrm>
            <a:off x="6781800" y="12954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43" name="Freeform 23"/>
          <p:cNvSpPr>
            <a:spLocks/>
          </p:cNvSpPr>
          <p:nvPr/>
        </p:nvSpPr>
        <p:spPr bwMode="auto">
          <a:xfrm>
            <a:off x="6781800" y="16002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mpd="sng">
            <a:solidFill>
              <a:schemeClr val="bg1"/>
            </a:solidFill>
            <a:round/>
            <a:headEnd/>
            <a:tailEnd/>
          </a:ln>
          <a:effectLst/>
        </p:spPr>
        <p:txBody>
          <a:bodyPr wrap="none" anchor="ctr"/>
          <a:lstStyle/>
          <a:p>
            <a:endParaRPr lang="en-US"/>
          </a:p>
        </p:txBody>
      </p:sp>
      <p:sp>
        <p:nvSpPr>
          <p:cNvPr id="414744" name="Freeform 24"/>
          <p:cNvSpPr>
            <a:spLocks/>
          </p:cNvSpPr>
          <p:nvPr/>
        </p:nvSpPr>
        <p:spPr bwMode="auto">
          <a:xfrm rot="-5629243">
            <a:off x="7467600" y="2286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45" name="Freeform 25"/>
          <p:cNvSpPr>
            <a:spLocks/>
          </p:cNvSpPr>
          <p:nvPr/>
        </p:nvSpPr>
        <p:spPr bwMode="auto">
          <a:xfrm rot="-5629243">
            <a:off x="5943600" y="22098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46" name="Oval 26"/>
          <p:cNvSpPr>
            <a:spLocks noChangeArrowheads="1"/>
          </p:cNvSpPr>
          <p:nvPr/>
        </p:nvSpPr>
        <p:spPr bwMode="auto">
          <a:xfrm rot="-5652394">
            <a:off x="5410200" y="2514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47" name="Oval 27"/>
          <p:cNvSpPr>
            <a:spLocks noChangeArrowheads="1"/>
          </p:cNvSpPr>
          <p:nvPr/>
        </p:nvSpPr>
        <p:spPr bwMode="auto">
          <a:xfrm rot="-5652394">
            <a:off x="7924800" y="2514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48" name="Freeform 28"/>
          <p:cNvSpPr>
            <a:spLocks/>
          </p:cNvSpPr>
          <p:nvPr/>
        </p:nvSpPr>
        <p:spPr bwMode="auto">
          <a:xfrm rot="-8763238">
            <a:off x="7162800" y="16764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49" name="Freeform 29"/>
          <p:cNvSpPr>
            <a:spLocks/>
          </p:cNvSpPr>
          <p:nvPr/>
        </p:nvSpPr>
        <p:spPr bwMode="auto">
          <a:xfrm rot="-8763238">
            <a:off x="6324600" y="2895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50" name="Oval 30"/>
          <p:cNvSpPr>
            <a:spLocks noChangeArrowheads="1"/>
          </p:cNvSpPr>
          <p:nvPr/>
        </p:nvSpPr>
        <p:spPr bwMode="auto">
          <a:xfrm rot="-8786209">
            <a:off x="7467600" y="14478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51" name="Oval 31"/>
          <p:cNvSpPr>
            <a:spLocks noChangeArrowheads="1"/>
          </p:cNvSpPr>
          <p:nvPr/>
        </p:nvSpPr>
        <p:spPr bwMode="auto">
          <a:xfrm rot="-8786209">
            <a:off x="6019800" y="35052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52" name="Freeform 32"/>
          <p:cNvSpPr>
            <a:spLocks/>
          </p:cNvSpPr>
          <p:nvPr/>
        </p:nvSpPr>
        <p:spPr bwMode="auto">
          <a:xfrm rot="-3363238">
            <a:off x="6191250" y="184785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53" name="Freeform 33"/>
          <p:cNvSpPr>
            <a:spLocks/>
          </p:cNvSpPr>
          <p:nvPr/>
        </p:nvSpPr>
        <p:spPr bwMode="auto">
          <a:xfrm rot="-3363238">
            <a:off x="7239000" y="2667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54" name="Oval 34"/>
          <p:cNvSpPr>
            <a:spLocks noChangeArrowheads="1"/>
          </p:cNvSpPr>
          <p:nvPr/>
        </p:nvSpPr>
        <p:spPr bwMode="auto">
          <a:xfrm rot="-3386209">
            <a:off x="5715000" y="17526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14755" name="Oval 35"/>
          <p:cNvSpPr>
            <a:spLocks noChangeArrowheads="1"/>
          </p:cNvSpPr>
          <p:nvPr/>
        </p:nvSpPr>
        <p:spPr bwMode="auto">
          <a:xfrm rot="-3386209">
            <a:off x="7696200" y="32004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56" name="Oval 36"/>
          <p:cNvSpPr>
            <a:spLocks noChangeArrowheads="1"/>
          </p:cNvSpPr>
          <p:nvPr/>
        </p:nvSpPr>
        <p:spPr bwMode="auto">
          <a:xfrm>
            <a:off x="6858000" y="3657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57" name="Freeform 37"/>
          <p:cNvSpPr>
            <a:spLocks/>
          </p:cNvSpPr>
          <p:nvPr/>
        </p:nvSpPr>
        <p:spPr bwMode="auto">
          <a:xfrm>
            <a:off x="6781800" y="2895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58" name="Freeform 38"/>
          <p:cNvSpPr>
            <a:spLocks/>
          </p:cNvSpPr>
          <p:nvPr/>
        </p:nvSpPr>
        <p:spPr bwMode="auto">
          <a:xfrm rot="19800000">
            <a:off x="6400800" y="16002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59" name="Freeform 39"/>
          <p:cNvSpPr>
            <a:spLocks/>
          </p:cNvSpPr>
          <p:nvPr/>
        </p:nvSpPr>
        <p:spPr bwMode="auto">
          <a:xfrm rot="19800000">
            <a:off x="7086600" y="2895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60" name="Freeform 40"/>
          <p:cNvSpPr>
            <a:spLocks/>
          </p:cNvSpPr>
          <p:nvPr/>
        </p:nvSpPr>
        <p:spPr bwMode="auto">
          <a:xfrm rot="14400000">
            <a:off x="6019800" y="25908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61" name="Freeform 41"/>
          <p:cNvSpPr>
            <a:spLocks/>
          </p:cNvSpPr>
          <p:nvPr/>
        </p:nvSpPr>
        <p:spPr bwMode="auto">
          <a:xfrm rot="14400000">
            <a:off x="7391400" y="19812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bg1"/>
            </a:solidFill>
            <a:prstDash val="solid"/>
            <a:round/>
            <a:headEnd type="none" w="med" len="med"/>
            <a:tailEnd type="none" w="med" len="med"/>
          </a:ln>
          <a:effectLst/>
        </p:spPr>
        <p:txBody>
          <a:bodyPr wrap="none" anchor="ctr"/>
          <a:lstStyle/>
          <a:p>
            <a:endParaRPr lang="en-US"/>
          </a:p>
        </p:txBody>
      </p:sp>
      <p:sp>
        <p:nvSpPr>
          <p:cNvPr id="414762" name="Oval 42"/>
          <p:cNvSpPr>
            <a:spLocks noChangeArrowheads="1"/>
          </p:cNvSpPr>
          <p:nvPr/>
        </p:nvSpPr>
        <p:spPr bwMode="auto">
          <a:xfrm>
            <a:off x="7315200" y="35052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63" name="Oval 43"/>
          <p:cNvSpPr>
            <a:spLocks noChangeArrowheads="1"/>
          </p:cNvSpPr>
          <p:nvPr/>
        </p:nvSpPr>
        <p:spPr bwMode="auto">
          <a:xfrm>
            <a:off x="6172200" y="1371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64" name="Oval 44"/>
          <p:cNvSpPr>
            <a:spLocks noChangeArrowheads="1"/>
          </p:cNvSpPr>
          <p:nvPr/>
        </p:nvSpPr>
        <p:spPr bwMode="auto">
          <a:xfrm>
            <a:off x="7848600" y="19050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65" name="Oval 45"/>
          <p:cNvSpPr>
            <a:spLocks noChangeArrowheads="1"/>
          </p:cNvSpPr>
          <p:nvPr/>
        </p:nvSpPr>
        <p:spPr bwMode="auto">
          <a:xfrm>
            <a:off x="5562600" y="31242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67" name="Freeform 47"/>
          <p:cNvSpPr>
            <a:spLocks/>
          </p:cNvSpPr>
          <p:nvPr/>
        </p:nvSpPr>
        <p:spPr bwMode="auto">
          <a:xfrm rot="19800000">
            <a:off x="533400" y="32004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73" name="Freeform 53"/>
          <p:cNvSpPr>
            <a:spLocks/>
          </p:cNvSpPr>
          <p:nvPr/>
        </p:nvSpPr>
        <p:spPr bwMode="auto">
          <a:xfrm>
            <a:off x="3581400" y="32004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74" name="Oval 54"/>
          <p:cNvSpPr>
            <a:spLocks noChangeArrowheads="1"/>
          </p:cNvSpPr>
          <p:nvPr/>
        </p:nvSpPr>
        <p:spPr bwMode="auto">
          <a:xfrm>
            <a:off x="838200" y="38862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78" name="Oval 58"/>
          <p:cNvSpPr>
            <a:spLocks noChangeArrowheads="1"/>
          </p:cNvSpPr>
          <p:nvPr/>
        </p:nvSpPr>
        <p:spPr bwMode="auto">
          <a:xfrm>
            <a:off x="3581400" y="2895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782" name="Freeform 62" descr="Granite"/>
          <p:cNvSpPr>
            <a:spLocks/>
          </p:cNvSpPr>
          <p:nvPr/>
        </p:nvSpPr>
        <p:spPr bwMode="auto">
          <a:xfrm>
            <a:off x="5294313" y="5181600"/>
            <a:ext cx="3011487" cy="819150"/>
          </a:xfrm>
          <a:custGeom>
            <a:avLst/>
            <a:gdLst/>
            <a:ahLst/>
            <a:cxnLst>
              <a:cxn ang="0">
                <a:pos x="167" y="558"/>
              </a:cxn>
              <a:cxn ang="0">
                <a:pos x="572" y="586"/>
              </a:cxn>
              <a:cxn ang="0">
                <a:pos x="879" y="600"/>
              </a:cxn>
              <a:cxn ang="0">
                <a:pos x="1758" y="586"/>
              </a:cxn>
              <a:cxn ang="0">
                <a:pos x="2162" y="530"/>
              </a:cxn>
              <a:cxn ang="0">
                <a:pos x="2316" y="391"/>
              </a:cxn>
              <a:cxn ang="0">
                <a:pos x="2246" y="307"/>
              </a:cxn>
              <a:cxn ang="0">
                <a:pos x="2204" y="223"/>
              </a:cxn>
              <a:cxn ang="0">
                <a:pos x="1939" y="181"/>
              </a:cxn>
              <a:cxn ang="0">
                <a:pos x="1855" y="112"/>
              </a:cxn>
              <a:cxn ang="0">
                <a:pos x="1451" y="56"/>
              </a:cxn>
              <a:cxn ang="0">
                <a:pos x="1311" y="0"/>
              </a:cxn>
              <a:cxn ang="0">
                <a:pos x="865" y="70"/>
              </a:cxn>
              <a:cxn ang="0">
                <a:pos x="683" y="28"/>
              </a:cxn>
              <a:cxn ang="0">
                <a:pos x="642" y="14"/>
              </a:cxn>
              <a:cxn ang="0">
                <a:pos x="516" y="28"/>
              </a:cxn>
              <a:cxn ang="0">
                <a:pos x="432" y="56"/>
              </a:cxn>
              <a:cxn ang="0">
                <a:pos x="97" y="139"/>
              </a:cxn>
              <a:cxn ang="0">
                <a:pos x="0" y="237"/>
              </a:cxn>
              <a:cxn ang="0">
                <a:pos x="14" y="349"/>
              </a:cxn>
              <a:cxn ang="0">
                <a:pos x="56" y="377"/>
              </a:cxn>
              <a:cxn ang="0">
                <a:pos x="83" y="418"/>
              </a:cxn>
              <a:cxn ang="0">
                <a:pos x="97" y="502"/>
              </a:cxn>
              <a:cxn ang="0">
                <a:pos x="167" y="558"/>
              </a:cxn>
            </a:cxnLst>
            <a:rect l="0" t="0" r="r" b="b"/>
            <a:pathLst>
              <a:path w="2316" h="600">
                <a:moveTo>
                  <a:pt x="167" y="558"/>
                </a:moveTo>
                <a:cubicBezTo>
                  <a:pt x="311" y="540"/>
                  <a:pt x="431" y="576"/>
                  <a:pt x="572" y="586"/>
                </a:cubicBezTo>
                <a:cubicBezTo>
                  <a:pt x="674" y="594"/>
                  <a:pt x="777" y="595"/>
                  <a:pt x="879" y="600"/>
                </a:cubicBezTo>
                <a:cubicBezTo>
                  <a:pt x="1172" y="595"/>
                  <a:pt x="1465" y="598"/>
                  <a:pt x="1758" y="586"/>
                </a:cubicBezTo>
                <a:cubicBezTo>
                  <a:pt x="1887" y="581"/>
                  <a:pt x="2033" y="544"/>
                  <a:pt x="2162" y="530"/>
                </a:cubicBezTo>
                <a:cubicBezTo>
                  <a:pt x="2232" y="484"/>
                  <a:pt x="2269" y="459"/>
                  <a:pt x="2316" y="391"/>
                </a:cubicBezTo>
                <a:cubicBezTo>
                  <a:pt x="2285" y="360"/>
                  <a:pt x="2265" y="346"/>
                  <a:pt x="2246" y="307"/>
                </a:cubicBezTo>
                <a:cubicBezTo>
                  <a:pt x="2233" y="280"/>
                  <a:pt x="2233" y="241"/>
                  <a:pt x="2204" y="223"/>
                </a:cubicBezTo>
                <a:cubicBezTo>
                  <a:pt x="2138" y="181"/>
                  <a:pt x="1995" y="185"/>
                  <a:pt x="1939" y="181"/>
                </a:cubicBezTo>
                <a:cubicBezTo>
                  <a:pt x="1909" y="161"/>
                  <a:pt x="1887" y="130"/>
                  <a:pt x="1855" y="112"/>
                </a:cubicBezTo>
                <a:cubicBezTo>
                  <a:pt x="1738" y="47"/>
                  <a:pt x="1568" y="62"/>
                  <a:pt x="1451" y="56"/>
                </a:cubicBezTo>
                <a:cubicBezTo>
                  <a:pt x="1400" y="39"/>
                  <a:pt x="1364" y="13"/>
                  <a:pt x="1311" y="0"/>
                </a:cubicBezTo>
                <a:cubicBezTo>
                  <a:pt x="1160" y="11"/>
                  <a:pt x="1009" y="22"/>
                  <a:pt x="865" y="70"/>
                </a:cubicBezTo>
                <a:cubicBezTo>
                  <a:pt x="740" y="52"/>
                  <a:pt x="797" y="66"/>
                  <a:pt x="683" y="28"/>
                </a:cubicBezTo>
                <a:cubicBezTo>
                  <a:pt x="669" y="23"/>
                  <a:pt x="642" y="14"/>
                  <a:pt x="642" y="14"/>
                </a:cubicBezTo>
                <a:cubicBezTo>
                  <a:pt x="600" y="19"/>
                  <a:pt x="557" y="20"/>
                  <a:pt x="516" y="28"/>
                </a:cubicBezTo>
                <a:cubicBezTo>
                  <a:pt x="487" y="34"/>
                  <a:pt x="432" y="56"/>
                  <a:pt x="432" y="56"/>
                </a:cubicBezTo>
                <a:cubicBezTo>
                  <a:pt x="363" y="159"/>
                  <a:pt x="202" y="132"/>
                  <a:pt x="97" y="139"/>
                </a:cubicBezTo>
                <a:cubicBezTo>
                  <a:pt x="21" y="158"/>
                  <a:pt x="24" y="165"/>
                  <a:pt x="0" y="237"/>
                </a:cubicBezTo>
                <a:cubicBezTo>
                  <a:pt x="5" y="274"/>
                  <a:pt x="0" y="314"/>
                  <a:pt x="14" y="349"/>
                </a:cubicBezTo>
                <a:cubicBezTo>
                  <a:pt x="20" y="365"/>
                  <a:pt x="44" y="365"/>
                  <a:pt x="56" y="377"/>
                </a:cubicBezTo>
                <a:cubicBezTo>
                  <a:pt x="68" y="389"/>
                  <a:pt x="74" y="404"/>
                  <a:pt x="83" y="418"/>
                </a:cubicBezTo>
                <a:cubicBezTo>
                  <a:pt x="88" y="446"/>
                  <a:pt x="81" y="479"/>
                  <a:pt x="97" y="502"/>
                </a:cubicBezTo>
                <a:cubicBezTo>
                  <a:pt x="138" y="561"/>
                  <a:pt x="221" y="558"/>
                  <a:pt x="167" y="558"/>
                </a:cubicBezTo>
                <a:close/>
              </a:path>
            </a:pathLst>
          </a:custGeom>
          <a:blipFill dpi="0" rotWithShape="0">
            <a:blip r:embed="rId3"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14783" name="Text Box 63"/>
          <p:cNvSpPr txBox="1">
            <a:spLocks noChangeArrowheads="1"/>
          </p:cNvSpPr>
          <p:nvPr/>
        </p:nvSpPr>
        <p:spPr bwMode="auto">
          <a:xfrm>
            <a:off x="6019800" y="48006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84" name="Rectangle 64"/>
          <p:cNvSpPr>
            <a:spLocks noChangeArrowheads="1"/>
          </p:cNvSpPr>
          <p:nvPr/>
        </p:nvSpPr>
        <p:spPr bwMode="auto">
          <a:xfrm>
            <a:off x="6400800" y="48768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85" name="Rectangle 65"/>
          <p:cNvSpPr>
            <a:spLocks noChangeArrowheads="1"/>
          </p:cNvSpPr>
          <p:nvPr/>
        </p:nvSpPr>
        <p:spPr bwMode="auto">
          <a:xfrm>
            <a:off x="5638800" y="48768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86" name="Rectangle 66"/>
          <p:cNvSpPr>
            <a:spLocks noChangeArrowheads="1"/>
          </p:cNvSpPr>
          <p:nvPr/>
        </p:nvSpPr>
        <p:spPr bwMode="auto">
          <a:xfrm>
            <a:off x="5257800" y="50292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87" name="Rectangle 67"/>
          <p:cNvSpPr>
            <a:spLocks noChangeArrowheads="1"/>
          </p:cNvSpPr>
          <p:nvPr/>
        </p:nvSpPr>
        <p:spPr bwMode="auto">
          <a:xfrm>
            <a:off x="6781800" y="48006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88" name="Rectangle 68"/>
          <p:cNvSpPr>
            <a:spLocks noChangeArrowheads="1"/>
          </p:cNvSpPr>
          <p:nvPr/>
        </p:nvSpPr>
        <p:spPr bwMode="auto">
          <a:xfrm>
            <a:off x="7086600" y="48768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89" name="Rectangle 69"/>
          <p:cNvSpPr>
            <a:spLocks noChangeArrowheads="1"/>
          </p:cNvSpPr>
          <p:nvPr/>
        </p:nvSpPr>
        <p:spPr bwMode="auto">
          <a:xfrm>
            <a:off x="7467600" y="49530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0" name="Rectangle 70"/>
          <p:cNvSpPr>
            <a:spLocks noChangeArrowheads="1"/>
          </p:cNvSpPr>
          <p:nvPr/>
        </p:nvSpPr>
        <p:spPr bwMode="auto">
          <a:xfrm>
            <a:off x="7848600" y="5105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1" name="Freeform 71" descr="Granite"/>
          <p:cNvSpPr>
            <a:spLocks/>
          </p:cNvSpPr>
          <p:nvPr/>
        </p:nvSpPr>
        <p:spPr bwMode="auto">
          <a:xfrm>
            <a:off x="1027113" y="5181600"/>
            <a:ext cx="3011487" cy="819150"/>
          </a:xfrm>
          <a:custGeom>
            <a:avLst/>
            <a:gdLst/>
            <a:ahLst/>
            <a:cxnLst>
              <a:cxn ang="0">
                <a:pos x="167" y="558"/>
              </a:cxn>
              <a:cxn ang="0">
                <a:pos x="572" y="586"/>
              </a:cxn>
              <a:cxn ang="0">
                <a:pos x="879" y="600"/>
              </a:cxn>
              <a:cxn ang="0">
                <a:pos x="1758" y="586"/>
              </a:cxn>
              <a:cxn ang="0">
                <a:pos x="2162" y="530"/>
              </a:cxn>
              <a:cxn ang="0">
                <a:pos x="2316" y="391"/>
              </a:cxn>
              <a:cxn ang="0">
                <a:pos x="2246" y="307"/>
              </a:cxn>
              <a:cxn ang="0">
                <a:pos x="2204" y="223"/>
              </a:cxn>
              <a:cxn ang="0">
                <a:pos x="1939" y="181"/>
              </a:cxn>
              <a:cxn ang="0">
                <a:pos x="1855" y="112"/>
              </a:cxn>
              <a:cxn ang="0">
                <a:pos x="1451" y="56"/>
              </a:cxn>
              <a:cxn ang="0">
                <a:pos x="1311" y="0"/>
              </a:cxn>
              <a:cxn ang="0">
                <a:pos x="865" y="70"/>
              </a:cxn>
              <a:cxn ang="0">
                <a:pos x="683" y="28"/>
              </a:cxn>
              <a:cxn ang="0">
                <a:pos x="642" y="14"/>
              </a:cxn>
              <a:cxn ang="0">
                <a:pos x="516" y="28"/>
              </a:cxn>
              <a:cxn ang="0">
                <a:pos x="432" y="56"/>
              </a:cxn>
              <a:cxn ang="0">
                <a:pos x="97" y="139"/>
              </a:cxn>
              <a:cxn ang="0">
                <a:pos x="0" y="237"/>
              </a:cxn>
              <a:cxn ang="0">
                <a:pos x="14" y="349"/>
              </a:cxn>
              <a:cxn ang="0">
                <a:pos x="56" y="377"/>
              </a:cxn>
              <a:cxn ang="0">
                <a:pos x="83" y="418"/>
              </a:cxn>
              <a:cxn ang="0">
                <a:pos x="97" y="502"/>
              </a:cxn>
              <a:cxn ang="0">
                <a:pos x="167" y="558"/>
              </a:cxn>
            </a:cxnLst>
            <a:rect l="0" t="0" r="r" b="b"/>
            <a:pathLst>
              <a:path w="2316" h="600">
                <a:moveTo>
                  <a:pt x="167" y="558"/>
                </a:moveTo>
                <a:cubicBezTo>
                  <a:pt x="311" y="540"/>
                  <a:pt x="431" y="576"/>
                  <a:pt x="572" y="586"/>
                </a:cubicBezTo>
                <a:cubicBezTo>
                  <a:pt x="674" y="594"/>
                  <a:pt x="777" y="595"/>
                  <a:pt x="879" y="600"/>
                </a:cubicBezTo>
                <a:cubicBezTo>
                  <a:pt x="1172" y="595"/>
                  <a:pt x="1465" y="598"/>
                  <a:pt x="1758" y="586"/>
                </a:cubicBezTo>
                <a:cubicBezTo>
                  <a:pt x="1887" y="581"/>
                  <a:pt x="2033" y="544"/>
                  <a:pt x="2162" y="530"/>
                </a:cubicBezTo>
                <a:cubicBezTo>
                  <a:pt x="2232" y="484"/>
                  <a:pt x="2269" y="459"/>
                  <a:pt x="2316" y="391"/>
                </a:cubicBezTo>
                <a:cubicBezTo>
                  <a:pt x="2285" y="360"/>
                  <a:pt x="2265" y="346"/>
                  <a:pt x="2246" y="307"/>
                </a:cubicBezTo>
                <a:cubicBezTo>
                  <a:pt x="2233" y="280"/>
                  <a:pt x="2233" y="241"/>
                  <a:pt x="2204" y="223"/>
                </a:cubicBezTo>
                <a:cubicBezTo>
                  <a:pt x="2138" y="181"/>
                  <a:pt x="1995" y="185"/>
                  <a:pt x="1939" y="181"/>
                </a:cubicBezTo>
                <a:cubicBezTo>
                  <a:pt x="1909" y="161"/>
                  <a:pt x="1887" y="130"/>
                  <a:pt x="1855" y="112"/>
                </a:cubicBezTo>
                <a:cubicBezTo>
                  <a:pt x="1738" y="47"/>
                  <a:pt x="1568" y="62"/>
                  <a:pt x="1451" y="56"/>
                </a:cubicBezTo>
                <a:cubicBezTo>
                  <a:pt x="1400" y="39"/>
                  <a:pt x="1364" y="13"/>
                  <a:pt x="1311" y="0"/>
                </a:cubicBezTo>
                <a:cubicBezTo>
                  <a:pt x="1160" y="11"/>
                  <a:pt x="1009" y="22"/>
                  <a:pt x="865" y="70"/>
                </a:cubicBezTo>
                <a:cubicBezTo>
                  <a:pt x="740" y="52"/>
                  <a:pt x="797" y="66"/>
                  <a:pt x="683" y="28"/>
                </a:cubicBezTo>
                <a:cubicBezTo>
                  <a:pt x="669" y="23"/>
                  <a:pt x="642" y="14"/>
                  <a:pt x="642" y="14"/>
                </a:cubicBezTo>
                <a:cubicBezTo>
                  <a:pt x="600" y="19"/>
                  <a:pt x="557" y="20"/>
                  <a:pt x="516" y="28"/>
                </a:cubicBezTo>
                <a:cubicBezTo>
                  <a:pt x="487" y="34"/>
                  <a:pt x="432" y="56"/>
                  <a:pt x="432" y="56"/>
                </a:cubicBezTo>
                <a:cubicBezTo>
                  <a:pt x="363" y="159"/>
                  <a:pt x="202" y="132"/>
                  <a:pt x="97" y="139"/>
                </a:cubicBezTo>
                <a:cubicBezTo>
                  <a:pt x="21" y="158"/>
                  <a:pt x="24" y="165"/>
                  <a:pt x="0" y="237"/>
                </a:cubicBezTo>
                <a:cubicBezTo>
                  <a:pt x="5" y="274"/>
                  <a:pt x="0" y="314"/>
                  <a:pt x="14" y="349"/>
                </a:cubicBezTo>
                <a:cubicBezTo>
                  <a:pt x="20" y="365"/>
                  <a:pt x="44" y="365"/>
                  <a:pt x="56" y="377"/>
                </a:cubicBezTo>
                <a:cubicBezTo>
                  <a:pt x="68" y="389"/>
                  <a:pt x="74" y="404"/>
                  <a:pt x="83" y="418"/>
                </a:cubicBezTo>
                <a:cubicBezTo>
                  <a:pt x="88" y="446"/>
                  <a:pt x="81" y="479"/>
                  <a:pt x="97" y="502"/>
                </a:cubicBezTo>
                <a:cubicBezTo>
                  <a:pt x="138" y="561"/>
                  <a:pt x="221" y="558"/>
                  <a:pt x="167" y="558"/>
                </a:cubicBezTo>
                <a:close/>
              </a:path>
            </a:pathLst>
          </a:custGeom>
          <a:blipFill dpi="0" rotWithShape="0">
            <a:blip r:embed="rId3"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14792" name="Rectangle 72"/>
          <p:cNvSpPr>
            <a:spLocks noChangeArrowheads="1"/>
          </p:cNvSpPr>
          <p:nvPr/>
        </p:nvSpPr>
        <p:spPr bwMode="auto">
          <a:xfrm>
            <a:off x="2133600" y="48768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3" name="Rectangle 73"/>
          <p:cNvSpPr>
            <a:spLocks noChangeArrowheads="1"/>
          </p:cNvSpPr>
          <p:nvPr/>
        </p:nvSpPr>
        <p:spPr bwMode="auto">
          <a:xfrm>
            <a:off x="1371600" y="48768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4" name="Rectangle 74"/>
          <p:cNvSpPr>
            <a:spLocks noChangeArrowheads="1"/>
          </p:cNvSpPr>
          <p:nvPr/>
        </p:nvSpPr>
        <p:spPr bwMode="auto">
          <a:xfrm>
            <a:off x="990600" y="50292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5" name="Rectangle 75"/>
          <p:cNvSpPr>
            <a:spLocks noChangeArrowheads="1"/>
          </p:cNvSpPr>
          <p:nvPr/>
        </p:nvSpPr>
        <p:spPr bwMode="auto">
          <a:xfrm>
            <a:off x="2819400" y="48768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6" name="Rectangle 76"/>
          <p:cNvSpPr>
            <a:spLocks noChangeArrowheads="1"/>
          </p:cNvSpPr>
          <p:nvPr/>
        </p:nvSpPr>
        <p:spPr bwMode="auto">
          <a:xfrm>
            <a:off x="3200400" y="49530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7" name="Rectangle 77"/>
          <p:cNvSpPr>
            <a:spLocks noChangeArrowheads="1"/>
          </p:cNvSpPr>
          <p:nvPr/>
        </p:nvSpPr>
        <p:spPr bwMode="auto">
          <a:xfrm>
            <a:off x="3581400" y="5105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8" name="Text Box 78"/>
          <p:cNvSpPr txBox="1">
            <a:spLocks noChangeArrowheads="1"/>
          </p:cNvSpPr>
          <p:nvPr/>
        </p:nvSpPr>
        <p:spPr bwMode="auto">
          <a:xfrm>
            <a:off x="1752600" y="48006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799" name="Text Box 79"/>
          <p:cNvSpPr txBox="1">
            <a:spLocks noChangeArrowheads="1"/>
          </p:cNvSpPr>
          <p:nvPr/>
        </p:nvSpPr>
        <p:spPr bwMode="auto">
          <a:xfrm>
            <a:off x="2514600" y="48006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4800" name="Line 80"/>
          <p:cNvSpPr>
            <a:spLocks noChangeShapeType="1"/>
          </p:cNvSpPr>
          <p:nvPr/>
        </p:nvSpPr>
        <p:spPr bwMode="auto">
          <a:xfrm>
            <a:off x="685800" y="5181600"/>
            <a:ext cx="381000" cy="76200"/>
          </a:xfrm>
          <a:prstGeom prst="line">
            <a:avLst/>
          </a:prstGeom>
          <a:noFill/>
          <a:ln w="9525">
            <a:solidFill>
              <a:schemeClr val="tx1"/>
            </a:solidFill>
            <a:round/>
            <a:headEnd/>
            <a:tailEnd type="triangle" w="med" len="med"/>
          </a:ln>
          <a:effectLst/>
        </p:spPr>
        <p:txBody>
          <a:bodyPr anchor="b"/>
          <a:lstStyle/>
          <a:p>
            <a:endParaRPr lang="en-US"/>
          </a:p>
        </p:txBody>
      </p:sp>
      <p:sp>
        <p:nvSpPr>
          <p:cNvPr id="414801" name="Line 81"/>
          <p:cNvSpPr>
            <a:spLocks noChangeShapeType="1"/>
          </p:cNvSpPr>
          <p:nvPr/>
        </p:nvSpPr>
        <p:spPr bwMode="auto">
          <a:xfrm flipH="1">
            <a:off x="1600200" y="4876800"/>
            <a:ext cx="76200" cy="228600"/>
          </a:xfrm>
          <a:prstGeom prst="line">
            <a:avLst/>
          </a:prstGeom>
          <a:noFill/>
          <a:ln w="9525">
            <a:solidFill>
              <a:schemeClr val="tx1"/>
            </a:solidFill>
            <a:round/>
            <a:headEnd/>
            <a:tailEnd type="triangle" w="med" len="med"/>
          </a:ln>
          <a:effectLst/>
        </p:spPr>
        <p:txBody>
          <a:bodyPr anchor="b"/>
          <a:lstStyle/>
          <a:p>
            <a:endParaRPr lang="en-US"/>
          </a:p>
        </p:txBody>
      </p:sp>
      <p:sp>
        <p:nvSpPr>
          <p:cNvPr id="414802" name="Line 82"/>
          <p:cNvSpPr>
            <a:spLocks noChangeShapeType="1"/>
          </p:cNvSpPr>
          <p:nvPr/>
        </p:nvSpPr>
        <p:spPr bwMode="auto">
          <a:xfrm flipH="1">
            <a:off x="3048000" y="4724400"/>
            <a:ext cx="152400" cy="304800"/>
          </a:xfrm>
          <a:prstGeom prst="line">
            <a:avLst/>
          </a:prstGeom>
          <a:noFill/>
          <a:ln w="9525">
            <a:solidFill>
              <a:schemeClr val="tx1"/>
            </a:solidFill>
            <a:round/>
            <a:headEnd/>
            <a:tailEnd type="triangle" w="med" len="med"/>
          </a:ln>
          <a:effectLst/>
        </p:spPr>
        <p:txBody>
          <a:bodyPr anchor="b"/>
          <a:lstStyle/>
          <a:p>
            <a:endParaRPr lang="en-US"/>
          </a:p>
        </p:txBody>
      </p:sp>
      <p:sp>
        <p:nvSpPr>
          <p:cNvPr id="414803" name="Line 83"/>
          <p:cNvSpPr>
            <a:spLocks noChangeShapeType="1"/>
          </p:cNvSpPr>
          <p:nvPr/>
        </p:nvSpPr>
        <p:spPr bwMode="auto">
          <a:xfrm flipH="1">
            <a:off x="3810000" y="4800600"/>
            <a:ext cx="76200" cy="457200"/>
          </a:xfrm>
          <a:prstGeom prst="line">
            <a:avLst/>
          </a:prstGeom>
          <a:noFill/>
          <a:ln w="9525">
            <a:solidFill>
              <a:schemeClr val="tx1"/>
            </a:solidFill>
            <a:round/>
            <a:headEnd/>
            <a:tailEnd type="triangle" w="med" len="med"/>
          </a:ln>
          <a:effectLst/>
        </p:spPr>
        <p:txBody>
          <a:bodyPr anchor="b"/>
          <a:lstStyle/>
          <a:p>
            <a:endParaRPr lang="en-US"/>
          </a:p>
        </p:txBody>
      </p:sp>
      <p:sp>
        <p:nvSpPr>
          <p:cNvPr id="414804" name="Line 84"/>
          <p:cNvSpPr>
            <a:spLocks noChangeShapeType="1"/>
          </p:cNvSpPr>
          <p:nvPr/>
        </p:nvSpPr>
        <p:spPr bwMode="auto">
          <a:xfrm flipH="1">
            <a:off x="5791200" y="4800600"/>
            <a:ext cx="76200" cy="228600"/>
          </a:xfrm>
          <a:prstGeom prst="line">
            <a:avLst/>
          </a:prstGeom>
          <a:noFill/>
          <a:ln w="9525">
            <a:solidFill>
              <a:schemeClr val="tx1"/>
            </a:solidFill>
            <a:round/>
            <a:headEnd/>
            <a:tailEnd type="triangle" w="med" len="med"/>
          </a:ln>
          <a:effectLst/>
        </p:spPr>
        <p:txBody>
          <a:bodyPr anchor="b"/>
          <a:lstStyle/>
          <a:p>
            <a:endParaRPr lang="en-US"/>
          </a:p>
        </p:txBody>
      </p:sp>
      <p:sp>
        <p:nvSpPr>
          <p:cNvPr id="414805" name="Line 85"/>
          <p:cNvSpPr>
            <a:spLocks noChangeShapeType="1"/>
          </p:cNvSpPr>
          <p:nvPr/>
        </p:nvSpPr>
        <p:spPr bwMode="auto">
          <a:xfrm flipH="1">
            <a:off x="7315200" y="4876800"/>
            <a:ext cx="304800" cy="152400"/>
          </a:xfrm>
          <a:prstGeom prst="line">
            <a:avLst/>
          </a:prstGeom>
          <a:noFill/>
          <a:ln w="9525">
            <a:solidFill>
              <a:schemeClr val="tx1"/>
            </a:solidFill>
            <a:round/>
            <a:headEnd/>
            <a:tailEnd type="triangle" w="med" len="med"/>
          </a:ln>
          <a:effectLst/>
        </p:spPr>
        <p:txBody>
          <a:bodyPr anchor="b"/>
          <a:lstStyle/>
          <a:p>
            <a:endParaRPr lang="en-US"/>
          </a:p>
        </p:txBody>
      </p:sp>
      <p:sp>
        <p:nvSpPr>
          <p:cNvPr id="414806" name="Line 86"/>
          <p:cNvSpPr>
            <a:spLocks noChangeShapeType="1"/>
          </p:cNvSpPr>
          <p:nvPr/>
        </p:nvSpPr>
        <p:spPr bwMode="auto">
          <a:xfrm>
            <a:off x="2133600" y="4038600"/>
            <a:ext cx="0" cy="533400"/>
          </a:xfrm>
          <a:prstGeom prst="line">
            <a:avLst/>
          </a:prstGeom>
          <a:noFill/>
          <a:ln w="101600">
            <a:solidFill>
              <a:schemeClr val="tx1"/>
            </a:solidFill>
            <a:round/>
            <a:headEnd/>
            <a:tailEnd type="triangle" w="med" len="med"/>
          </a:ln>
          <a:effectLst/>
        </p:spPr>
        <p:txBody>
          <a:bodyPr wrap="none" anchor="ctr"/>
          <a:lstStyle/>
          <a:p>
            <a:endParaRPr lang="en-US"/>
          </a:p>
        </p:txBody>
      </p:sp>
      <p:sp>
        <p:nvSpPr>
          <p:cNvPr id="414807" name="Line 87"/>
          <p:cNvSpPr>
            <a:spLocks noChangeShapeType="1"/>
          </p:cNvSpPr>
          <p:nvPr/>
        </p:nvSpPr>
        <p:spPr bwMode="auto">
          <a:xfrm>
            <a:off x="6858000" y="4038600"/>
            <a:ext cx="0" cy="914400"/>
          </a:xfrm>
          <a:prstGeom prst="line">
            <a:avLst/>
          </a:prstGeom>
          <a:noFill/>
          <a:ln w="196850">
            <a:solidFill>
              <a:schemeClr val="tx1"/>
            </a:solidFill>
            <a:round/>
            <a:headEnd/>
            <a:tailEnd type="triangle" w="med" len="med"/>
          </a:ln>
          <a:effectLst/>
        </p:spPr>
        <p:txBody>
          <a:bodyPr wrap="none" anchor="ctr"/>
          <a:lstStyle/>
          <a:p>
            <a:endParaRPr lang="en-US"/>
          </a:p>
        </p:txBody>
      </p:sp>
      <p:sp>
        <p:nvSpPr>
          <p:cNvPr id="414808" name="Text Box 88"/>
          <p:cNvSpPr txBox="1">
            <a:spLocks noChangeArrowheads="1"/>
          </p:cNvSpPr>
          <p:nvPr/>
        </p:nvSpPr>
        <p:spPr bwMode="auto">
          <a:xfrm>
            <a:off x="990600" y="1676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09" name="Text Box 89"/>
          <p:cNvSpPr txBox="1">
            <a:spLocks noChangeArrowheads="1"/>
          </p:cNvSpPr>
          <p:nvPr/>
        </p:nvSpPr>
        <p:spPr bwMode="auto">
          <a:xfrm>
            <a:off x="654050" y="25908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0" name="Text Box 90"/>
          <p:cNvSpPr txBox="1">
            <a:spLocks noChangeArrowheads="1"/>
          </p:cNvSpPr>
          <p:nvPr/>
        </p:nvSpPr>
        <p:spPr bwMode="auto">
          <a:xfrm>
            <a:off x="2057400" y="12192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1" name="Text Box 91"/>
          <p:cNvSpPr txBox="1">
            <a:spLocks noChangeArrowheads="1"/>
          </p:cNvSpPr>
          <p:nvPr/>
        </p:nvSpPr>
        <p:spPr bwMode="auto">
          <a:xfrm>
            <a:off x="2819400" y="14478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2" name="Text Box 92"/>
          <p:cNvSpPr txBox="1">
            <a:spLocks noChangeArrowheads="1"/>
          </p:cNvSpPr>
          <p:nvPr/>
        </p:nvSpPr>
        <p:spPr bwMode="auto">
          <a:xfrm>
            <a:off x="3200400" y="2438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3" name="Text Box 93"/>
          <p:cNvSpPr txBox="1">
            <a:spLocks noChangeArrowheads="1"/>
          </p:cNvSpPr>
          <p:nvPr/>
        </p:nvSpPr>
        <p:spPr bwMode="auto">
          <a:xfrm>
            <a:off x="2971800" y="31845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4" name="Text Box 94"/>
          <p:cNvSpPr txBox="1">
            <a:spLocks noChangeArrowheads="1"/>
          </p:cNvSpPr>
          <p:nvPr/>
        </p:nvSpPr>
        <p:spPr bwMode="auto">
          <a:xfrm>
            <a:off x="3549650" y="2819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5" name="Text Box 95"/>
          <p:cNvSpPr txBox="1">
            <a:spLocks noChangeArrowheads="1"/>
          </p:cNvSpPr>
          <p:nvPr/>
        </p:nvSpPr>
        <p:spPr bwMode="auto">
          <a:xfrm>
            <a:off x="2133600" y="36417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16" name="Text Box 96"/>
          <p:cNvSpPr txBox="1">
            <a:spLocks noChangeArrowheads="1"/>
          </p:cNvSpPr>
          <p:nvPr/>
        </p:nvSpPr>
        <p:spPr bwMode="auto">
          <a:xfrm>
            <a:off x="1295400" y="34893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1" name="Text Box 101"/>
          <p:cNvSpPr txBox="1">
            <a:spLocks noChangeArrowheads="1"/>
          </p:cNvSpPr>
          <p:nvPr/>
        </p:nvSpPr>
        <p:spPr bwMode="auto">
          <a:xfrm>
            <a:off x="806450" y="38703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2" name="Text Box 102"/>
          <p:cNvSpPr txBox="1">
            <a:spLocks noChangeArrowheads="1"/>
          </p:cNvSpPr>
          <p:nvPr/>
        </p:nvSpPr>
        <p:spPr bwMode="auto">
          <a:xfrm>
            <a:off x="6781800" y="12192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3" name="Text Box 103"/>
          <p:cNvSpPr txBox="1">
            <a:spLocks noChangeArrowheads="1"/>
          </p:cNvSpPr>
          <p:nvPr/>
        </p:nvSpPr>
        <p:spPr bwMode="auto">
          <a:xfrm>
            <a:off x="7467600" y="13716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4" name="Text Box 104"/>
          <p:cNvSpPr txBox="1">
            <a:spLocks noChangeArrowheads="1"/>
          </p:cNvSpPr>
          <p:nvPr/>
        </p:nvSpPr>
        <p:spPr bwMode="auto">
          <a:xfrm>
            <a:off x="6172200" y="1295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5" name="Text Box 105"/>
          <p:cNvSpPr txBox="1">
            <a:spLocks noChangeArrowheads="1"/>
          </p:cNvSpPr>
          <p:nvPr/>
        </p:nvSpPr>
        <p:spPr bwMode="auto">
          <a:xfrm>
            <a:off x="5683250" y="1676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6" name="Text Box 106"/>
          <p:cNvSpPr txBox="1">
            <a:spLocks noChangeArrowheads="1"/>
          </p:cNvSpPr>
          <p:nvPr/>
        </p:nvSpPr>
        <p:spPr bwMode="auto">
          <a:xfrm>
            <a:off x="7816850" y="18288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7" name="Text Box 107"/>
          <p:cNvSpPr txBox="1">
            <a:spLocks noChangeArrowheads="1"/>
          </p:cNvSpPr>
          <p:nvPr/>
        </p:nvSpPr>
        <p:spPr bwMode="auto">
          <a:xfrm>
            <a:off x="7924800" y="2438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8" name="Text Box 108"/>
          <p:cNvSpPr txBox="1">
            <a:spLocks noChangeArrowheads="1"/>
          </p:cNvSpPr>
          <p:nvPr/>
        </p:nvSpPr>
        <p:spPr bwMode="auto">
          <a:xfrm>
            <a:off x="7664450" y="31242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29" name="Text Box 109"/>
          <p:cNvSpPr txBox="1">
            <a:spLocks noChangeArrowheads="1"/>
          </p:cNvSpPr>
          <p:nvPr/>
        </p:nvSpPr>
        <p:spPr bwMode="auto">
          <a:xfrm>
            <a:off x="7283450" y="34893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30" name="Text Box 110"/>
          <p:cNvSpPr txBox="1">
            <a:spLocks noChangeArrowheads="1"/>
          </p:cNvSpPr>
          <p:nvPr/>
        </p:nvSpPr>
        <p:spPr bwMode="auto">
          <a:xfrm>
            <a:off x="6826250" y="36417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32" name="Text Box 112"/>
          <p:cNvSpPr txBox="1">
            <a:spLocks noChangeArrowheads="1"/>
          </p:cNvSpPr>
          <p:nvPr/>
        </p:nvSpPr>
        <p:spPr bwMode="auto">
          <a:xfrm>
            <a:off x="5988050" y="34893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33" name="Text Box 113"/>
          <p:cNvSpPr txBox="1">
            <a:spLocks noChangeArrowheads="1"/>
          </p:cNvSpPr>
          <p:nvPr/>
        </p:nvSpPr>
        <p:spPr bwMode="auto">
          <a:xfrm>
            <a:off x="5562600" y="30480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35" name="Text Box 115"/>
          <p:cNvSpPr txBox="1">
            <a:spLocks noChangeArrowheads="1"/>
          </p:cNvSpPr>
          <p:nvPr/>
        </p:nvSpPr>
        <p:spPr bwMode="auto">
          <a:xfrm>
            <a:off x="5378450" y="2438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836" name="Text Box 116"/>
          <p:cNvSpPr txBox="1">
            <a:spLocks noChangeArrowheads="1"/>
          </p:cNvSpPr>
          <p:nvPr/>
        </p:nvSpPr>
        <p:spPr bwMode="auto">
          <a:xfrm>
            <a:off x="3054350" y="1676400"/>
            <a:ext cx="1746250" cy="825500"/>
          </a:xfrm>
          <a:prstGeom prst="rect">
            <a:avLst/>
          </a:prstGeom>
          <a:noFill/>
          <a:ln w="9525" algn="ctr">
            <a:noFill/>
            <a:miter lim="800000"/>
            <a:headEnd/>
            <a:tailEnd/>
          </a:ln>
          <a:effectLst/>
        </p:spPr>
        <p:txBody>
          <a:bodyPr>
            <a:spAutoFit/>
          </a:bodyPr>
          <a:lstStyle/>
          <a:p>
            <a:pPr algn="ctr" eaLnBrk="0" hangingPunct="0">
              <a:spcBef>
                <a:spcPct val="0"/>
              </a:spcBef>
              <a:buClrTx/>
              <a:buFontTx/>
              <a:buNone/>
            </a:pPr>
            <a:r>
              <a:rPr lang="en-US" sz="1600" b="1">
                <a:solidFill>
                  <a:srgbClr val="3399FF"/>
                </a:solidFill>
              </a:rPr>
              <a:t>More water soluble emulsifier</a:t>
            </a:r>
          </a:p>
        </p:txBody>
      </p:sp>
      <p:sp>
        <p:nvSpPr>
          <p:cNvPr id="414837" name="Text Box 117"/>
          <p:cNvSpPr txBox="1">
            <a:spLocks noChangeArrowheads="1"/>
          </p:cNvSpPr>
          <p:nvPr/>
        </p:nvSpPr>
        <p:spPr bwMode="auto">
          <a:xfrm>
            <a:off x="4425950" y="1676400"/>
            <a:ext cx="1517650" cy="825500"/>
          </a:xfrm>
          <a:prstGeom prst="rect">
            <a:avLst/>
          </a:prstGeom>
          <a:noFill/>
          <a:ln w="9525" algn="ctr">
            <a:noFill/>
            <a:miter lim="800000"/>
            <a:headEnd/>
            <a:tailEnd/>
          </a:ln>
          <a:effectLst/>
        </p:spPr>
        <p:txBody>
          <a:bodyPr>
            <a:spAutoFit/>
          </a:bodyPr>
          <a:lstStyle/>
          <a:p>
            <a:pPr algn="ctr" eaLnBrk="0" hangingPunct="0">
              <a:spcBef>
                <a:spcPct val="0"/>
              </a:spcBef>
              <a:buClrTx/>
              <a:buFontTx/>
              <a:buNone/>
            </a:pPr>
            <a:r>
              <a:rPr lang="en-US" sz="1600" b="1">
                <a:solidFill>
                  <a:srgbClr val="3399FF"/>
                </a:solidFill>
              </a:rPr>
              <a:t>More oil soluble emulsifier</a:t>
            </a:r>
          </a:p>
        </p:txBody>
      </p:sp>
      <p:sp>
        <p:nvSpPr>
          <p:cNvPr id="414771" name="Freeform 51"/>
          <p:cNvSpPr>
            <a:spLocks/>
          </p:cNvSpPr>
          <p:nvPr/>
        </p:nvSpPr>
        <p:spPr bwMode="auto">
          <a:xfrm>
            <a:off x="1600200" y="3810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76" name="Oval 56"/>
          <p:cNvSpPr>
            <a:spLocks noChangeArrowheads="1"/>
          </p:cNvSpPr>
          <p:nvPr/>
        </p:nvSpPr>
        <p:spPr bwMode="auto">
          <a:xfrm>
            <a:off x="1600200" y="45720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820" name="Text Box 100"/>
          <p:cNvSpPr txBox="1">
            <a:spLocks noChangeArrowheads="1"/>
          </p:cNvSpPr>
          <p:nvPr/>
        </p:nvSpPr>
        <p:spPr bwMode="auto">
          <a:xfrm>
            <a:off x="1600200" y="44958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772" name="Freeform 52"/>
          <p:cNvSpPr>
            <a:spLocks/>
          </p:cNvSpPr>
          <p:nvPr/>
        </p:nvSpPr>
        <p:spPr bwMode="auto">
          <a:xfrm rot="-8763238">
            <a:off x="685800" y="42672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75" name="Oval 55"/>
          <p:cNvSpPr>
            <a:spLocks noChangeArrowheads="1"/>
          </p:cNvSpPr>
          <p:nvPr/>
        </p:nvSpPr>
        <p:spPr bwMode="auto">
          <a:xfrm>
            <a:off x="381000" y="49530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819" name="Text Box 99"/>
          <p:cNvSpPr txBox="1">
            <a:spLocks noChangeArrowheads="1"/>
          </p:cNvSpPr>
          <p:nvPr/>
        </p:nvSpPr>
        <p:spPr bwMode="auto">
          <a:xfrm>
            <a:off x="349250" y="49371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770" name="Freeform 50"/>
          <p:cNvSpPr>
            <a:spLocks/>
          </p:cNvSpPr>
          <p:nvPr/>
        </p:nvSpPr>
        <p:spPr bwMode="auto">
          <a:xfrm rot="-3363238">
            <a:off x="2743200" y="38862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77" name="Oval 57"/>
          <p:cNvSpPr>
            <a:spLocks noChangeArrowheads="1"/>
          </p:cNvSpPr>
          <p:nvPr/>
        </p:nvSpPr>
        <p:spPr bwMode="auto">
          <a:xfrm>
            <a:off x="312420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818" name="Text Box 98"/>
          <p:cNvSpPr txBox="1">
            <a:spLocks noChangeArrowheads="1"/>
          </p:cNvSpPr>
          <p:nvPr/>
        </p:nvSpPr>
        <p:spPr bwMode="auto">
          <a:xfrm>
            <a:off x="3124200" y="44037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768" name="Freeform 48"/>
          <p:cNvSpPr>
            <a:spLocks/>
          </p:cNvSpPr>
          <p:nvPr/>
        </p:nvSpPr>
        <p:spPr bwMode="auto">
          <a:xfrm rot="-8763238">
            <a:off x="4038600" y="3810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79" name="Oval 59"/>
          <p:cNvSpPr>
            <a:spLocks noChangeArrowheads="1"/>
          </p:cNvSpPr>
          <p:nvPr/>
        </p:nvSpPr>
        <p:spPr bwMode="auto">
          <a:xfrm>
            <a:off x="3810000" y="44958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817" name="Text Box 97"/>
          <p:cNvSpPr txBox="1">
            <a:spLocks noChangeArrowheads="1"/>
          </p:cNvSpPr>
          <p:nvPr/>
        </p:nvSpPr>
        <p:spPr bwMode="auto">
          <a:xfrm>
            <a:off x="3778250" y="44196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766" name="Freeform 46"/>
          <p:cNvSpPr>
            <a:spLocks/>
          </p:cNvSpPr>
          <p:nvPr/>
        </p:nvSpPr>
        <p:spPr bwMode="auto">
          <a:xfrm rot="19800000">
            <a:off x="5410200" y="38100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81" name="Oval 61"/>
          <p:cNvSpPr>
            <a:spLocks noChangeArrowheads="1"/>
          </p:cNvSpPr>
          <p:nvPr/>
        </p:nvSpPr>
        <p:spPr bwMode="auto">
          <a:xfrm>
            <a:off x="5715000" y="44958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834" name="Text Box 114"/>
          <p:cNvSpPr txBox="1">
            <a:spLocks noChangeArrowheads="1"/>
          </p:cNvSpPr>
          <p:nvPr/>
        </p:nvSpPr>
        <p:spPr bwMode="auto">
          <a:xfrm>
            <a:off x="5683250" y="44196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4769" name="Freeform 49"/>
          <p:cNvSpPr>
            <a:spLocks/>
          </p:cNvSpPr>
          <p:nvPr/>
        </p:nvSpPr>
        <p:spPr bwMode="auto">
          <a:xfrm rot="-8763238">
            <a:off x="7924800" y="4038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4780" name="Oval 60"/>
          <p:cNvSpPr>
            <a:spLocks noChangeArrowheads="1"/>
          </p:cNvSpPr>
          <p:nvPr/>
        </p:nvSpPr>
        <p:spPr bwMode="auto">
          <a:xfrm>
            <a:off x="7620000" y="46482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4831" name="Text Box 111"/>
          <p:cNvSpPr txBox="1">
            <a:spLocks noChangeArrowheads="1"/>
          </p:cNvSpPr>
          <p:nvPr/>
        </p:nvSpPr>
        <p:spPr bwMode="auto">
          <a:xfrm>
            <a:off x="7620000" y="45720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grpSp>
        <p:nvGrpSpPr>
          <p:cNvPr id="118" name="Group 117"/>
          <p:cNvGrpSpPr>
            <a:grpSpLocks noChangeAspect="1"/>
          </p:cNvGrpSpPr>
          <p:nvPr/>
        </p:nvGrpSpPr>
        <p:grpSpPr bwMode="auto">
          <a:xfrm>
            <a:off x="7772400" y="5865812"/>
            <a:ext cx="1295400" cy="849099"/>
            <a:chOff x="4896" y="3695"/>
            <a:chExt cx="804" cy="527"/>
          </a:xfrm>
        </p:grpSpPr>
        <p:sp>
          <p:nvSpPr>
            <p:cNvPr id="119"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 name="Picture 5"/>
            <p:cNvPicPr>
              <a:picLocks noChangeAspect="1" noChangeArrowheads="1"/>
            </p:cNvPicPr>
            <p:nvPr/>
          </p:nvPicPr>
          <p:blipFill>
            <a:blip r:embed="rId4" cstate="print"/>
            <a:srcRect/>
            <a:stretch>
              <a:fillRect/>
            </a:stretch>
          </p:blipFill>
          <p:spPr bwMode="auto">
            <a:xfrm>
              <a:off x="4914" y="3719"/>
              <a:ext cx="760" cy="316"/>
            </a:xfrm>
            <a:prstGeom prst="rect">
              <a:avLst/>
            </a:prstGeom>
            <a:noFill/>
            <a:ln w="9525">
              <a:noFill/>
              <a:miter lim="800000"/>
              <a:headEnd/>
              <a:tailEnd/>
            </a:ln>
          </p:spPr>
        </p:pic>
        <p:sp>
          <p:nvSpPr>
            <p:cNvPr id="121"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2"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5B9009E1-894E-6F43-5AE9-F1E83682C23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4836"/>
                                        </p:tgtEl>
                                        <p:attrNameLst>
                                          <p:attrName>style.visibility</p:attrName>
                                        </p:attrNameLst>
                                      </p:cBhvr>
                                      <p:to>
                                        <p:strVal val="visible"/>
                                      </p:to>
                                    </p:set>
                                    <p:animEffect transition="in" filter="fade">
                                      <p:cBhvr>
                                        <p:cTn id="7" dur="2000"/>
                                        <p:tgtEl>
                                          <p:spTgt spid="4148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4837"/>
                                        </p:tgtEl>
                                        <p:attrNameLst>
                                          <p:attrName>style.visibility</p:attrName>
                                        </p:attrNameLst>
                                      </p:cBhvr>
                                      <p:to>
                                        <p:strVal val="visible"/>
                                      </p:to>
                                    </p:set>
                                    <p:animEffect transition="in" filter="fade">
                                      <p:cBhvr>
                                        <p:cTn id="10" dur="2000"/>
                                        <p:tgtEl>
                                          <p:spTgt spid="41483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48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48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48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48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48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 0.0 L 0.0 0.05555 " pathEditMode="relative" ptsTypes="AA">
                                      <p:cBhvr>
                                        <p:cTn id="28" dur="2000" fill="hold"/>
                                        <p:tgtEl>
                                          <p:spTgt spid="414766"/>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 0.0 L 0.0 0.05555 " pathEditMode="relative" ptsTypes="AA">
                                      <p:cBhvr>
                                        <p:cTn id="30" dur="2000" fill="hold"/>
                                        <p:tgtEl>
                                          <p:spTgt spid="414781"/>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 0.0 L 0.0 0.05555 " pathEditMode="relative" ptsTypes="AA">
                                      <p:cBhvr>
                                        <p:cTn id="32" dur="2000" fill="hold"/>
                                        <p:tgtEl>
                                          <p:spTgt spid="414834"/>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 0.0 L -0.05 0.04444 " pathEditMode="relative" ptsTypes="AA">
                                      <p:cBhvr>
                                        <p:cTn id="34" dur="2000" fill="hold"/>
                                        <p:tgtEl>
                                          <p:spTgt spid="414769"/>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0 0.0 L -0.05 0.04444 " pathEditMode="relative" ptsTypes="AA">
                                      <p:cBhvr>
                                        <p:cTn id="36" dur="2000" fill="hold"/>
                                        <p:tgtEl>
                                          <p:spTgt spid="414780"/>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0 0.0 L -0.05 0.04444 " pathEditMode="relative" ptsTypes="AA">
                                      <p:cBhvr>
                                        <p:cTn id="38" dur="2000" fill="hold"/>
                                        <p:tgtEl>
                                          <p:spTgt spid="414831"/>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 0.0 L -0.01666 0.08889 " pathEditMode="relative" ptsTypes="AA">
                                      <p:cBhvr>
                                        <p:cTn id="40" dur="2000" fill="hold"/>
                                        <p:tgtEl>
                                          <p:spTgt spid="414768"/>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0 0.0 L -0.01666 0.08889 " pathEditMode="relative" ptsTypes="AA">
                                      <p:cBhvr>
                                        <p:cTn id="42" dur="2000" fill="hold"/>
                                        <p:tgtEl>
                                          <p:spTgt spid="414779"/>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 0.0 L -0.01666 0.08889 " pathEditMode="relative" ptsTypes="AA">
                                      <p:cBhvr>
                                        <p:cTn id="44" dur="2000" fill="hold"/>
                                        <p:tgtEl>
                                          <p:spTgt spid="414817"/>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0 0.0 L -0.01667 0.05555 " pathEditMode="relative" ptsTypes="AA">
                                      <p:cBhvr>
                                        <p:cTn id="46" dur="2000" fill="hold"/>
                                        <p:tgtEl>
                                          <p:spTgt spid="414771"/>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0 0.0 L -0.01667 0.05555 " pathEditMode="relative" ptsTypes="AA">
                                      <p:cBhvr>
                                        <p:cTn id="48" dur="2000" fill="hold"/>
                                        <p:tgtEl>
                                          <p:spTgt spid="414776"/>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 0.0 L -0.01667 0.05555 " pathEditMode="relative" ptsTypes="AA">
                                      <p:cBhvr>
                                        <p:cTn id="50" dur="2000" fill="hold"/>
                                        <p:tgtEl>
                                          <p:spTgt spid="414820"/>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0 0.0 L 0.05833 0.02223 " pathEditMode="relative" ptsTypes="AA">
                                      <p:cBhvr>
                                        <p:cTn id="52" dur="2000" fill="hold"/>
                                        <p:tgtEl>
                                          <p:spTgt spid="414772"/>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0 0.0 L 0.05833 0.02223 " pathEditMode="relative" ptsTypes="AA">
                                      <p:cBhvr>
                                        <p:cTn id="54" dur="2000" fill="hold"/>
                                        <p:tgtEl>
                                          <p:spTgt spid="414775"/>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0.0 0.0 L 0.05833 0.02223 " pathEditMode="relative" ptsTypes="AA">
                                      <p:cBhvr>
                                        <p:cTn id="56" dur="2000" fill="hold"/>
                                        <p:tgtEl>
                                          <p:spTgt spid="414819"/>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0 0.0 L -0.025 0.06666 " pathEditMode="relative" ptsTypes="AA">
                                      <p:cBhvr>
                                        <p:cTn id="58" dur="2000" fill="hold"/>
                                        <p:tgtEl>
                                          <p:spTgt spid="414770"/>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 0.0 L -0.025 0.06666 " pathEditMode="relative" ptsTypes="AA">
                                      <p:cBhvr>
                                        <p:cTn id="60" dur="2000" fill="hold"/>
                                        <p:tgtEl>
                                          <p:spTgt spid="414777"/>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0 0.0 L -0.025 0.06666 " pathEditMode="relative" ptsTypes="AA">
                                      <p:cBhvr>
                                        <p:cTn id="62" dur="2000" fill="hold"/>
                                        <p:tgtEl>
                                          <p:spTgt spid="414818"/>
                                        </p:tgtEl>
                                        <p:attrNameLst>
                                          <p:attrName>ppt_x</p:attrName>
                                          <p:attrName>ppt_y</p:attrName>
                                        </p:attrNameLst>
                                      </p:cBhvr>
                                    </p:animMotion>
                                  </p:childTnLst>
                                </p:cTn>
                              </p:par>
                              <p:par>
                                <p:cTn id="63" presetID="10" presetClass="exit" presetSubtype="0" fill="hold" grpId="1" nodeType="withEffect">
                                  <p:stCondLst>
                                    <p:cond delay="0"/>
                                  </p:stCondLst>
                                  <p:childTnLst>
                                    <p:animEffect transition="out" filter="fade">
                                      <p:cBhvr>
                                        <p:cTn id="64" dur="2000"/>
                                        <p:tgtEl>
                                          <p:spTgt spid="414819"/>
                                        </p:tgtEl>
                                      </p:cBhvr>
                                    </p:animEffect>
                                    <p:set>
                                      <p:cBhvr>
                                        <p:cTn id="65" dur="1" fill="hold">
                                          <p:stCondLst>
                                            <p:cond delay="1999"/>
                                          </p:stCondLst>
                                        </p:cTn>
                                        <p:tgtEl>
                                          <p:spTgt spid="41481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414820"/>
                                        </p:tgtEl>
                                      </p:cBhvr>
                                    </p:animEffect>
                                    <p:set>
                                      <p:cBhvr>
                                        <p:cTn id="68" dur="1" fill="hold">
                                          <p:stCondLst>
                                            <p:cond delay="1999"/>
                                          </p:stCondLst>
                                        </p:cTn>
                                        <p:tgtEl>
                                          <p:spTgt spid="41482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414818"/>
                                        </p:tgtEl>
                                      </p:cBhvr>
                                    </p:animEffect>
                                    <p:set>
                                      <p:cBhvr>
                                        <p:cTn id="71" dur="1" fill="hold">
                                          <p:stCondLst>
                                            <p:cond delay="1999"/>
                                          </p:stCondLst>
                                        </p:cTn>
                                        <p:tgtEl>
                                          <p:spTgt spid="41481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414817"/>
                                        </p:tgtEl>
                                      </p:cBhvr>
                                    </p:animEffect>
                                    <p:set>
                                      <p:cBhvr>
                                        <p:cTn id="74" dur="1" fill="hold">
                                          <p:stCondLst>
                                            <p:cond delay="1999"/>
                                          </p:stCondLst>
                                        </p:cTn>
                                        <p:tgtEl>
                                          <p:spTgt spid="41481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414834"/>
                                        </p:tgtEl>
                                      </p:cBhvr>
                                    </p:animEffect>
                                    <p:set>
                                      <p:cBhvr>
                                        <p:cTn id="77" dur="1" fill="hold">
                                          <p:stCondLst>
                                            <p:cond delay="1999"/>
                                          </p:stCondLst>
                                        </p:cTn>
                                        <p:tgtEl>
                                          <p:spTgt spid="41483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414831"/>
                                        </p:tgtEl>
                                      </p:cBhvr>
                                    </p:animEffect>
                                    <p:set>
                                      <p:cBhvr>
                                        <p:cTn id="80" dur="1" fill="hold">
                                          <p:stCondLst>
                                            <p:cond delay="1999"/>
                                          </p:stCondLst>
                                        </p:cTn>
                                        <p:tgtEl>
                                          <p:spTgt spid="414831"/>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2000"/>
                                        <p:tgtEl>
                                          <p:spTgt spid="414788"/>
                                        </p:tgtEl>
                                      </p:cBhvr>
                                    </p:animEffect>
                                    <p:set>
                                      <p:cBhvr>
                                        <p:cTn id="83" dur="1" fill="hold">
                                          <p:stCondLst>
                                            <p:cond delay="1999"/>
                                          </p:stCondLst>
                                        </p:cTn>
                                        <p:tgtEl>
                                          <p:spTgt spid="41478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2000"/>
                                        <p:tgtEl>
                                          <p:spTgt spid="414785"/>
                                        </p:tgtEl>
                                      </p:cBhvr>
                                    </p:animEffect>
                                    <p:set>
                                      <p:cBhvr>
                                        <p:cTn id="86" dur="1" fill="hold">
                                          <p:stCondLst>
                                            <p:cond delay="1999"/>
                                          </p:stCondLst>
                                        </p:cTn>
                                        <p:tgtEl>
                                          <p:spTgt spid="41478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414805"/>
                                        </p:tgtEl>
                                      </p:cBhvr>
                                    </p:animEffect>
                                    <p:set>
                                      <p:cBhvr>
                                        <p:cTn id="89" dur="1" fill="hold">
                                          <p:stCondLst>
                                            <p:cond delay="1999"/>
                                          </p:stCondLst>
                                        </p:cTn>
                                        <p:tgtEl>
                                          <p:spTgt spid="41480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414804"/>
                                        </p:tgtEl>
                                      </p:cBhvr>
                                    </p:animEffect>
                                    <p:set>
                                      <p:cBhvr>
                                        <p:cTn id="92" dur="1" fill="hold">
                                          <p:stCondLst>
                                            <p:cond delay="1999"/>
                                          </p:stCondLst>
                                        </p:cTn>
                                        <p:tgtEl>
                                          <p:spTgt spid="414804"/>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2000"/>
                                        <p:tgtEl>
                                          <p:spTgt spid="414797"/>
                                        </p:tgtEl>
                                      </p:cBhvr>
                                    </p:animEffect>
                                    <p:set>
                                      <p:cBhvr>
                                        <p:cTn id="95" dur="1" fill="hold">
                                          <p:stCondLst>
                                            <p:cond delay="1999"/>
                                          </p:stCondLst>
                                        </p:cTn>
                                        <p:tgtEl>
                                          <p:spTgt spid="41479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2000"/>
                                        <p:tgtEl>
                                          <p:spTgt spid="414795"/>
                                        </p:tgtEl>
                                      </p:cBhvr>
                                    </p:animEffect>
                                    <p:set>
                                      <p:cBhvr>
                                        <p:cTn id="98" dur="1" fill="hold">
                                          <p:stCondLst>
                                            <p:cond delay="1999"/>
                                          </p:stCondLst>
                                        </p:cTn>
                                        <p:tgtEl>
                                          <p:spTgt spid="414795"/>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2000"/>
                                        <p:tgtEl>
                                          <p:spTgt spid="414793"/>
                                        </p:tgtEl>
                                      </p:cBhvr>
                                    </p:animEffect>
                                    <p:set>
                                      <p:cBhvr>
                                        <p:cTn id="101" dur="1" fill="hold">
                                          <p:stCondLst>
                                            <p:cond delay="1999"/>
                                          </p:stCondLst>
                                        </p:cTn>
                                        <p:tgtEl>
                                          <p:spTgt spid="414793"/>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2000"/>
                                        <p:tgtEl>
                                          <p:spTgt spid="414794"/>
                                        </p:tgtEl>
                                      </p:cBhvr>
                                    </p:animEffect>
                                    <p:set>
                                      <p:cBhvr>
                                        <p:cTn id="104" dur="1" fill="hold">
                                          <p:stCondLst>
                                            <p:cond delay="1999"/>
                                          </p:stCondLst>
                                        </p:cTn>
                                        <p:tgtEl>
                                          <p:spTgt spid="41479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414800"/>
                                        </p:tgtEl>
                                      </p:cBhvr>
                                    </p:animEffect>
                                    <p:set>
                                      <p:cBhvr>
                                        <p:cTn id="107" dur="1" fill="hold">
                                          <p:stCondLst>
                                            <p:cond delay="1999"/>
                                          </p:stCondLst>
                                        </p:cTn>
                                        <p:tgtEl>
                                          <p:spTgt spid="414800"/>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414801"/>
                                        </p:tgtEl>
                                      </p:cBhvr>
                                    </p:animEffect>
                                    <p:set>
                                      <p:cBhvr>
                                        <p:cTn id="110" dur="1" fill="hold">
                                          <p:stCondLst>
                                            <p:cond delay="1999"/>
                                          </p:stCondLst>
                                        </p:cTn>
                                        <p:tgtEl>
                                          <p:spTgt spid="41480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414802"/>
                                        </p:tgtEl>
                                      </p:cBhvr>
                                    </p:animEffect>
                                    <p:set>
                                      <p:cBhvr>
                                        <p:cTn id="113" dur="1" fill="hold">
                                          <p:stCondLst>
                                            <p:cond delay="1999"/>
                                          </p:stCondLst>
                                        </p:cTn>
                                        <p:tgtEl>
                                          <p:spTgt spid="41480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414803"/>
                                        </p:tgtEl>
                                      </p:cBhvr>
                                    </p:animEffect>
                                    <p:set>
                                      <p:cBhvr>
                                        <p:cTn id="116" dur="1" fill="hold">
                                          <p:stCondLst>
                                            <p:cond delay="1999"/>
                                          </p:stCondLst>
                                        </p:cTn>
                                        <p:tgtEl>
                                          <p:spTgt spid="41480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14806"/>
                                        </p:tgtEl>
                                        <p:attrNameLst>
                                          <p:attrName>style.visibility</p:attrName>
                                        </p:attrNameLst>
                                      </p:cBhvr>
                                      <p:to>
                                        <p:strVal val="visible"/>
                                      </p:to>
                                    </p:set>
                                    <p:animEffect transition="in" filter="fade">
                                      <p:cBhvr>
                                        <p:cTn id="121" dur="2000"/>
                                        <p:tgtEl>
                                          <p:spTgt spid="41480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14807"/>
                                        </p:tgtEl>
                                        <p:attrNameLst>
                                          <p:attrName>style.visibility</p:attrName>
                                        </p:attrNameLst>
                                      </p:cBhvr>
                                      <p:to>
                                        <p:strVal val="visible"/>
                                      </p:to>
                                    </p:set>
                                    <p:animEffect transition="in" filter="fade">
                                      <p:cBhvr>
                                        <p:cTn id="124" dur="2000"/>
                                        <p:tgtEl>
                                          <p:spTgt spid="41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85" grpId="0"/>
      <p:bldP spid="414788" grpId="0"/>
      <p:bldP spid="414793" grpId="0"/>
      <p:bldP spid="414794" grpId="0"/>
      <p:bldP spid="414795" grpId="0"/>
      <p:bldP spid="414797" grpId="0"/>
      <p:bldP spid="414800" grpId="0" animBg="1"/>
      <p:bldP spid="414800" grpId="1" animBg="1"/>
      <p:bldP spid="414801" grpId="0" animBg="1"/>
      <p:bldP spid="414801" grpId="1" animBg="1"/>
      <p:bldP spid="414802" grpId="0" animBg="1"/>
      <p:bldP spid="414802" grpId="1" animBg="1"/>
      <p:bldP spid="414803" grpId="0" animBg="1"/>
      <p:bldP spid="414803" grpId="1" animBg="1"/>
      <p:bldP spid="414804" grpId="0" animBg="1"/>
      <p:bldP spid="414804" grpId="1" animBg="1"/>
      <p:bldP spid="414805" grpId="0" animBg="1"/>
      <p:bldP spid="414805" grpId="1" animBg="1"/>
      <p:bldP spid="414806" grpId="0" animBg="1"/>
      <p:bldP spid="414807" grpId="0" animBg="1"/>
      <p:bldP spid="414836" grpId="0"/>
      <p:bldP spid="414837" grpId="0"/>
      <p:bldP spid="414771" grpId="0" animBg="1"/>
      <p:bldP spid="414776" grpId="0" animBg="1"/>
      <p:bldP spid="414820" grpId="0"/>
      <p:bldP spid="414820" grpId="1"/>
      <p:bldP spid="414772" grpId="0" animBg="1"/>
      <p:bldP spid="414775" grpId="0" animBg="1"/>
      <p:bldP spid="414819" grpId="0"/>
      <p:bldP spid="414819" grpId="1"/>
      <p:bldP spid="414770" grpId="0" animBg="1"/>
      <p:bldP spid="414777" grpId="0" animBg="1"/>
      <p:bldP spid="414818" grpId="0"/>
      <p:bldP spid="414818" grpId="1"/>
      <p:bldP spid="414768" grpId="0" animBg="1"/>
      <p:bldP spid="414779" grpId="0" animBg="1"/>
      <p:bldP spid="414817" grpId="0"/>
      <p:bldP spid="414817" grpId="1"/>
      <p:bldP spid="414766" grpId="0" animBg="1"/>
      <p:bldP spid="414781" grpId="0" animBg="1"/>
      <p:bldP spid="414834" grpId="0"/>
      <p:bldP spid="414834" grpId="1"/>
      <p:bldP spid="414769" grpId="0" animBg="1"/>
      <p:bldP spid="414780" grpId="0" animBg="1"/>
      <p:bldP spid="414831" grpId="0"/>
      <p:bldP spid="41483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76200" y="3200400"/>
            <a:ext cx="4191000" cy="1219200"/>
          </a:xfrm>
          <a:prstGeom prst="rect">
            <a:avLst/>
          </a:prstGeom>
          <a:solidFill>
            <a:srgbClr val="808080"/>
          </a:solidFill>
          <a:ln w="9525" algn="ctr">
            <a:noFill/>
            <a:miter lim="800000"/>
            <a:headEnd/>
            <a:tailEnd/>
          </a:ln>
          <a:effectLst/>
        </p:spPr>
        <p:txBody>
          <a:bodyPr wrap="none" anchor="ctr"/>
          <a:lstStyle/>
          <a:p>
            <a:endParaRPr lang="en-US"/>
          </a:p>
        </p:txBody>
      </p:sp>
      <p:sp useBgFill="1">
        <p:nvSpPr>
          <p:cNvPr id="416771" name="Freeform 3"/>
          <p:cNvSpPr>
            <a:spLocks/>
          </p:cNvSpPr>
          <p:nvPr/>
        </p:nvSpPr>
        <p:spPr bwMode="auto">
          <a:xfrm>
            <a:off x="76200" y="40386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ln w="9525" cap="flat" cmpd="sng">
            <a:noFill/>
            <a:prstDash val="solid"/>
            <a:round/>
            <a:headEnd/>
            <a:tailEnd/>
          </a:ln>
          <a:effectLst/>
        </p:spPr>
        <p:txBody>
          <a:bodyPr wrap="none" anchor="ctr"/>
          <a:lstStyle/>
          <a:p>
            <a:endParaRPr lang="en-US"/>
          </a:p>
        </p:txBody>
      </p:sp>
      <p:sp>
        <p:nvSpPr>
          <p:cNvPr id="416772" name="Freeform 4"/>
          <p:cNvSpPr>
            <a:spLocks/>
          </p:cNvSpPr>
          <p:nvPr/>
        </p:nvSpPr>
        <p:spPr bwMode="auto">
          <a:xfrm>
            <a:off x="76200" y="28194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solidFill>
            <a:srgbClr val="808080"/>
          </a:solidFill>
          <a:ln w="9525" cap="flat" cmpd="sng">
            <a:noFill/>
            <a:prstDash val="solid"/>
            <a:round/>
            <a:headEnd/>
            <a:tailEnd/>
          </a:ln>
          <a:effectLst/>
        </p:spPr>
        <p:txBody>
          <a:bodyPr wrap="none" anchor="ctr"/>
          <a:lstStyle/>
          <a:p>
            <a:endParaRPr lang="en-US"/>
          </a:p>
        </p:txBody>
      </p:sp>
      <p:sp>
        <p:nvSpPr>
          <p:cNvPr id="416773" name="Rectangle 5"/>
          <p:cNvSpPr>
            <a:spLocks noGrp="1" noChangeArrowheads="1"/>
          </p:cNvSpPr>
          <p:nvPr>
            <p:ph type="title"/>
          </p:nvPr>
        </p:nvSpPr>
        <p:spPr>
          <a:xfrm>
            <a:off x="579438" y="304800"/>
            <a:ext cx="7999412" cy="1216025"/>
          </a:xfrm>
        </p:spPr>
        <p:txBody>
          <a:bodyPr/>
          <a:lstStyle/>
          <a:p>
            <a:r>
              <a:rPr lang="en-US" sz="3400" dirty="0">
                <a:solidFill>
                  <a:srgbClr val="FFFF00"/>
                </a:solidFill>
              </a:rPr>
              <a:t>Adhesion – Silicate Mineralogy (Granite, Trap Rock, Basalt, Slag…)</a:t>
            </a:r>
          </a:p>
        </p:txBody>
      </p:sp>
      <p:sp>
        <p:nvSpPr>
          <p:cNvPr id="416774" name="Line 6"/>
          <p:cNvSpPr>
            <a:spLocks noChangeShapeType="1"/>
          </p:cNvSpPr>
          <p:nvPr/>
        </p:nvSpPr>
        <p:spPr bwMode="auto">
          <a:xfrm>
            <a:off x="4572000" y="1752600"/>
            <a:ext cx="0" cy="4038600"/>
          </a:xfrm>
          <a:prstGeom prst="line">
            <a:avLst/>
          </a:prstGeom>
          <a:noFill/>
          <a:ln w="25400">
            <a:solidFill>
              <a:schemeClr val="tx1"/>
            </a:solidFill>
            <a:round/>
            <a:headEnd/>
            <a:tailEnd/>
          </a:ln>
          <a:effectLst/>
        </p:spPr>
        <p:txBody>
          <a:bodyPr anchor="b"/>
          <a:lstStyle/>
          <a:p>
            <a:endParaRPr lang="en-US"/>
          </a:p>
        </p:txBody>
      </p:sp>
      <p:sp>
        <p:nvSpPr>
          <p:cNvPr id="416775" name="Freeform 7"/>
          <p:cNvSpPr>
            <a:spLocks/>
          </p:cNvSpPr>
          <p:nvPr/>
        </p:nvSpPr>
        <p:spPr bwMode="auto">
          <a:xfrm>
            <a:off x="1447800" y="36417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776" name="Oval 8"/>
          <p:cNvSpPr>
            <a:spLocks noChangeArrowheads="1"/>
          </p:cNvSpPr>
          <p:nvPr/>
        </p:nvSpPr>
        <p:spPr bwMode="auto">
          <a:xfrm>
            <a:off x="1447800" y="44037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777" name="Freeform 9" descr="Granite"/>
          <p:cNvSpPr>
            <a:spLocks/>
          </p:cNvSpPr>
          <p:nvPr/>
        </p:nvSpPr>
        <p:spPr bwMode="auto">
          <a:xfrm>
            <a:off x="152400" y="4876800"/>
            <a:ext cx="4267200" cy="819150"/>
          </a:xfrm>
          <a:custGeom>
            <a:avLst/>
            <a:gdLst/>
            <a:ahLst/>
            <a:cxnLst>
              <a:cxn ang="0">
                <a:pos x="167" y="558"/>
              </a:cxn>
              <a:cxn ang="0">
                <a:pos x="572" y="586"/>
              </a:cxn>
              <a:cxn ang="0">
                <a:pos x="879" y="600"/>
              </a:cxn>
              <a:cxn ang="0">
                <a:pos x="1758" y="586"/>
              </a:cxn>
              <a:cxn ang="0">
                <a:pos x="2162" y="530"/>
              </a:cxn>
              <a:cxn ang="0">
                <a:pos x="2316" y="391"/>
              </a:cxn>
              <a:cxn ang="0">
                <a:pos x="2246" y="307"/>
              </a:cxn>
              <a:cxn ang="0">
                <a:pos x="2204" y="223"/>
              </a:cxn>
              <a:cxn ang="0">
                <a:pos x="1939" y="181"/>
              </a:cxn>
              <a:cxn ang="0">
                <a:pos x="1855" y="112"/>
              </a:cxn>
              <a:cxn ang="0">
                <a:pos x="1451" y="56"/>
              </a:cxn>
              <a:cxn ang="0">
                <a:pos x="1311" y="0"/>
              </a:cxn>
              <a:cxn ang="0">
                <a:pos x="865" y="70"/>
              </a:cxn>
              <a:cxn ang="0">
                <a:pos x="683" y="28"/>
              </a:cxn>
              <a:cxn ang="0">
                <a:pos x="642" y="14"/>
              </a:cxn>
              <a:cxn ang="0">
                <a:pos x="516" y="28"/>
              </a:cxn>
              <a:cxn ang="0">
                <a:pos x="432" y="56"/>
              </a:cxn>
              <a:cxn ang="0">
                <a:pos x="97" y="139"/>
              </a:cxn>
              <a:cxn ang="0">
                <a:pos x="0" y="237"/>
              </a:cxn>
              <a:cxn ang="0">
                <a:pos x="14" y="349"/>
              </a:cxn>
              <a:cxn ang="0">
                <a:pos x="56" y="377"/>
              </a:cxn>
              <a:cxn ang="0">
                <a:pos x="83" y="418"/>
              </a:cxn>
              <a:cxn ang="0">
                <a:pos x="97" y="502"/>
              </a:cxn>
              <a:cxn ang="0">
                <a:pos x="167" y="558"/>
              </a:cxn>
            </a:cxnLst>
            <a:rect l="0" t="0" r="r" b="b"/>
            <a:pathLst>
              <a:path w="2316" h="600">
                <a:moveTo>
                  <a:pt x="167" y="558"/>
                </a:moveTo>
                <a:cubicBezTo>
                  <a:pt x="311" y="540"/>
                  <a:pt x="431" y="576"/>
                  <a:pt x="572" y="586"/>
                </a:cubicBezTo>
                <a:cubicBezTo>
                  <a:pt x="674" y="594"/>
                  <a:pt x="777" y="595"/>
                  <a:pt x="879" y="600"/>
                </a:cubicBezTo>
                <a:cubicBezTo>
                  <a:pt x="1172" y="595"/>
                  <a:pt x="1465" y="598"/>
                  <a:pt x="1758" y="586"/>
                </a:cubicBezTo>
                <a:cubicBezTo>
                  <a:pt x="1887" y="581"/>
                  <a:pt x="2033" y="544"/>
                  <a:pt x="2162" y="530"/>
                </a:cubicBezTo>
                <a:cubicBezTo>
                  <a:pt x="2232" y="484"/>
                  <a:pt x="2269" y="459"/>
                  <a:pt x="2316" y="391"/>
                </a:cubicBezTo>
                <a:cubicBezTo>
                  <a:pt x="2285" y="360"/>
                  <a:pt x="2265" y="346"/>
                  <a:pt x="2246" y="307"/>
                </a:cubicBezTo>
                <a:cubicBezTo>
                  <a:pt x="2233" y="280"/>
                  <a:pt x="2233" y="241"/>
                  <a:pt x="2204" y="223"/>
                </a:cubicBezTo>
                <a:cubicBezTo>
                  <a:pt x="2138" y="181"/>
                  <a:pt x="1995" y="185"/>
                  <a:pt x="1939" y="181"/>
                </a:cubicBezTo>
                <a:cubicBezTo>
                  <a:pt x="1909" y="161"/>
                  <a:pt x="1887" y="130"/>
                  <a:pt x="1855" y="112"/>
                </a:cubicBezTo>
                <a:cubicBezTo>
                  <a:pt x="1738" y="47"/>
                  <a:pt x="1568" y="62"/>
                  <a:pt x="1451" y="56"/>
                </a:cubicBezTo>
                <a:cubicBezTo>
                  <a:pt x="1400" y="39"/>
                  <a:pt x="1364" y="13"/>
                  <a:pt x="1311" y="0"/>
                </a:cubicBezTo>
                <a:cubicBezTo>
                  <a:pt x="1160" y="11"/>
                  <a:pt x="1009" y="22"/>
                  <a:pt x="865" y="70"/>
                </a:cubicBezTo>
                <a:cubicBezTo>
                  <a:pt x="740" y="52"/>
                  <a:pt x="797" y="66"/>
                  <a:pt x="683" y="28"/>
                </a:cubicBezTo>
                <a:cubicBezTo>
                  <a:pt x="669" y="23"/>
                  <a:pt x="642" y="14"/>
                  <a:pt x="642" y="14"/>
                </a:cubicBezTo>
                <a:cubicBezTo>
                  <a:pt x="600" y="19"/>
                  <a:pt x="557" y="20"/>
                  <a:pt x="516" y="28"/>
                </a:cubicBezTo>
                <a:cubicBezTo>
                  <a:pt x="487" y="34"/>
                  <a:pt x="432" y="56"/>
                  <a:pt x="432" y="56"/>
                </a:cubicBezTo>
                <a:cubicBezTo>
                  <a:pt x="363" y="159"/>
                  <a:pt x="202" y="132"/>
                  <a:pt x="97" y="139"/>
                </a:cubicBezTo>
                <a:cubicBezTo>
                  <a:pt x="21" y="158"/>
                  <a:pt x="24" y="165"/>
                  <a:pt x="0" y="237"/>
                </a:cubicBezTo>
                <a:cubicBezTo>
                  <a:pt x="5" y="274"/>
                  <a:pt x="0" y="314"/>
                  <a:pt x="14" y="349"/>
                </a:cubicBezTo>
                <a:cubicBezTo>
                  <a:pt x="20" y="365"/>
                  <a:pt x="44" y="365"/>
                  <a:pt x="56" y="377"/>
                </a:cubicBezTo>
                <a:cubicBezTo>
                  <a:pt x="68" y="389"/>
                  <a:pt x="74" y="404"/>
                  <a:pt x="83" y="418"/>
                </a:cubicBezTo>
                <a:cubicBezTo>
                  <a:pt x="88" y="446"/>
                  <a:pt x="81" y="479"/>
                  <a:pt x="97" y="502"/>
                </a:cubicBezTo>
                <a:cubicBezTo>
                  <a:pt x="138" y="561"/>
                  <a:pt x="221" y="558"/>
                  <a:pt x="167" y="558"/>
                </a:cubicBezTo>
                <a:close/>
              </a:path>
            </a:pathLst>
          </a:custGeom>
          <a:blipFill dpi="0" rotWithShape="0">
            <a:blip r:embed="rId3"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16778" name="Rectangle 10"/>
          <p:cNvSpPr>
            <a:spLocks noChangeArrowheads="1"/>
          </p:cNvSpPr>
          <p:nvPr/>
        </p:nvSpPr>
        <p:spPr bwMode="auto">
          <a:xfrm>
            <a:off x="1981200" y="45720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79" name="Rectangle 11"/>
          <p:cNvSpPr>
            <a:spLocks noChangeArrowheads="1"/>
          </p:cNvSpPr>
          <p:nvPr/>
        </p:nvSpPr>
        <p:spPr bwMode="auto">
          <a:xfrm>
            <a:off x="228600" y="4724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80" name="Rectangle 12"/>
          <p:cNvSpPr>
            <a:spLocks noChangeArrowheads="1"/>
          </p:cNvSpPr>
          <p:nvPr/>
        </p:nvSpPr>
        <p:spPr bwMode="auto">
          <a:xfrm>
            <a:off x="782638" y="45720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81" name="Rectangle 13"/>
          <p:cNvSpPr>
            <a:spLocks noChangeArrowheads="1"/>
          </p:cNvSpPr>
          <p:nvPr/>
        </p:nvSpPr>
        <p:spPr bwMode="auto">
          <a:xfrm>
            <a:off x="3144838" y="46482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82" name="Rectangle 14"/>
          <p:cNvSpPr>
            <a:spLocks noChangeArrowheads="1"/>
          </p:cNvSpPr>
          <p:nvPr/>
        </p:nvSpPr>
        <p:spPr bwMode="auto">
          <a:xfrm>
            <a:off x="3754438" y="48006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83" name="Text Box 15"/>
          <p:cNvSpPr txBox="1">
            <a:spLocks noChangeArrowheads="1"/>
          </p:cNvSpPr>
          <p:nvPr/>
        </p:nvSpPr>
        <p:spPr bwMode="auto">
          <a:xfrm>
            <a:off x="1447800" y="45720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84" name="Text Box 16"/>
          <p:cNvSpPr txBox="1">
            <a:spLocks noChangeArrowheads="1"/>
          </p:cNvSpPr>
          <p:nvPr/>
        </p:nvSpPr>
        <p:spPr bwMode="auto">
          <a:xfrm>
            <a:off x="2611438" y="45720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785" name="Text Box 17"/>
          <p:cNvSpPr txBox="1">
            <a:spLocks noChangeArrowheads="1"/>
          </p:cNvSpPr>
          <p:nvPr/>
        </p:nvSpPr>
        <p:spPr bwMode="auto">
          <a:xfrm>
            <a:off x="1447800" y="43275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786" name="Freeform 18" descr="Granite"/>
          <p:cNvSpPr>
            <a:spLocks/>
          </p:cNvSpPr>
          <p:nvPr/>
        </p:nvSpPr>
        <p:spPr bwMode="auto">
          <a:xfrm>
            <a:off x="4800600" y="4876800"/>
            <a:ext cx="4267200" cy="819150"/>
          </a:xfrm>
          <a:custGeom>
            <a:avLst/>
            <a:gdLst/>
            <a:ahLst/>
            <a:cxnLst>
              <a:cxn ang="0">
                <a:pos x="167" y="558"/>
              </a:cxn>
              <a:cxn ang="0">
                <a:pos x="572" y="586"/>
              </a:cxn>
              <a:cxn ang="0">
                <a:pos x="879" y="600"/>
              </a:cxn>
              <a:cxn ang="0">
                <a:pos x="1758" y="586"/>
              </a:cxn>
              <a:cxn ang="0">
                <a:pos x="2162" y="530"/>
              </a:cxn>
              <a:cxn ang="0">
                <a:pos x="2316" y="391"/>
              </a:cxn>
              <a:cxn ang="0">
                <a:pos x="2246" y="307"/>
              </a:cxn>
              <a:cxn ang="0">
                <a:pos x="2204" y="223"/>
              </a:cxn>
              <a:cxn ang="0">
                <a:pos x="1939" y="181"/>
              </a:cxn>
              <a:cxn ang="0">
                <a:pos x="1855" y="112"/>
              </a:cxn>
              <a:cxn ang="0">
                <a:pos x="1451" y="56"/>
              </a:cxn>
              <a:cxn ang="0">
                <a:pos x="1311" y="0"/>
              </a:cxn>
              <a:cxn ang="0">
                <a:pos x="865" y="70"/>
              </a:cxn>
              <a:cxn ang="0">
                <a:pos x="683" y="28"/>
              </a:cxn>
              <a:cxn ang="0">
                <a:pos x="642" y="14"/>
              </a:cxn>
              <a:cxn ang="0">
                <a:pos x="516" y="28"/>
              </a:cxn>
              <a:cxn ang="0">
                <a:pos x="432" y="56"/>
              </a:cxn>
              <a:cxn ang="0">
                <a:pos x="97" y="139"/>
              </a:cxn>
              <a:cxn ang="0">
                <a:pos x="0" y="237"/>
              </a:cxn>
              <a:cxn ang="0">
                <a:pos x="14" y="349"/>
              </a:cxn>
              <a:cxn ang="0">
                <a:pos x="56" y="377"/>
              </a:cxn>
              <a:cxn ang="0">
                <a:pos x="83" y="418"/>
              </a:cxn>
              <a:cxn ang="0">
                <a:pos x="97" y="502"/>
              </a:cxn>
              <a:cxn ang="0">
                <a:pos x="167" y="558"/>
              </a:cxn>
            </a:cxnLst>
            <a:rect l="0" t="0" r="r" b="b"/>
            <a:pathLst>
              <a:path w="2316" h="600">
                <a:moveTo>
                  <a:pt x="167" y="558"/>
                </a:moveTo>
                <a:cubicBezTo>
                  <a:pt x="311" y="540"/>
                  <a:pt x="431" y="576"/>
                  <a:pt x="572" y="586"/>
                </a:cubicBezTo>
                <a:cubicBezTo>
                  <a:pt x="674" y="594"/>
                  <a:pt x="777" y="595"/>
                  <a:pt x="879" y="600"/>
                </a:cubicBezTo>
                <a:cubicBezTo>
                  <a:pt x="1172" y="595"/>
                  <a:pt x="1465" y="598"/>
                  <a:pt x="1758" y="586"/>
                </a:cubicBezTo>
                <a:cubicBezTo>
                  <a:pt x="1887" y="581"/>
                  <a:pt x="2033" y="544"/>
                  <a:pt x="2162" y="530"/>
                </a:cubicBezTo>
                <a:cubicBezTo>
                  <a:pt x="2232" y="484"/>
                  <a:pt x="2269" y="459"/>
                  <a:pt x="2316" y="391"/>
                </a:cubicBezTo>
                <a:cubicBezTo>
                  <a:pt x="2285" y="360"/>
                  <a:pt x="2265" y="346"/>
                  <a:pt x="2246" y="307"/>
                </a:cubicBezTo>
                <a:cubicBezTo>
                  <a:pt x="2233" y="280"/>
                  <a:pt x="2233" y="241"/>
                  <a:pt x="2204" y="223"/>
                </a:cubicBezTo>
                <a:cubicBezTo>
                  <a:pt x="2138" y="181"/>
                  <a:pt x="1995" y="185"/>
                  <a:pt x="1939" y="181"/>
                </a:cubicBezTo>
                <a:cubicBezTo>
                  <a:pt x="1909" y="161"/>
                  <a:pt x="1887" y="130"/>
                  <a:pt x="1855" y="112"/>
                </a:cubicBezTo>
                <a:cubicBezTo>
                  <a:pt x="1738" y="47"/>
                  <a:pt x="1568" y="62"/>
                  <a:pt x="1451" y="56"/>
                </a:cubicBezTo>
                <a:cubicBezTo>
                  <a:pt x="1400" y="39"/>
                  <a:pt x="1364" y="13"/>
                  <a:pt x="1311" y="0"/>
                </a:cubicBezTo>
                <a:cubicBezTo>
                  <a:pt x="1160" y="11"/>
                  <a:pt x="1009" y="22"/>
                  <a:pt x="865" y="70"/>
                </a:cubicBezTo>
                <a:cubicBezTo>
                  <a:pt x="740" y="52"/>
                  <a:pt x="797" y="66"/>
                  <a:pt x="683" y="28"/>
                </a:cubicBezTo>
                <a:cubicBezTo>
                  <a:pt x="669" y="23"/>
                  <a:pt x="642" y="14"/>
                  <a:pt x="642" y="14"/>
                </a:cubicBezTo>
                <a:cubicBezTo>
                  <a:pt x="600" y="19"/>
                  <a:pt x="557" y="20"/>
                  <a:pt x="516" y="28"/>
                </a:cubicBezTo>
                <a:cubicBezTo>
                  <a:pt x="487" y="34"/>
                  <a:pt x="432" y="56"/>
                  <a:pt x="432" y="56"/>
                </a:cubicBezTo>
                <a:cubicBezTo>
                  <a:pt x="363" y="159"/>
                  <a:pt x="202" y="132"/>
                  <a:pt x="97" y="139"/>
                </a:cubicBezTo>
                <a:cubicBezTo>
                  <a:pt x="21" y="158"/>
                  <a:pt x="24" y="165"/>
                  <a:pt x="0" y="237"/>
                </a:cubicBezTo>
                <a:cubicBezTo>
                  <a:pt x="5" y="274"/>
                  <a:pt x="0" y="314"/>
                  <a:pt x="14" y="349"/>
                </a:cubicBezTo>
                <a:cubicBezTo>
                  <a:pt x="20" y="365"/>
                  <a:pt x="44" y="365"/>
                  <a:pt x="56" y="377"/>
                </a:cubicBezTo>
                <a:cubicBezTo>
                  <a:pt x="68" y="389"/>
                  <a:pt x="74" y="404"/>
                  <a:pt x="83" y="418"/>
                </a:cubicBezTo>
                <a:cubicBezTo>
                  <a:pt x="88" y="446"/>
                  <a:pt x="81" y="479"/>
                  <a:pt x="97" y="502"/>
                </a:cubicBezTo>
                <a:cubicBezTo>
                  <a:pt x="138" y="561"/>
                  <a:pt x="221" y="558"/>
                  <a:pt x="167" y="558"/>
                </a:cubicBezTo>
                <a:close/>
              </a:path>
            </a:pathLst>
          </a:custGeom>
          <a:blipFill dpi="0" rotWithShape="0">
            <a:blip r:embed="rId3" cstate="print">
              <a:alphaModFix amt="50000"/>
            </a:blip>
            <a:srcRect/>
            <a:tile tx="0" ty="0" sx="100000" sy="100000" flip="none" algn="tl"/>
          </a:blipFill>
          <a:ln w="9525">
            <a:solidFill>
              <a:schemeClr val="tx1"/>
            </a:solidFill>
            <a:round/>
            <a:headEnd/>
            <a:tailEnd/>
          </a:ln>
          <a:effectLst/>
        </p:spPr>
        <p:txBody>
          <a:bodyPr wrap="none" anchor="ctr"/>
          <a:lstStyle/>
          <a:p>
            <a:endParaRPr lang="en-US"/>
          </a:p>
        </p:txBody>
      </p:sp>
      <p:sp>
        <p:nvSpPr>
          <p:cNvPr id="416787" name="Freeform 19"/>
          <p:cNvSpPr>
            <a:spLocks/>
          </p:cNvSpPr>
          <p:nvPr/>
        </p:nvSpPr>
        <p:spPr bwMode="auto">
          <a:xfrm>
            <a:off x="228600" y="37941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788" name="Oval 20"/>
          <p:cNvSpPr>
            <a:spLocks noChangeArrowheads="1"/>
          </p:cNvSpPr>
          <p:nvPr/>
        </p:nvSpPr>
        <p:spPr bwMode="auto">
          <a:xfrm>
            <a:off x="228600" y="45561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789" name="Text Box 21"/>
          <p:cNvSpPr txBox="1">
            <a:spLocks noChangeArrowheads="1"/>
          </p:cNvSpPr>
          <p:nvPr/>
        </p:nvSpPr>
        <p:spPr bwMode="auto">
          <a:xfrm>
            <a:off x="228600" y="44799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790" name="Freeform 22"/>
          <p:cNvSpPr>
            <a:spLocks/>
          </p:cNvSpPr>
          <p:nvPr/>
        </p:nvSpPr>
        <p:spPr bwMode="auto">
          <a:xfrm>
            <a:off x="83820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791" name="Oval 23"/>
          <p:cNvSpPr>
            <a:spLocks noChangeArrowheads="1"/>
          </p:cNvSpPr>
          <p:nvPr/>
        </p:nvSpPr>
        <p:spPr bwMode="auto">
          <a:xfrm>
            <a:off x="83820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792" name="Text Box 24"/>
          <p:cNvSpPr txBox="1">
            <a:spLocks noChangeArrowheads="1"/>
          </p:cNvSpPr>
          <p:nvPr/>
        </p:nvSpPr>
        <p:spPr bwMode="auto">
          <a:xfrm>
            <a:off x="838200" y="4343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793" name="Freeform 25"/>
          <p:cNvSpPr>
            <a:spLocks/>
          </p:cNvSpPr>
          <p:nvPr/>
        </p:nvSpPr>
        <p:spPr bwMode="auto">
          <a:xfrm>
            <a:off x="3778250" y="38703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794" name="Oval 26"/>
          <p:cNvSpPr>
            <a:spLocks noChangeArrowheads="1"/>
          </p:cNvSpPr>
          <p:nvPr/>
        </p:nvSpPr>
        <p:spPr bwMode="auto">
          <a:xfrm>
            <a:off x="3778250" y="46323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795" name="Text Box 27"/>
          <p:cNvSpPr txBox="1">
            <a:spLocks noChangeArrowheads="1"/>
          </p:cNvSpPr>
          <p:nvPr/>
        </p:nvSpPr>
        <p:spPr bwMode="auto">
          <a:xfrm>
            <a:off x="3778250" y="45561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796" name="Freeform 28"/>
          <p:cNvSpPr>
            <a:spLocks/>
          </p:cNvSpPr>
          <p:nvPr/>
        </p:nvSpPr>
        <p:spPr bwMode="auto">
          <a:xfrm>
            <a:off x="3168650" y="37179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797" name="Oval 29"/>
          <p:cNvSpPr>
            <a:spLocks noChangeArrowheads="1"/>
          </p:cNvSpPr>
          <p:nvPr/>
        </p:nvSpPr>
        <p:spPr bwMode="auto">
          <a:xfrm>
            <a:off x="3168650" y="44799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798" name="Text Box 30"/>
          <p:cNvSpPr txBox="1">
            <a:spLocks noChangeArrowheads="1"/>
          </p:cNvSpPr>
          <p:nvPr/>
        </p:nvSpPr>
        <p:spPr bwMode="auto">
          <a:xfrm>
            <a:off x="3168650" y="44037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799" name="Freeform 31"/>
          <p:cNvSpPr>
            <a:spLocks/>
          </p:cNvSpPr>
          <p:nvPr/>
        </p:nvSpPr>
        <p:spPr bwMode="auto">
          <a:xfrm>
            <a:off x="26352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00" name="Oval 32"/>
          <p:cNvSpPr>
            <a:spLocks noChangeArrowheads="1"/>
          </p:cNvSpPr>
          <p:nvPr/>
        </p:nvSpPr>
        <p:spPr bwMode="auto">
          <a:xfrm>
            <a:off x="263525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801" name="Text Box 33"/>
          <p:cNvSpPr txBox="1">
            <a:spLocks noChangeArrowheads="1"/>
          </p:cNvSpPr>
          <p:nvPr/>
        </p:nvSpPr>
        <p:spPr bwMode="auto">
          <a:xfrm>
            <a:off x="2635250" y="4343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802" name="Freeform 34"/>
          <p:cNvSpPr>
            <a:spLocks/>
          </p:cNvSpPr>
          <p:nvPr/>
        </p:nvSpPr>
        <p:spPr bwMode="auto">
          <a:xfrm>
            <a:off x="20256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03" name="Oval 35"/>
          <p:cNvSpPr>
            <a:spLocks noChangeArrowheads="1"/>
          </p:cNvSpPr>
          <p:nvPr/>
        </p:nvSpPr>
        <p:spPr bwMode="auto">
          <a:xfrm>
            <a:off x="202565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6804" name="Text Box 36"/>
          <p:cNvSpPr txBox="1">
            <a:spLocks noChangeArrowheads="1"/>
          </p:cNvSpPr>
          <p:nvPr/>
        </p:nvSpPr>
        <p:spPr bwMode="auto">
          <a:xfrm>
            <a:off x="2025650" y="4343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6805" name="Rectangle 37"/>
          <p:cNvSpPr>
            <a:spLocks noChangeArrowheads="1"/>
          </p:cNvSpPr>
          <p:nvPr/>
        </p:nvSpPr>
        <p:spPr bwMode="auto">
          <a:xfrm>
            <a:off x="4800600" y="3200400"/>
            <a:ext cx="4191000" cy="1219200"/>
          </a:xfrm>
          <a:prstGeom prst="rect">
            <a:avLst/>
          </a:prstGeom>
          <a:solidFill>
            <a:srgbClr val="808080">
              <a:alpha val="50000"/>
            </a:srgbClr>
          </a:solidFill>
          <a:ln w="9525" algn="ctr">
            <a:noFill/>
            <a:miter lim="800000"/>
            <a:headEnd/>
            <a:tailEnd/>
          </a:ln>
          <a:effectLst/>
        </p:spPr>
        <p:txBody>
          <a:bodyPr wrap="none" anchor="ctr"/>
          <a:lstStyle/>
          <a:p>
            <a:endParaRPr lang="en-US"/>
          </a:p>
        </p:txBody>
      </p:sp>
      <p:sp useBgFill="1">
        <p:nvSpPr>
          <p:cNvPr id="416806" name="Freeform 38"/>
          <p:cNvSpPr>
            <a:spLocks/>
          </p:cNvSpPr>
          <p:nvPr/>
        </p:nvSpPr>
        <p:spPr bwMode="auto">
          <a:xfrm>
            <a:off x="4800600" y="40386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ln w="9525" cap="flat" cmpd="sng">
            <a:noFill/>
            <a:prstDash val="solid"/>
            <a:round/>
            <a:headEnd/>
            <a:tailEnd/>
          </a:ln>
          <a:effectLst/>
        </p:spPr>
        <p:txBody>
          <a:bodyPr wrap="none" anchor="ctr"/>
          <a:lstStyle/>
          <a:p>
            <a:endParaRPr lang="en-US"/>
          </a:p>
        </p:txBody>
      </p:sp>
      <p:sp>
        <p:nvSpPr>
          <p:cNvPr id="416807" name="Freeform 39"/>
          <p:cNvSpPr>
            <a:spLocks/>
          </p:cNvSpPr>
          <p:nvPr/>
        </p:nvSpPr>
        <p:spPr bwMode="auto">
          <a:xfrm>
            <a:off x="4800600" y="28194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solidFill>
            <a:srgbClr val="808080">
              <a:alpha val="50000"/>
            </a:srgbClr>
          </a:solidFill>
          <a:ln w="9525" cap="flat" cmpd="sng">
            <a:noFill/>
            <a:prstDash val="solid"/>
            <a:round/>
            <a:headEnd/>
            <a:tailEnd/>
          </a:ln>
          <a:effectLst/>
        </p:spPr>
        <p:txBody>
          <a:bodyPr wrap="none" anchor="ctr"/>
          <a:lstStyle/>
          <a:p>
            <a:endParaRPr lang="en-US"/>
          </a:p>
        </p:txBody>
      </p:sp>
      <p:sp>
        <p:nvSpPr>
          <p:cNvPr id="416808" name="Freeform 40"/>
          <p:cNvSpPr>
            <a:spLocks/>
          </p:cNvSpPr>
          <p:nvPr/>
        </p:nvSpPr>
        <p:spPr bwMode="auto">
          <a:xfrm>
            <a:off x="6172200" y="36417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09" name="Oval 41"/>
          <p:cNvSpPr>
            <a:spLocks noChangeArrowheads="1"/>
          </p:cNvSpPr>
          <p:nvPr/>
        </p:nvSpPr>
        <p:spPr bwMode="auto">
          <a:xfrm>
            <a:off x="6172200" y="44037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10" name="Rectangle 42"/>
          <p:cNvSpPr>
            <a:spLocks noChangeArrowheads="1"/>
          </p:cNvSpPr>
          <p:nvPr/>
        </p:nvSpPr>
        <p:spPr bwMode="auto">
          <a:xfrm>
            <a:off x="6705600" y="45720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11" name="Rectangle 43"/>
          <p:cNvSpPr>
            <a:spLocks noChangeArrowheads="1"/>
          </p:cNvSpPr>
          <p:nvPr/>
        </p:nvSpPr>
        <p:spPr bwMode="auto">
          <a:xfrm>
            <a:off x="5507038" y="45720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12" name="Rectangle 44"/>
          <p:cNvSpPr>
            <a:spLocks noChangeArrowheads="1"/>
          </p:cNvSpPr>
          <p:nvPr/>
        </p:nvSpPr>
        <p:spPr bwMode="auto">
          <a:xfrm>
            <a:off x="7869238" y="46482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13" name="Text Box 45"/>
          <p:cNvSpPr txBox="1">
            <a:spLocks noChangeArrowheads="1"/>
          </p:cNvSpPr>
          <p:nvPr/>
        </p:nvSpPr>
        <p:spPr bwMode="auto">
          <a:xfrm>
            <a:off x="6172200" y="45720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14" name="Text Box 46"/>
          <p:cNvSpPr txBox="1">
            <a:spLocks noChangeArrowheads="1"/>
          </p:cNvSpPr>
          <p:nvPr/>
        </p:nvSpPr>
        <p:spPr bwMode="auto">
          <a:xfrm>
            <a:off x="7335838" y="45720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15" name="Freeform 47"/>
          <p:cNvSpPr>
            <a:spLocks/>
          </p:cNvSpPr>
          <p:nvPr/>
        </p:nvSpPr>
        <p:spPr bwMode="auto">
          <a:xfrm>
            <a:off x="4953000" y="37941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16" name="Oval 48"/>
          <p:cNvSpPr>
            <a:spLocks noChangeArrowheads="1"/>
          </p:cNvSpPr>
          <p:nvPr/>
        </p:nvSpPr>
        <p:spPr bwMode="auto">
          <a:xfrm>
            <a:off x="4953000" y="45561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17" name="Freeform 49"/>
          <p:cNvSpPr>
            <a:spLocks/>
          </p:cNvSpPr>
          <p:nvPr/>
        </p:nvSpPr>
        <p:spPr bwMode="auto">
          <a:xfrm>
            <a:off x="556260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18" name="Oval 50"/>
          <p:cNvSpPr>
            <a:spLocks noChangeArrowheads="1"/>
          </p:cNvSpPr>
          <p:nvPr/>
        </p:nvSpPr>
        <p:spPr bwMode="auto">
          <a:xfrm>
            <a:off x="5562600" y="4419600"/>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19" name="Freeform 51"/>
          <p:cNvSpPr>
            <a:spLocks/>
          </p:cNvSpPr>
          <p:nvPr/>
        </p:nvSpPr>
        <p:spPr bwMode="auto">
          <a:xfrm>
            <a:off x="8502650" y="38703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20" name="Oval 52"/>
          <p:cNvSpPr>
            <a:spLocks noChangeArrowheads="1"/>
          </p:cNvSpPr>
          <p:nvPr/>
        </p:nvSpPr>
        <p:spPr bwMode="auto">
          <a:xfrm>
            <a:off x="8502650" y="46323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21" name="Freeform 53"/>
          <p:cNvSpPr>
            <a:spLocks/>
          </p:cNvSpPr>
          <p:nvPr/>
        </p:nvSpPr>
        <p:spPr bwMode="auto">
          <a:xfrm>
            <a:off x="7893050" y="37179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22" name="Oval 54"/>
          <p:cNvSpPr>
            <a:spLocks noChangeArrowheads="1"/>
          </p:cNvSpPr>
          <p:nvPr/>
        </p:nvSpPr>
        <p:spPr bwMode="auto">
          <a:xfrm>
            <a:off x="7893050" y="44799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23" name="Freeform 55"/>
          <p:cNvSpPr>
            <a:spLocks/>
          </p:cNvSpPr>
          <p:nvPr/>
        </p:nvSpPr>
        <p:spPr bwMode="auto">
          <a:xfrm>
            <a:off x="73596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24" name="Oval 56"/>
          <p:cNvSpPr>
            <a:spLocks noChangeArrowheads="1"/>
          </p:cNvSpPr>
          <p:nvPr/>
        </p:nvSpPr>
        <p:spPr bwMode="auto">
          <a:xfrm>
            <a:off x="7359650" y="4419600"/>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25" name="Freeform 57"/>
          <p:cNvSpPr>
            <a:spLocks/>
          </p:cNvSpPr>
          <p:nvPr/>
        </p:nvSpPr>
        <p:spPr bwMode="auto">
          <a:xfrm>
            <a:off x="67500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6826" name="Oval 58"/>
          <p:cNvSpPr>
            <a:spLocks noChangeArrowheads="1"/>
          </p:cNvSpPr>
          <p:nvPr/>
        </p:nvSpPr>
        <p:spPr bwMode="auto">
          <a:xfrm>
            <a:off x="6750050" y="4419600"/>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6827" name="Rectangle 59"/>
          <p:cNvSpPr>
            <a:spLocks noChangeArrowheads="1"/>
          </p:cNvSpPr>
          <p:nvPr/>
        </p:nvSpPr>
        <p:spPr bwMode="auto">
          <a:xfrm>
            <a:off x="8478838" y="48006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28" name="Rectangle 60"/>
          <p:cNvSpPr>
            <a:spLocks noChangeArrowheads="1"/>
          </p:cNvSpPr>
          <p:nvPr/>
        </p:nvSpPr>
        <p:spPr bwMode="auto">
          <a:xfrm>
            <a:off x="4973638" y="47244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29" name="Rectangle 61"/>
          <p:cNvSpPr>
            <a:spLocks noChangeArrowheads="1"/>
          </p:cNvSpPr>
          <p:nvPr/>
        </p:nvSpPr>
        <p:spPr bwMode="auto">
          <a:xfrm>
            <a:off x="4897438" y="44958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0" name="Rectangle 62"/>
          <p:cNvSpPr>
            <a:spLocks noChangeArrowheads="1"/>
          </p:cNvSpPr>
          <p:nvPr/>
        </p:nvSpPr>
        <p:spPr bwMode="auto">
          <a:xfrm>
            <a:off x="8478838" y="45720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1" name="Rectangle 63"/>
          <p:cNvSpPr>
            <a:spLocks noChangeArrowheads="1"/>
          </p:cNvSpPr>
          <p:nvPr/>
        </p:nvSpPr>
        <p:spPr bwMode="auto">
          <a:xfrm>
            <a:off x="7869238" y="44196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2" name="Rectangle 64"/>
          <p:cNvSpPr>
            <a:spLocks noChangeArrowheads="1"/>
          </p:cNvSpPr>
          <p:nvPr/>
        </p:nvSpPr>
        <p:spPr bwMode="auto">
          <a:xfrm>
            <a:off x="7335838" y="43434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3" name="Rectangle 65"/>
          <p:cNvSpPr>
            <a:spLocks noChangeArrowheads="1"/>
          </p:cNvSpPr>
          <p:nvPr/>
        </p:nvSpPr>
        <p:spPr bwMode="auto">
          <a:xfrm>
            <a:off x="6705600" y="4343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4" name="Rectangle 66"/>
          <p:cNvSpPr>
            <a:spLocks noChangeArrowheads="1"/>
          </p:cNvSpPr>
          <p:nvPr/>
        </p:nvSpPr>
        <p:spPr bwMode="auto">
          <a:xfrm>
            <a:off x="6172200" y="4343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5" name="Rectangle 67"/>
          <p:cNvSpPr>
            <a:spLocks noChangeArrowheads="1"/>
          </p:cNvSpPr>
          <p:nvPr/>
        </p:nvSpPr>
        <p:spPr bwMode="auto">
          <a:xfrm>
            <a:off x="5562600" y="4343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6836" name="Text Box 68"/>
          <p:cNvSpPr txBox="1">
            <a:spLocks noChangeArrowheads="1"/>
          </p:cNvSpPr>
          <p:nvPr/>
        </p:nvSpPr>
        <p:spPr bwMode="auto">
          <a:xfrm>
            <a:off x="1150938" y="2971800"/>
            <a:ext cx="1897062"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FF0000"/>
                </a:solidFill>
              </a:rPr>
              <a:t>Asphalt film</a:t>
            </a:r>
          </a:p>
        </p:txBody>
      </p:sp>
      <p:sp>
        <p:nvSpPr>
          <p:cNvPr id="416837" name="Text Box 69"/>
          <p:cNvSpPr txBox="1">
            <a:spLocks noChangeArrowheads="1"/>
          </p:cNvSpPr>
          <p:nvPr/>
        </p:nvSpPr>
        <p:spPr bwMode="auto">
          <a:xfrm>
            <a:off x="5875338" y="2971800"/>
            <a:ext cx="1897062"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CC3300"/>
                </a:solidFill>
              </a:rPr>
              <a:t>Asphalt film</a:t>
            </a:r>
          </a:p>
        </p:txBody>
      </p:sp>
      <p:sp>
        <p:nvSpPr>
          <p:cNvPr id="416838" name="Text Box 70"/>
          <p:cNvSpPr txBox="1">
            <a:spLocks noChangeArrowheads="1"/>
          </p:cNvSpPr>
          <p:nvPr/>
        </p:nvSpPr>
        <p:spPr bwMode="auto">
          <a:xfrm>
            <a:off x="6321425" y="5029200"/>
            <a:ext cx="1008063"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CC3300"/>
                </a:solidFill>
              </a:rPr>
              <a:t>Stone</a:t>
            </a:r>
          </a:p>
        </p:txBody>
      </p:sp>
      <p:sp>
        <p:nvSpPr>
          <p:cNvPr id="416839" name="Text Box 71"/>
          <p:cNvSpPr txBox="1">
            <a:spLocks noChangeArrowheads="1"/>
          </p:cNvSpPr>
          <p:nvPr/>
        </p:nvSpPr>
        <p:spPr bwMode="auto">
          <a:xfrm>
            <a:off x="1741488" y="5029200"/>
            <a:ext cx="1008062"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FF0000"/>
                </a:solidFill>
              </a:rPr>
              <a:t>Stone</a:t>
            </a:r>
          </a:p>
        </p:txBody>
      </p:sp>
      <p:sp>
        <p:nvSpPr>
          <p:cNvPr id="416840" name="Text Box 72"/>
          <p:cNvSpPr txBox="1">
            <a:spLocks noChangeArrowheads="1"/>
          </p:cNvSpPr>
          <p:nvPr/>
        </p:nvSpPr>
        <p:spPr bwMode="auto">
          <a:xfrm>
            <a:off x="228600" y="1752600"/>
            <a:ext cx="3886200" cy="915988"/>
          </a:xfrm>
          <a:prstGeom prst="rect">
            <a:avLst/>
          </a:prstGeom>
          <a:noFill/>
          <a:ln w="9525" algn="ctr">
            <a:noFill/>
            <a:miter lim="800000"/>
            <a:headEnd/>
            <a:tailEnd/>
          </a:ln>
          <a:effectLst/>
        </p:spPr>
        <p:txBody>
          <a:bodyPr>
            <a:spAutoFit/>
          </a:bodyPr>
          <a:lstStyle/>
          <a:p>
            <a:pPr algn="ctr" eaLnBrk="0" hangingPunct="0">
              <a:spcBef>
                <a:spcPct val="0"/>
              </a:spcBef>
              <a:buClrTx/>
              <a:buFontTx/>
              <a:buNone/>
            </a:pPr>
            <a:r>
              <a:rPr lang="en-US" sz="1800" b="1">
                <a:solidFill>
                  <a:schemeClr val="accent1"/>
                </a:solidFill>
              </a:rPr>
              <a:t>Cationic Emulsion</a:t>
            </a:r>
          </a:p>
          <a:p>
            <a:pPr algn="ctr" eaLnBrk="0" hangingPunct="0">
              <a:spcBef>
                <a:spcPct val="0"/>
              </a:spcBef>
              <a:buClrTx/>
              <a:buFontTx/>
              <a:buNone/>
            </a:pPr>
            <a:r>
              <a:rPr lang="en-US" sz="1800" b="1"/>
              <a:t>Opposite charge interaction produces a </a:t>
            </a:r>
            <a:r>
              <a:rPr lang="en-US" sz="1800" b="1" u="sng"/>
              <a:t>tight bond</a:t>
            </a:r>
          </a:p>
        </p:txBody>
      </p:sp>
      <p:sp>
        <p:nvSpPr>
          <p:cNvPr id="416841" name="Text Box 73"/>
          <p:cNvSpPr txBox="1">
            <a:spLocks noChangeArrowheads="1"/>
          </p:cNvSpPr>
          <p:nvPr/>
        </p:nvSpPr>
        <p:spPr bwMode="auto">
          <a:xfrm>
            <a:off x="4953000" y="1752600"/>
            <a:ext cx="3886200" cy="915988"/>
          </a:xfrm>
          <a:prstGeom prst="rect">
            <a:avLst/>
          </a:prstGeom>
          <a:noFill/>
          <a:ln w="9525" algn="ctr">
            <a:noFill/>
            <a:miter lim="800000"/>
            <a:headEnd/>
            <a:tailEnd/>
          </a:ln>
          <a:effectLst/>
        </p:spPr>
        <p:txBody>
          <a:bodyPr>
            <a:spAutoFit/>
          </a:bodyPr>
          <a:lstStyle/>
          <a:p>
            <a:pPr algn="ctr" eaLnBrk="0" hangingPunct="0">
              <a:spcBef>
                <a:spcPct val="0"/>
              </a:spcBef>
              <a:buClrTx/>
              <a:buFontTx/>
              <a:buNone/>
            </a:pPr>
            <a:r>
              <a:rPr lang="en-US" sz="1800" b="1">
                <a:solidFill>
                  <a:srgbClr val="0066FF"/>
                </a:solidFill>
              </a:rPr>
              <a:t>Anionic Emulsion</a:t>
            </a:r>
          </a:p>
          <a:p>
            <a:pPr algn="ctr" eaLnBrk="0" hangingPunct="0">
              <a:spcBef>
                <a:spcPct val="0"/>
              </a:spcBef>
              <a:buClrTx/>
              <a:buFontTx/>
              <a:buNone/>
            </a:pPr>
            <a:r>
              <a:rPr lang="en-US" sz="1800" b="1">
                <a:solidFill>
                  <a:srgbClr val="C0C0C0"/>
                </a:solidFill>
              </a:rPr>
              <a:t>Similar charge interaction produces a </a:t>
            </a:r>
            <a:r>
              <a:rPr lang="en-US" sz="1800" b="1" u="sng">
                <a:solidFill>
                  <a:srgbClr val="C0C0C0"/>
                </a:solidFill>
              </a:rPr>
              <a:t>weak bond</a:t>
            </a:r>
          </a:p>
        </p:txBody>
      </p:sp>
      <p:grpSp>
        <p:nvGrpSpPr>
          <p:cNvPr id="74" name="Group 73"/>
          <p:cNvGrpSpPr>
            <a:grpSpLocks noChangeAspect="1"/>
          </p:cNvGrpSpPr>
          <p:nvPr/>
        </p:nvGrpSpPr>
        <p:grpSpPr bwMode="auto">
          <a:xfrm>
            <a:off x="7772400" y="5865812"/>
            <a:ext cx="1295400" cy="849099"/>
            <a:chOff x="4896" y="3695"/>
            <a:chExt cx="804" cy="527"/>
          </a:xfrm>
        </p:grpSpPr>
        <p:sp>
          <p:nvSpPr>
            <p:cNvPr id="75"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6" name="Picture 5"/>
            <p:cNvPicPr>
              <a:picLocks noChangeAspect="1" noChangeArrowheads="1"/>
            </p:cNvPicPr>
            <p:nvPr/>
          </p:nvPicPr>
          <p:blipFill>
            <a:blip r:embed="rId4" cstate="print"/>
            <a:srcRect/>
            <a:stretch>
              <a:fillRect/>
            </a:stretch>
          </p:blipFill>
          <p:spPr bwMode="auto">
            <a:xfrm>
              <a:off x="4914" y="3719"/>
              <a:ext cx="760" cy="316"/>
            </a:xfrm>
            <a:prstGeom prst="rect">
              <a:avLst/>
            </a:prstGeom>
            <a:noFill/>
            <a:ln w="9525">
              <a:noFill/>
              <a:miter lim="800000"/>
              <a:headEnd/>
              <a:tailEnd/>
            </a:ln>
          </p:spPr>
        </p:pic>
        <p:sp>
          <p:nvSpPr>
            <p:cNvPr id="77"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016174F7-1913-59E7-4522-3CF0DBAE66E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76200" y="3200400"/>
            <a:ext cx="4191000" cy="1219200"/>
          </a:xfrm>
          <a:prstGeom prst="rect">
            <a:avLst/>
          </a:prstGeom>
          <a:solidFill>
            <a:srgbClr val="808080">
              <a:alpha val="50000"/>
            </a:srgbClr>
          </a:solidFill>
          <a:ln w="9525" algn="ctr">
            <a:noFill/>
            <a:miter lim="800000"/>
            <a:headEnd/>
            <a:tailEnd/>
          </a:ln>
          <a:effectLst/>
        </p:spPr>
        <p:txBody>
          <a:bodyPr wrap="none" anchor="ctr"/>
          <a:lstStyle/>
          <a:p>
            <a:endParaRPr lang="en-US"/>
          </a:p>
        </p:txBody>
      </p:sp>
      <p:sp useBgFill="1">
        <p:nvSpPr>
          <p:cNvPr id="418819" name="Freeform 3"/>
          <p:cNvSpPr>
            <a:spLocks/>
          </p:cNvSpPr>
          <p:nvPr/>
        </p:nvSpPr>
        <p:spPr bwMode="auto">
          <a:xfrm>
            <a:off x="76200" y="40386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ln w="9525" cap="flat" cmpd="sng">
            <a:noFill/>
            <a:prstDash val="solid"/>
            <a:round/>
            <a:headEnd/>
            <a:tailEnd/>
          </a:ln>
          <a:effectLst/>
        </p:spPr>
        <p:txBody>
          <a:bodyPr wrap="none" anchor="ctr"/>
          <a:lstStyle/>
          <a:p>
            <a:endParaRPr lang="en-US"/>
          </a:p>
        </p:txBody>
      </p:sp>
      <p:sp>
        <p:nvSpPr>
          <p:cNvPr id="418820" name="Freeform 4"/>
          <p:cNvSpPr>
            <a:spLocks/>
          </p:cNvSpPr>
          <p:nvPr/>
        </p:nvSpPr>
        <p:spPr bwMode="auto">
          <a:xfrm>
            <a:off x="76200" y="28194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solidFill>
            <a:srgbClr val="808080">
              <a:alpha val="50000"/>
            </a:srgbClr>
          </a:solidFill>
          <a:ln w="9525" cap="flat" cmpd="sng">
            <a:noFill/>
            <a:prstDash val="solid"/>
            <a:round/>
            <a:headEnd/>
            <a:tailEnd/>
          </a:ln>
          <a:effectLst/>
        </p:spPr>
        <p:txBody>
          <a:bodyPr wrap="none" anchor="ctr"/>
          <a:lstStyle/>
          <a:p>
            <a:endParaRPr lang="en-US"/>
          </a:p>
        </p:txBody>
      </p:sp>
      <p:sp>
        <p:nvSpPr>
          <p:cNvPr id="418821" name="Rectangle 5"/>
          <p:cNvSpPr>
            <a:spLocks noGrp="1" noChangeArrowheads="1"/>
          </p:cNvSpPr>
          <p:nvPr>
            <p:ph type="title"/>
          </p:nvPr>
        </p:nvSpPr>
        <p:spPr>
          <a:xfrm>
            <a:off x="579438" y="304800"/>
            <a:ext cx="7999412" cy="1216025"/>
          </a:xfrm>
        </p:spPr>
        <p:txBody>
          <a:bodyPr/>
          <a:lstStyle/>
          <a:p>
            <a:r>
              <a:rPr lang="en-US" sz="3400" dirty="0">
                <a:solidFill>
                  <a:srgbClr val="FFFF00"/>
                </a:solidFill>
              </a:rPr>
              <a:t>Adhesion – Carbonate Mineralogy (Limestone, Dolomite…)</a:t>
            </a:r>
          </a:p>
        </p:txBody>
      </p:sp>
      <p:sp>
        <p:nvSpPr>
          <p:cNvPr id="418822" name="Line 6"/>
          <p:cNvSpPr>
            <a:spLocks noChangeShapeType="1"/>
          </p:cNvSpPr>
          <p:nvPr/>
        </p:nvSpPr>
        <p:spPr bwMode="auto">
          <a:xfrm>
            <a:off x="4572000" y="1752600"/>
            <a:ext cx="0" cy="4038600"/>
          </a:xfrm>
          <a:prstGeom prst="line">
            <a:avLst/>
          </a:prstGeom>
          <a:noFill/>
          <a:ln w="25400">
            <a:solidFill>
              <a:schemeClr val="tx1"/>
            </a:solidFill>
            <a:round/>
            <a:headEnd/>
            <a:tailEnd/>
          </a:ln>
          <a:effectLst/>
        </p:spPr>
        <p:txBody>
          <a:bodyPr anchor="b"/>
          <a:lstStyle/>
          <a:p>
            <a:endParaRPr lang="en-US"/>
          </a:p>
        </p:txBody>
      </p:sp>
      <p:sp>
        <p:nvSpPr>
          <p:cNvPr id="418823" name="Freeform 7"/>
          <p:cNvSpPr>
            <a:spLocks/>
          </p:cNvSpPr>
          <p:nvPr/>
        </p:nvSpPr>
        <p:spPr bwMode="auto">
          <a:xfrm>
            <a:off x="1447800" y="36417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24" name="Oval 8"/>
          <p:cNvSpPr>
            <a:spLocks noChangeArrowheads="1"/>
          </p:cNvSpPr>
          <p:nvPr/>
        </p:nvSpPr>
        <p:spPr bwMode="auto">
          <a:xfrm>
            <a:off x="1447800" y="44037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25" name="Freeform 9" descr="Granite"/>
          <p:cNvSpPr>
            <a:spLocks/>
          </p:cNvSpPr>
          <p:nvPr/>
        </p:nvSpPr>
        <p:spPr bwMode="auto">
          <a:xfrm>
            <a:off x="152400" y="4876800"/>
            <a:ext cx="4267200" cy="819150"/>
          </a:xfrm>
          <a:custGeom>
            <a:avLst/>
            <a:gdLst/>
            <a:ahLst/>
            <a:cxnLst>
              <a:cxn ang="0">
                <a:pos x="167" y="558"/>
              </a:cxn>
              <a:cxn ang="0">
                <a:pos x="572" y="586"/>
              </a:cxn>
              <a:cxn ang="0">
                <a:pos x="879" y="600"/>
              </a:cxn>
              <a:cxn ang="0">
                <a:pos x="1758" y="586"/>
              </a:cxn>
              <a:cxn ang="0">
                <a:pos x="2162" y="530"/>
              </a:cxn>
              <a:cxn ang="0">
                <a:pos x="2316" y="391"/>
              </a:cxn>
              <a:cxn ang="0">
                <a:pos x="2246" y="307"/>
              </a:cxn>
              <a:cxn ang="0">
                <a:pos x="2204" y="223"/>
              </a:cxn>
              <a:cxn ang="0">
                <a:pos x="1939" y="181"/>
              </a:cxn>
              <a:cxn ang="0">
                <a:pos x="1855" y="112"/>
              </a:cxn>
              <a:cxn ang="0">
                <a:pos x="1451" y="56"/>
              </a:cxn>
              <a:cxn ang="0">
                <a:pos x="1311" y="0"/>
              </a:cxn>
              <a:cxn ang="0">
                <a:pos x="865" y="70"/>
              </a:cxn>
              <a:cxn ang="0">
                <a:pos x="683" y="28"/>
              </a:cxn>
              <a:cxn ang="0">
                <a:pos x="642" y="14"/>
              </a:cxn>
              <a:cxn ang="0">
                <a:pos x="516" y="28"/>
              </a:cxn>
              <a:cxn ang="0">
                <a:pos x="432" y="56"/>
              </a:cxn>
              <a:cxn ang="0">
                <a:pos x="97" y="139"/>
              </a:cxn>
              <a:cxn ang="0">
                <a:pos x="0" y="237"/>
              </a:cxn>
              <a:cxn ang="0">
                <a:pos x="14" y="349"/>
              </a:cxn>
              <a:cxn ang="0">
                <a:pos x="56" y="377"/>
              </a:cxn>
              <a:cxn ang="0">
                <a:pos x="83" y="418"/>
              </a:cxn>
              <a:cxn ang="0">
                <a:pos x="97" y="502"/>
              </a:cxn>
              <a:cxn ang="0">
                <a:pos x="167" y="558"/>
              </a:cxn>
            </a:cxnLst>
            <a:rect l="0" t="0" r="r" b="b"/>
            <a:pathLst>
              <a:path w="2316" h="600">
                <a:moveTo>
                  <a:pt x="167" y="558"/>
                </a:moveTo>
                <a:cubicBezTo>
                  <a:pt x="311" y="540"/>
                  <a:pt x="431" y="576"/>
                  <a:pt x="572" y="586"/>
                </a:cubicBezTo>
                <a:cubicBezTo>
                  <a:pt x="674" y="594"/>
                  <a:pt x="777" y="595"/>
                  <a:pt x="879" y="600"/>
                </a:cubicBezTo>
                <a:cubicBezTo>
                  <a:pt x="1172" y="595"/>
                  <a:pt x="1465" y="598"/>
                  <a:pt x="1758" y="586"/>
                </a:cubicBezTo>
                <a:cubicBezTo>
                  <a:pt x="1887" y="581"/>
                  <a:pt x="2033" y="544"/>
                  <a:pt x="2162" y="530"/>
                </a:cubicBezTo>
                <a:cubicBezTo>
                  <a:pt x="2232" y="484"/>
                  <a:pt x="2269" y="459"/>
                  <a:pt x="2316" y="391"/>
                </a:cubicBezTo>
                <a:cubicBezTo>
                  <a:pt x="2285" y="360"/>
                  <a:pt x="2265" y="346"/>
                  <a:pt x="2246" y="307"/>
                </a:cubicBezTo>
                <a:cubicBezTo>
                  <a:pt x="2233" y="280"/>
                  <a:pt x="2233" y="241"/>
                  <a:pt x="2204" y="223"/>
                </a:cubicBezTo>
                <a:cubicBezTo>
                  <a:pt x="2138" y="181"/>
                  <a:pt x="1995" y="185"/>
                  <a:pt x="1939" y="181"/>
                </a:cubicBezTo>
                <a:cubicBezTo>
                  <a:pt x="1909" y="161"/>
                  <a:pt x="1887" y="130"/>
                  <a:pt x="1855" y="112"/>
                </a:cubicBezTo>
                <a:cubicBezTo>
                  <a:pt x="1738" y="47"/>
                  <a:pt x="1568" y="62"/>
                  <a:pt x="1451" y="56"/>
                </a:cubicBezTo>
                <a:cubicBezTo>
                  <a:pt x="1400" y="39"/>
                  <a:pt x="1364" y="13"/>
                  <a:pt x="1311" y="0"/>
                </a:cubicBezTo>
                <a:cubicBezTo>
                  <a:pt x="1160" y="11"/>
                  <a:pt x="1009" y="22"/>
                  <a:pt x="865" y="70"/>
                </a:cubicBezTo>
                <a:cubicBezTo>
                  <a:pt x="740" y="52"/>
                  <a:pt x="797" y="66"/>
                  <a:pt x="683" y="28"/>
                </a:cubicBezTo>
                <a:cubicBezTo>
                  <a:pt x="669" y="23"/>
                  <a:pt x="642" y="14"/>
                  <a:pt x="642" y="14"/>
                </a:cubicBezTo>
                <a:cubicBezTo>
                  <a:pt x="600" y="19"/>
                  <a:pt x="557" y="20"/>
                  <a:pt x="516" y="28"/>
                </a:cubicBezTo>
                <a:cubicBezTo>
                  <a:pt x="487" y="34"/>
                  <a:pt x="432" y="56"/>
                  <a:pt x="432" y="56"/>
                </a:cubicBezTo>
                <a:cubicBezTo>
                  <a:pt x="363" y="159"/>
                  <a:pt x="202" y="132"/>
                  <a:pt x="97" y="139"/>
                </a:cubicBezTo>
                <a:cubicBezTo>
                  <a:pt x="21" y="158"/>
                  <a:pt x="24" y="165"/>
                  <a:pt x="0" y="237"/>
                </a:cubicBezTo>
                <a:cubicBezTo>
                  <a:pt x="5" y="274"/>
                  <a:pt x="0" y="314"/>
                  <a:pt x="14" y="349"/>
                </a:cubicBezTo>
                <a:cubicBezTo>
                  <a:pt x="20" y="365"/>
                  <a:pt x="44" y="365"/>
                  <a:pt x="56" y="377"/>
                </a:cubicBezTo>
                <a:cubicBezTo>
                  <a:pt x="68" y="389"/>
                  <a:pt x="74" y="404"/>
                  <a:pt x="83" y="418"/>
                </a:cubicBezTo>
                <a:cubicBezTo>
                  <a:pt x="88" y="446"/>
                  <a:pt x="81" y="479"/>
                  <a:pt x="97" y="502"/>
                </a:cubicBezTo>
                <a:cubicBezTo>
                  <a:pt x="138" y="561"/>
                  <a:pt x="221" y="558"/>
                  <a:pt x="167" y="558"/>
                </a:cubicBezTo>
                <a:close/>
              </a:path>
            </a:pathLst>
          </a:custGeom>
          <a:blipFill dpi="0" rotWithShape="0">
            <a:blip r:embed="rId3" cstate="print">
              <a:alphaModFix amt="50000"/>
            </a:blip>
            <a:srcRect/>
            <a:tile tx="0" ty="0" sx="100000" sy="100000" flip="none" algn="tl"/>
          </a:blipFill>
          <a:ln w="9525">
            <a:solidFill>
              <a:schemeClr val="tx1"/>
            </a:solidFill>
            <a:round/>
            <a:headEnd/>
            <a:tailEnd/>
          </a:ln>
          <a:effectLst/>
        </p:spPr>
        <p:txBody>
          <a:bodyPr wrap="none" anchor="ctr"/>
          <a:lstStyle/>
          <a:p>
            <a:endParaRPr lang="en-US"/>
          </a:p>
        </p:txBody>
      </p:sp>
      <p:sp>
        <p:nvSpPr>
          <p:cNvPr id="418826" name="Rectangle 10"/>
          <p:cNvSpPr>
            <a:spLocks noChangeArrowheads="1"/>
          </p:cNvSpPr>
          <p:nvPr/>
        </p:nvSpPr>
        <p:spPr bwMode="auto">
          <a:xfrm>
            <a:off x="1981200" y="4572000"/>
            <a:ext cx="427038"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27" name="Rectangle 11"/>
          <p:cNvSpPr>
            <a:spLocks noChangeArrowheads="1"/>
          </p:cNvSpPr>
          <p:nvPr/>
        </p:nvSpPr>
        <p:spPr bwMode="auto">
          <a:xfrm>
            <a:off x="228600" y="4724400"/>
            <a:ext cx="427038"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28" name="Rectangle 12"/>
          <p:cNvSpPr>
            <a:spLocks noChangeArrowheads="1"/>
          </p:cNvSpPr>
          <p:nvPr/>
        </p:nvSpPr>
        <p:spPr bwMode="auto">
          <a:xfrm>
            <a:off x="782638" y="45720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29" name="Rectangle 13"/>
          <p:cNvSpPr>
            <a:spLocks noChangeArrowheads="1"/>
          </p:cNvSpPr>
          <p:nvPr/>
        </p:nvSpPr>
        <p:spPr bwMode="auto">
          <a:xfrm>
            <a:off x="3144838" y="46482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30" name="Rectangle 14"/>
          <p:cNvSpPr>
            <a:spLocks noChangeArrowheads="1"/>
          </p:cNvSpPr>
          <p:nvPr/>
        </p:nvSpPr>
        <p:spPr bwMode="auto">
          <a:xfrm>
            <a:off x="3754438" y="48006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31" name="Text Box 15"/>
          <p:cNvSpPr txBox="1">
            <a:spLocks noChangeArrowheads="1"/>
          </p:cNvSpPr>
          <p:nvPr/>
        </p:nvSpPr>
        <p:spPr bwMode="auto">
          <a:xfrm>
            <a:off x="1447800" y="4572000"/>
            <a:ext cx="427038"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32" name="Text Box 16"/>
          <p:cNvSpPr txBox="1">
            <a:spLocks noChangeArrowheads="1"/>
          </p:cNvSpPr>
          <p:nvPr/>
        </p:nvSpPr>
        <p:spPr bwMode="auto">
          <a:xfrm>
            <a:off x="2611438" y="45720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33" name="Text Box 17"/>
          <p:cNvSpPr txBox="1">
            <a:spLocks noChangeArrowheads="1"/>
          </p:cNvSpPr>
          <p:nvPr/>
        </p:nvSpPr>
        <p:spPr bwMode="auto">
          <a:xfrm>
            <a:off x="1447800" y="43275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34" name="Freeform 18" descr="Granite"/>
          <p:cNvSpPr>
            <a:spLocks/>
          </p:cNvSpPr>
          <p:nvPr/>
        </p:nvSpPr>
        <p:spPr bwMode="auto">
          <a:xfrm>
            <a:off x="4800600" y="4876800"/>
            <a:ext cx="4267200" cy="819150"/>
          </a:xfrm>
          <a:custGeom>
            <a:avLst/>
            <a:gdLst/>
            <a:ahLst/>
            <a:cxnLst>
              <a:cxn ang="0">
                <a:pos x="167" y="558"/>
              </a:cxn>
              <a:cxn ang="0">
                <a:pos x="572" y="586"/>
              </a:cxn>
              <a:cxn ang="0">
                <a:pos x="879" y="600"/>
              </a:cxn>
              <a:cxn ang="0">
                <a:pos x="1758" y="586"/>
              </a:cxn>
              <a:cxn ang="0">
                <a:pos x="2162" y="530"/>
              </a:cxn>
              <a:cxn ang="0">
                <a:pos x="2316" y="391"/>
              </a:cxn>
              <a:cxn ang="0">
                <a:pos x="2246" y="307"/>
              </a:cxn>
              <a:cxn ang="0">
                <a:pos x="2204" y="223"/>
              </a:cxn>
              <a:cxn ang="0">
                <a:pos x="1939" y="181"/>
              </a:cxn>
              <a:cxn ang="0">
                <a:pos x="1855" y="112"/>
              </a:cxn>
              <a:cxn ang="0">
                <a:pos x="1451" y="56"/>
              </a:cxn>
              <a:cxn ang="0">
                <a:pos x="1311" y="0"/>
              </a:cxn>
              <a:cxn ang="0">
                <a:pos x="865" y="70"/>
              </a:cxn>
              <a:cxn ang="0">
                <a:pos x="683" y="28"/>
              </a:cxn>
              <a:cxn ang="0">
                <a:pos x="642" y="14"/>
              </a:cxn>
              <a:cxn ang="0">
                <a:pos x="516" y="28"/>
              </a:cxn>
              <a:cxn ang="0">
                <a:pos x="432" y="56"/>
              </a:cxn>
              <a:cxn ang="0">
                <a:pos x="97" y="139"/>
              </a:cxn>
              <a:cxn ang="0">
                <a:pos x="0" y="237"/>
              </a:cxn>
              <a:cxn ang="0">
                <a:pos x="14" y="349"/>
              </a:cxn>
              <a:cxn ang="0">
                <a:pos x="56" y="377"/>
              </a:cxn>
              <a:cxn ang="0">
                <a:pos x="83" y="418"/>
              </a:cxn>
              <a:cxn ang="0">
                <a:pos x="97" y="502"/>
              </a:cxn>
              <a:cxn ang="0">
                <a:pos x="167" y="558"/>
              </a:cxn>
            </a:cxnLst>
            <a:rect l="0" t="0" r="r" b="b"/>
            <a:pathLst>
              <a:path w="2316" h="600">
                <a:moveTo>
                  <a:pt x="167" y="558"/>
                </a:moveTo>
                <a:cubicBezTo>
                  <a:pt x="311" y="540"/>
                  <a:pt x="431" y="576"/>
                  <a:pt x="572" y="586"/>
                </a:cubicBezTo>
                <a:cubicBezTo>
                  <a:pt x="674" y="594"/>
                  <a:pt x="777" y="595"/>
                  <a:pt x="879" y="600"/>
                </a:cubicBezTo>
                <a:cubicBezTo>
                  <a:pt x="1172" y="595"/>
                  <a:pt x="1465" y="598"/>
                  <a:pt x="1758" y="586"/>
                </a:cubicBezTo>
                <a:cubicBezTo>
                  <a:pt x="1887" y="581"/>
                  <a:pt x="2033" y="544"/>
                  <a:pt x="2162" y="530"/>
                </a:cubicBezTo>
                <a:cubicBezTo>
                  <a:pt x="2232" y="484"/>
                  <a:pt x="2269" y="459"/>
                  <a:pt x="2316" y="391"/>
                </a:cubicBezTo>
                <a:cubicBezTo>
                  <a:pt x="2285" y="360"/>
                  <a:pt x="2265" y="346"/>
                  <a:pt x="2246" y="307"/>
                </a:cubicBezTo>
                <a:cubicBezTo>
                  <a:pt x="2233" y="280"/>
                  <a:pt x="2233" y="241"/>
                  <a:pt x="2204" y="223"/>
                </a:cubicBezTo>
                <a:cubicBezTo>
                  <a:pt x="2138" y="181"/>
                  <a:pt x="1995" y="185"/>
                  <a:pt x="1939" y="181"/>
                </a:cubicBezTo>
                <a:cubicBezTo>
                  <a:pt x="1909" y="161"/>
                  <a:pt x="1887" y="130"/>
                  <a:pt x="1855" y="112"/>
                </a:cubicBezTo>
                <a:cubicBezTo>
                  <a:pt x="1738" y="47"/>
                  <a:pt x="1568" y="62"/>
                  <a:pt x="1451" y="56"/>
                </a:cubicBezTo>
                <a:cubicBezTo>
                  <a:pt x="1400" y="39"/>
                  <a:pt x="1364" y="13"/>
                  <a:pt x="1311" y="0"/>
                </a:cubicBezTo>
                <a:cubicBezTo>
                  <a:pt x="1160" y="11"/>
                  <a:pt x="1009" y="22"/>
                  <a:pt x="865" y="70"/>
                </a:cubicBezTo>
                <a:cubicBezTo>
                  <a:pt x="740" y="52"/>
                  <a:pt x="797" y="66"/>
                  <a:pt x="683" y="28"/>
                </a:cubicBezTo>
                <a:cubicBezTo>
                  <a:pt x="669" y="23"/>
                  <a:pt x="642" y="14"/>
                  <a:pt x="642" y="14"/>
                </a:cubicBezTo>
                <a:cubicBezTo>
                  <a:pt x="600" y="19"/>
                  <a:pt x="557" y="20"/>
                  <a:pt x="516" y="28"/>
                </a:cubicBezTo>
                <a:cubicBezTo>
                  <a:pt x="487" y="34"/>
                  <a:pt x="432" y="56"/>
                  <a:pt x="432" y="56"/>
                </a:cubicBezTo>
                <a:cubicBezTo>
                  <a:pt x="363" y="159"/>
                  <a:pt x="202" y="132"/>
                  <a:pt x="97" y="139"/>
                </a:cubicBezTo>
                <a:cubicBezTo>
                  <a:pt x="21" y="158"/>
                  <a:pt x="24" y="165"/>
                  <a:pt x="0" y="237"/>
                </a:cubicBezTo>
                <a:cubicBezTo>
                  <a:pt x="5" y="274"/>
                  <a:pt x="0" y="314"/>
                  <a:pt x="14" y="349"/>
                </a:cubicBezTo>
                <a:cubicBezTo>
                  <a:pt x="20" y="365"/>
                  <a:pt x="44" y="365"/>
                  <a:pt x="56" y="377"/>
                </a:cubicBezTo>
                <a:cubicBezTo>
                  <a:pt x="68" y="389"/>
                  <a:pt x="74" y="404"/>
                  <a:pt x="83" y="418"/>
                </a:cubicBezTo>
                <a:cubicBezTo>
                  <a:pt x="88" y="446"/>
                  <a:pt x="81" y="479"/>
                  <a:pt x="97" y="502"/>
                </a:cubicBezTo>
                <a:cubicBezTo>
                  <a:pt x="138" y="561"/>
                  <a:pt x="221" y="558"/>
                  <a:pt x="167" y="558"/>
                </a:cubicBezTo>
                <a:close/>
              </a:path>
            </a:pathLst>
          </a:custGeom>
          <a:blipFill dpi="0" rotWithShape="0">
            <a:blip r:embed="rId3"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18835" name="Freeform 19"/>
          <p:cNvSpPr>
            <a:spLocks/>
          </p:cNvSpPr>
          <p:nvPr/>
        </p:nvSpPr>
        <p:spPr bwMode="auto">
          <a:xfrm>
            <a:off x="228600" y="37941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36" name="Oval 20"/>
          <p:cNvSpPr>
            <a:spLocks noChangeArrowheads="1"/>
          </p:cNvSpPr>
          <p:nvPr/>
        </p:nvSpPr>
        <p:spPr bwMode="auto">
          <a:xfrm>
            <a:off x="228600" y="45561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37" name="Text Box 21"/>
          <p:cNvSpPr txBox="1">
            <a:spLocks noChangeArrowheads="1"/>
          </p:cNvSpPr>
          <p:nvPr/>
        </p:nvSpPr>
        <p:spPr bwMode="auto">
          <a:xfrm>
            <a:off x="228600" y="44799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38" name="Freeform 22"/>
          <p:cNvSpPr>
            <a:spLocks/>
          </p:cNvSpPr>
          <p:nvPr/>
        </p:nvSpPr>
        <p:spPr bwMode="auto">
          <a:xfrm>
            <a:off x="83820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39" name="Oval 23"/>
          <p:cNvSpPr>
            <a:spLocks noChangeArrowheads="1"/>
          </p:cNvSpPr>
          <p:nvPr/>
        </p:nvSpPr>
        <p:spPr bwMode="auto">
          <a:xfrm>
            <a:off x="838200" y="4419600"/>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40" name="Text Box 24"/>
          <p:cNvSpPr txBox="1">
            <a:spLocks noChangeArrowheads="1"/>
          </p:cNvSpPr>
          <p:nvPr/>
        </p:nvSpPr>
        <p:spPr bwMode="auto">
          <a:xfrm>
            <a:off x="838200" y="4343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41" name="Freeform 25"/>
          <p:cNvSpPr>
            <a:spLocks/>
          </p:cNvSpPr>
          <p:nvPr/>
        </p:nvSpPr>
        <p:spPr bwMode="auto">
          <a:xfrm>
            <a:off x="3778250" y="38703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42" name="Oval 26"/>
          <p:cNvSpPr>
            <a:spLocks noChangeArrowheads="1"/>
          </p:cNvSpPr>
          <p:nvPr/>
        </p:nvSpPr>
        <p:spPr bwMode="auto">
          <a:xfrm>
            <a:off x="3778250" y="46323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43" name="Text Box 27"/>
          <p:cNvSpPr txBox="1">
            <a:spLocks noChangeArrowheads="1"/>
          </p:cNvSpPr>
          <p:nvPr/>
        </p:nvSpPr>
        <p:spPr bwMode="auto">
          <a:xfrm>
            <a:off x="3778250" y="45561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44" name="Freeform 28"/>
          <p:cNvSpPr>
            <a:spLocks/>
          </p:cNvSpPr>
          <p:nvPr/>
        </p:nvSpPr>
        <p:spPr bwMode="auto">
          <a:xfrm>
            <a:off x="3168650" y="37179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45" name="Oval 29"/>
          <p:cNvSpPr>
            <a:spLocks noChangeArrowheads="1"/>
          </p:cNvSpPr>
          <p:nvPr/>
        </p:nvSpPr>
        <p:spPr bwMode="auto">
          <a:xfrm>
            <a:off x="3168650" y="4479925"/>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46" name="Text Box 30"/>
          <p:cNvSpPr txBox="1">
            <a:spLocks noChangeArrowheads="1"/>
          </p:cNvSpPr>
          <p:nvPr/>
        </p:nvSpPr>
        <p:spPr bwMode="auto">
          <a:xfrm>
            <a:off x="3168650" y="4403725"/>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47" name="Freeform 31"/>
          <p:cNvSpPr>
            <a:spLocks/>
          </p:cNvSpPr>
          <p:nvPr/>
        </p:nvSpPr>
        <p:spPr bwMode="auto">
          <a:xfrm>
            <a:off x="26352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48" name="Oval 32"/>
          <p:cNvSpPr>
            <a:spLocks noChangeArrowheads="1"/>
          </p:cNvSpPr>
          <p:nvPr/>
        </p:nvSpPr>
        <p:spPr bwMode="auto">
          <a:xfrm>
            <a:off x="2635250" y="4419600"/>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49" name="Text Box 33"/>
          <p:cNvSpPr txBox="1">
            <a:spLocks noChangeArrowheads="1"/>
          </p:cNvSpPr>
          <p:nvPr/>
        </p:nvSpPr>
        <p:spPr bwMode="auto">
          <a:xfrm>
            <a:off x="2635250" y="4343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50" name="Freeform 34"/>
          <p:cNvSpPr>
            <a:spLocks/>
          </p:cNvSpPr>
          <p:nvPr/>
        </p:nvSpPr>
        <p:spPr bwMode="auto">
          <a:xfrm>
            <a:off x="20256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51" name="Oval 35"/>
          <p:cNvSpPr>
            <a:spLocks noChangeArrowheads="1"/>
          </p:cNvSpPr>
          <p:nvPr/>
        </p:nvSpPr>
        <p:spPr bwMode="auto">
          <a:xfrm>
            <a:off x="2025650" y="4419600"/>
            <a:ext cx="304800" cy="304800"/>
          </a:xfrm>
          <a:prstGeom prst="ellipse">
            <a:avLst/>
          </a:prstGeom>
          <a:solidFill>
            <a:srgbClr val="FF0000">
              <a:alpha val="50000"/>
            </a:srgbClr>
          </a:solidFill>
          <a:ln w="9525" algn="ctr">
            <a:solidFill>
              <a:schemeClr val="tx1"/>
            </a:solidFill>
            <a:round/>
            <a:headEnd/>
            <a:tailEnd/>
          </a:ln>
          <a:effectLst/>
        </p:spPr>
        <p:txBody>
          <a:bodyPr wrap="none" anchor="ctr"/>
          <a:lstStyle/>
          <a:p>
            <a:endParaRPr lang="en-US"/>
          </a:p>
        </p:txBody>
      </p:sp>
      <p:sp>
        <p:nvSpPr>
          <p:cNvPr id="418852" name="Text Box 36"/>
          <p:cNvSpPr txBox="1">
            <a:spLocks noChangeArrowheads="1"/>
          </p:cNvSpPr>
          <p:nvPr/>
        </p:nvSpPr>
        <p:spPr bwMode="auto">
          <a:xfrm>
            <a:off x="2025650" y="4343400"/>
            <a:ext cx="336550" cy="396875"/>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000" b="1"/>
              <a:t>+</a:t>
            </a:r>
          </a:p>
        </p:txBody>
      </p:sp>
      <p:sp>
        <p:nvSpPr>
          <p:cNvPr id="418853" name="Rectangle 37"/>
          <p:cNvSpPr>
            <a:spLocks noChangeArrowheads="1"/>
          </p:cNvSpPr>
          <p:nvPr/>
        </p:nvSpPr>
        <p:spPr bwMode="auto">
          <a:xfrm>
            <a:off x="4800600" y="3200400"/>
            <a:ext cx="4191000" cy="1219200"/>
          </a:xfrm>
          <a:prstGeom prst="rect">
            <a:avLst/>
          </a:prstGeom>
          <a:solidFill>
            <a:srgbClr val="808080"/>
          </a:solidFill>
          <a:ln w="9525" algn="ctr">
            <a:noFill/>
            <a:miter lim="800000"/>
            <a:headEnd/>
            <a:tailEnd/>
          </a:ln>
          <a:effectLst/>
        </p:spPr>
        <p:txBody>
          <a:bodyPr wrap="none" anchor="ctr"/>
          <a:lstStyle/>
          <a:p>
            <a:endParaRPr lang="en-US"/>
          </a:p>
        </p:txBody>
      </p:sp>
      <p:sp useBgFill="1">
        <p:nvSpPr>
          <p:cNvPr id="418854" name="Freeform 38"/>
          <p:cNvSpPr>
            <a:spLocks/>
          </p:cNvSpPr>
          <p:nvPr/>
        </p:nvSpPr>
        <p:spPr bwMode="auto">
          <a:xfrm>
            <a:off x="4800600" y="40386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ln w="9525" cap="flat" cmpd="sng">
            <a:noFill/>
            <a:prstDash val="solid"/>
            <a:round/>
            <a:headEnd/>
            <a:tailEnd/>
          </a:ln>
          <a:effectLst/>
        </p:spPr>
        <p:txBody>
          <a:bodyPr wrap="none" anchor="ctr"/>
          <a:lstStyle/>
          <a:p>
            <a:endParaRPr lang="en-US"/>
          </a:p>
        </p:txBody>
      </p:sp>
      <p:sp>
        <p:nvSpPr>
          <p:cNvPr id="418855" name="Freeform 39"/>
          <p:cNvSpPr>
            <a:spLocks/>
          </p:cNvSpPr>
          <p:nvPr/>
        </p:nvSpPr>
        <p:spPr bwMode="auto">
          <a:xfrm>
            <a:off x="4800600" y="2819400"/>
            <a:ext cx="4191000" cy="381000"/>
          </a:xfrm>
          <a:custGeom>
            <a:avLst/>
            <a:gdLst/>
            <a:ahLst/>
            <a:cxnLst>
              <a:cxn ang="0">
                <a:pos x="0" y="240"/>
              </a:cxn>
              <a:cxn ang="0">
                <a:pos x="1296" y="0"/>
              </a:cxn>
              <a:cxn ang="0">
                <a:pos x="2640" y="240"/>
              </a:cxn>
            </a:cxnLst>
            <a:rect l="0" t="0" r="r" b="b"/>
            <a:pathLst>
              <a:path w="2640" h="240">
                <a:moveTo>
                  <a:pt x="0" y="240"/>
                </a:moveTo>
                <a:cubicBezTo>
                  <a:pt x="428" y="120"/>
                  <a:pt x="856" y="0"/>
                  <a:pt x="1296" y="0"/>
                </a:cubicBezTo>
                <a:cubicBezTo>
                  <a:pt x="1736" y="0"/>
                  <a:pt x="2188" y="120"/>
                  <a:pt x="2640" y="240"/>
                </a:cubicBezTo>
              </a:path>
            </a:pathLst>
          </a:custGeom>
          <a:solidFill>
            <a:srgbClr val="808080"/>
          </a:solidFill>
          <a:ln w="9525" cap="flat" cmpd="sng">
            <a:noFill/>
            <a:prstDash val="solid"/>
            <a:round/>
            <a:headEnd/>
            <a:tailEnd/>
          </a:ln>
          <a:effectLst/>
        </p:spPr>
        <p:txBody>
          <a:bodyPr wrap="none" anchor="ctr"/>
          <a:lstStyle/>
          <a:p>
            <a:endParaRPr lang="en-US"/>
          </a:p>
        </p:txBody>
      </p:sp>
      <p:sp>
        <p:nvSpPr>
          <p:cNvPr id="418856" name="Freeform 40"/>
          <p:cNvSpPr>
            <a:spLocks/>
          </p:cNvSpPr>
          <p:nvPr/>
        </p:nvSpPr>
        <p:spPr bwMode="auto">
          <a:xfrm>
            <a:off x="6172200" y="36417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57" name="Oval 41"/>
          <p:cNvSpPr>
            <a:spLocks noChangeArrowheads="1"/>
          </p:cNvSpPr>
          <p:nvPr/>
        </p:nvSpPr>
        <p:spPr bwMode="auto">
          <a:xfrm>
            <a:off x="6172200" y="44037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58" name="Rectangle 42"/>
          <p:cNvSpPr>
            <a:spLocks noChangeArrowheads="1"/>
          </p:cNvSpPr>
          <p:nvPr/>
        </p:nvSpPr>
        <p:spPr bwMode="auto">
          <a:xfrm>
            <a:off x="6705600" y="4572000"/>
            <a:ext cx="427038"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59" name="Rectangle 43"/>
          <p:cNvSpPr>
            <a:spLocks noChangeArrowheads="1"/>
          </p:cNvSpPr>
          <p:nvPr/>
        </p:nvSpPr>
        <p:spPr bwMode="auto">
          <a:xfrm>
            <a:off x="5507038" y="45720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60" name="Rectangle 44"/>
          <p:cNvSpPr>
            <a:spLocks noChangeArrowheads="1"/>
          </p:cNvSpPr>
          <p:nvPr/>
        </p:nvSpPr>
        <p:spPr bwMode="auto">
          <a:xfrm>
            <a:off x="7869238" y="46482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61" name="Text Box 45"/>
          <p:cNvSpPr txBox="1">
            <a:spLocks noChangeArrowheads="1"/>
          </p:cNvSpPr>
          <p:nvPr/>
        </p:nvSpPr>
        <p:spPr bwMode="auto">
          <a:xfrm>
            <a:off x="6172200" y="4572000"/>
            <a:ext cx="427038"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62" name="Text Box 46"/>
          <p:cNvSpPr txBox="1">
            <a:spLocks noChangeArrowheads="1"/>
          </p:cNvSpPr>
          <p:nvPr/>
        </p:nvSpPr>
        <p:spPr bwMode="auto">
          <a:xfrm>
            <a:off x="7335838" y="45720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63" name="Freeform 47"/>
          <p:cNvSpPr>
            <a:spLocks/>
          </p:cNvSpPr>
          <p:nvPr/>
        </p:nvSpPr>
        <p:spPr bwMode="auto">
          <a:xfrm>
            <a:off x="4953000" y="37941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64" name="Oval 48"/>
          <p:cNvSpPr>
            <a:spLocks noChangeArrowheads="1"/>
          </p:cNvSpPr>
          <p:nvPr/>
        </p:nvSpPr>
        <p:spPr bwMode="auto">
          <a:xfrm>
            <a:off x="4953000" y="45561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65" name="Freeform 49"/>
          <p:cNvSpPr>
            <a:spLocks/>
          </p:cNvSpPr>
          <p:nvPr/>
        </p:nvSpPr>
        <p:spPr bwMode="auto">
          <a:xfrm>
            <a:off x="556260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66" name="Oval 50"/>
          <p:cNvSpPr>
            <a:spLocks noChangeArrowheads="1"/>
          </p:cNvSpPr>
          <p:nvPr/>
        </p:nvSpPr>
        <p:spPr bwMode="auto">
          <a:xfrm>
            <a:off x="556260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67" name="Freeform 51"/>
          <p:cNvSpPr>
            <a:spLocks/>
          </p:cNvSpPr>
          <p:nvPr/>
        </p:nvSpPr>
        <p:spPr bwMode="auto">
          <a:xfrm>
            <a:off x="8502650" y="38703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68" name="Oval 52"/>
          <p:cNvSpPr>
            <a:spLocks noChangeArrowheads="1"/>
          </p:cNvSpPr>
          <p:nvPr/>
        </p:nvSpPr>
        <p:spPr bwMode="auto">
          <a:xfrm>
            <a:off x="8502650" y="46323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69" name="Freeform 53"/>
          <p:cNvSpPr>
            <a:spLocks/>
          </p:cNvSpPr>
          <p:nvPr/>
        </p:nvSpPr>
        <p:spPr bwMode="auto">
          <a:xfrm>
            <a:off x="7893050" y="3717925"/>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70" name="Oval 54"/>
          <p:cNvSpPr>
            <a:spLocks noChangeArrowheads="1"/>
          </p:cNvSpPr>
          <p:nvPr/>
        </p:nvSpPr>
        <p:spPr bwMode="auto">
          <a:xfrm>
            <a:off x="7893050" y="4479925"/>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71" name="Freeform 55"/>
          <p:cNvSpPr>
            <a:spLocks/>
          </p:cNvSpPr>
          <p:nvPr/>
        </p:nvSpPr>
        <p:spPr bwMode="auto">
          <a:xfrm>
            <a:off x="73596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72" name="Oval 56"/>
          <p:cNvSpPr>
            <a:spLocks noChangeArrowheads="1"/>
          </p:cNvSpPr>
          <p:nvPr/>
        </p:nvSpPr>
        <p:spPr bwMode="auto">
          <a:xfrm>
            <a:off x="735965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73" name="Freeform 57"/>
          <p:cNvSpPr>
            <a:spLocks/>
          </p:cNvSpPr>
          <p:nvPr/>
        </p:nvSpPr>
        <p:spPr bwMode="auto">
          <a:xfrm>
            <a:off x="6750050" y="3657600"/>
            <a:ext cx="304800" cy="762000"/>
          </a:xfrm>
          <a:custGeom>
            <a:avLst/>
            <a:gdLst/>
            <a:ahLst/>
            <a:cxnLst>
              <a:cxn ang="0">
                <a:pos x="72" y="0"/>
              </a:cxn>
              <a:cxn ang="0">
                <a:pos x="180" y="96"/>
              </a:cxn>
              <a:cxn ang="0">
                <a:pos x="0" y="180"/>
              </a:cxn>
              <a:cxn ang="0">
                <a:pos x="180" y="288"/>
              </a:cxn>
              <a:cxn ang="0">
                <a:pos x="12" y="396"/>
              </a:cxn>
              <a:cxn ang="0">
                <a:pos x="132" y="480"/>
              </a:cxn>
            </a:cxnLst>
            <a:rect l="0" t="0" r="r" b="b"/>
            <a:pathLst>
              <a:path w="192" h="480">
                <a:moveTo>
                  <a:pt x="72" y="0"/>
                </a:moveTo>
                <a:cubicBezTo>
                  <a:pt x="132" y="33"/>
                  <a:pt x="192" y="66"/>
                  <a:pt x="180" y="96"/>
                </a:cubicBezTo>
                <a:cubicBezTo>
                  <a:pt x="168" y="126"/>
                  <a:pt x="0" y="148"/>
                  <a:pt x="0" y="180"/>
                </a:cubicBezTo>
                <a:cubicBezTo>
                  <a:pt x="0" y="212"/>
                  <a:pt x="178" y="252"/>
                  <a:pt x="180" y="288"/>
                </a:cubicBezTo>
                <a:cubicBezTo>
                  <a:pt x="182" y="324"/>
                  <a:pt x="20" y="364"/>
                  <a:pt x="12" y="396"/>
                </a:cubicBezTo>
                <a:cubicBezTo>
                  <a:pt x="4" y="428"/>
                  <a:pt x="68" y="454"/>
                  <a:pt x="132" y="480"/>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8874" name="Oval 58"/>
          <p:cNvSpPr>
            <a:spLocks noChangeArrowheads="1"/>
          </p:cNvSpPr>
          <p:nvPr/>
        </p:nvSpPr>
        <p:spPr bwMode="auto">
          <a:xfrm>
            <a:off x="6750050" y="4419600"/>
            <a:ext cx="304800" cy="304800"/>
          </a:xfrm>
          <a:prstGeom prst="ellipse">
            <a:avLst/>
          </a:prstGeom>
          <a:solidFill>
            <a:srgbClr val="FF0000"/>
          </a:solidFill>
          <a:ln w="9525" algn="ctr">
            <a:solidFill>
              <a:schemeClr val="tx1"/>
            </a:solidFill>
            <a:round/>
            <a:headEnd/>
            <a:tailEnd/>
          </a:ln>
          <a:effectLst/>
        </p:spPr>
        <p:txBody>
          <a:bodyPr wrap="none" anchor="ctr"/>
          <a:lstStyle/>
          <a:p>
            <a:endParaRPr lang="en-US"/>
          </a:p>
        </p:txBody>
      </p:sp>
      <p:sp>
        <p:nvSpPr>
          <p:cNvPr id="418875" name="Rectangle 59"/>
          <p:cNvSpPr>
            <a:spLocks noChangeArrowheads="1"/>
          </p:cNvSpPr>
          <p:nvPr/>
        </p:nvSpPr>
        <p:spPr bwMode="auto">
          <a:xfrm>
            <a:off x="8478838" y="48006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76" name="Rectangle 60"/>
          <p:cNvSpPr>
            <a:spLocks noChangeArrowheads="1"/>
          </p:cNvSpPr>
          <p:nvPr/>
        </p:nvSpPr>
        <p:spPr bwMode="auto">
          <a:xfrm>
            <a:off x="4973638" y="4724400"/>
            <a:ext cx="427037"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77" name="Rectangle 61"/>
          <p:cNvSpPr>
            <a:spLocks noChangeArrowheads="1"/>
          </p:cNvSpPr>
          <p:nvPr/>
        </p:nvSpPr>
        <p:spPr bwMode="auto">
          <a:xfrm>
            <a:off x="4897438" y="44958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78" name="Rectangle 62"/>
          <p:cNvSpPr>
            <a:spLocks noChangeArrowheads="1"/>
          </p:cNvSpPr>
          <p:nvPr/>
        </p:nvSpPr>
        <p:spPr bwMode="auto">
          <a:xfrm>
            <a:off x="8478838" y="45720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79" name="Rectangle 63"/>
          <p:cNvSpPr>
            <a:spLocks noChangeArrowheads="1"/>
          </p:cNvSpPr>
          <p:nvPr/>
        </p:nvSpPr>
        <p:spPr bwMode="auto">
          <a:xfrm>
            <a:off x="7869238" y="44196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80" name="Rectangle 64"/>
          <p:cNvSpPr>
            <a:spLocks noChangeArrowheads="1"/>
          </p:cNvSpPr>
          <p:nvPr/>
        </p:nvSpPr>
        <p:spPr bwMode="auto">
          <a:xfrm>
            <a:off x="7335838" y="4343400"/>
            <a:ext cx="360362"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81" name="Rectangle 65"/>
          <p:cNvSpPr>
            <a:spLocks noChangeArrowheads="1"/>
          </p:cNvSpPr>
          <p:nvPr/>
        </p:nvSpPr>
        <p:spPr bwMode="auto">
          <a:xfrm>
            <a:off x="6705600" y="4343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82" name="Rectangle 66"/>
          <p:cNvSpPr>
            <a:spLocks noChangeArrowheads="1"/>
          </p:cNvSpPr>
          <p:nvPr/>
        </p:nvSpPr>
        <p:spPr bwMode="auto">
          <a:xfrm>
            <a:off x="6172200" y="4343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83" name="Rectangle 67"/>
          <p:cNvSpPr>
            <a:spLocks noChangeArrowheads="1"/>
          </p:cNvSpPr>
          <p:nvPr/>
        </p:nvSpPr>
        <p:spPr bwMode="auto">
          <a:xfrm>
            <a:off x="5562600" y="4343400"/>
            <a:ext cx="360363" cy="457200"/>
          </a:xfrm>
          <a:prstGeom prst="rect">
            <a:avLst/>
          </a:prstGeom>
          <a:noFill/>
          <a:ln w="9525" algn="ctr">
            <a:noFill/>
            <a:miter lim="800000"/>
            <a:headEnd/>
            <a:tailEnd/>
          </a:ln>
          <a:effectLst/>
        </p:spPr>
        <p:txBody>
          <a:bodyPr wrap="none" anchor="b">
            <a:spAutoFit/>
          </a:bodyPr>
          <a:lstStyle/>
          <a:p>
            <a:pPr>
              <a:spcBef>
                <a:spcPct val="0"/>
              </a:spcBef>
              <a:buClrTx/>
              <a:buFontTx/>
              <a:buNone/>
            </a:pPr>
            <a:r>
              <a:rPr lang="en-US" sz="2400">
                <a:latin typeface="Lucida Sans" pitchFamily="34" charset="0"/>
              </a:rPr>
              <a:t>-</a:t>
            </a:r>
          </a:p>
        </p:txBody>
      </p:sp>
      <p:sp>
        <p:nvSpPr>
          <p:cNvPr id="418884" name="Text Box 68"/>
          <p:cNvSpPr txBox="1">
            <a:spLocks noChangeArrowheads="1"/>
          </p:cNvSpPr>
          <p:nvPr/>
        </p:nvSpPr>
        <p:spPr bwMode="auto">
          <a:xfrm>
            <a:off x="1150938" y="2971800"/>
            <a:ext cx="1897062"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CC3300"/>
                </a:solidFill>
              </a:rPr>
              <a:t>Asphalt film</a:t>
            </a:r>
          </a:p>
        </p:txBody>
      </p:sp>
      <p:sp>
        <p:nvSpPr>
          <p:cNvPr id="418885" name="Text Box 69"/>
          <p:cNvSpPr txBox="1">
            <a:spLocks noChangeArrowheads="1"/>
          </p:cNvSpPr>
          <p:nvPr/>
        </p:nvSpPr>
        <p:spPr bwMode="auto">
          <a:xfrm>
            <a:off x="5875338" y="2971800"/>
            <a:ext cx="1897062"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FF0000"/>
                </a:solidFill>
              </a:rPr>
              <a:t>Asphalt film</a:t>
            </a:r>
          </a:p>
        </p:txBody>
      </p:sp>
      <p:sp>
        <p:nvSpPr>
          <p:cNvPr id="418886" name="Text Box 70"/>
          <p:cNvSpPr txBox="1">
            <a:spLocks noChangeArrowheads="1"/>
          </p:cNvSpPr>
          <p:nvPr/>
        </p:nvSpPr>
        <p:spPr bwMode="auto">
          <a:xfrm>
            <a:off x="6321425" y="5029200"/>
            <a:ext cx="1008063"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FF0000"/>
                </a:solidFill>
              </a:rPr>
              <a:t>Stone</a:t>
            </a:r>
          </a:p>
        </p:txBody>
      </p:sp>
      <p:sp>
        <p:nvSpPr>
          <p:cNvPr id="418887" name="Text Box 71"/>
          <p:cNvSpPr txBox="1">
            <a:spLocks noChangeArrowheads="1"/>
          </p:cNvSpPr>
          <p:nvPr/>
        </p:nvSpPr>
        <p:spPr bwMode="auto">
          <a:xfrm>
            <a:off x="1741488" y="5029200"/>
            <a:ext cx="1008062" cy="457200"/>
          </a:xfrm>
          <a:prstGeom prst="rect">
            <a:avLst/>
          </a:prstGeom>
          <a:noFill/>
          <a:ln w="9525" algn="ctr">
            <a:noFill/>
            <a:miter lim="800000"/>
            <a:headEnd/>
            <a:tailEnd/>
          </a:ln>
          <a:effectLst/>
        </p:spPr>
        <p:txBody>
          <a:bodyPr wrap="none">
            <a:spAutoFit/>
          </a:bodyPr>
          <a:lstStyle/>
          <a:p>
            <a:pPr algn="ctr" eaLnBrk="0" hangingPunct="0">
              <a:spcBef>
                <a:spcPct val="0"/>
              </a:spcBef>
              <a:buClrTx/>
              <a:buFontTx/>
              <a:buNone/>
            </a:pPr>
            <a:r>
              <a:rPr lang="en-US" sz="2400" b="1">
                <a:solidFill>
                  <a:srgbClr val="CC3300"/>
                </a:solidFill>
              </a:rPr>
              <a:t>Stone</a:t>
            </a:r>
          </a:p>
        </p:txBody>
      </p:sp>
      <p:sp>
        <p:nvSpPr>
          <p:cNvPr id="418888" name="Text Box 72"/>
          <p:cNvSpPr txBox="1">
            <a:spLocks noChangeArrowheads="1"/>
          </p:cNvSpPr>
          <p:nvPr/>
        </p:nvSpPr>
        <p:spPr bwMode="auto">
          <a:xfrm>
            <a:off x="4953000" y="1752600"/>
            <a:ext cx="3886200" cy="1200329"/>
          </a:xfrm>
          <a:prstGeom prst="rect">
            <a:avLst/>
          </a:prstGeom>
          <a:noFill/>
          <a:ln w="9525" algn="ctr">
            <a:noFill/>
            <a:miter lim="800000"/>
            <a:headEnd/>
            <a:tailEnd/>
          </a:ln>
          <a:effectLst/>
        </p:spPr>
        <p:txBody>
          <a:bodyPr>
            <a:spAutoFit/>
          </a:bodyPr>
          <a:lstStyle/>
          <a:p>
            <a:pPr algn="ctr" eaLnBrk="0" hangingPunct="0">
              <a:spcBef>
                <a:spcPct val="0"/>
              </a:spcBef>
              <a:buClrTx/>
              <a:buFontTx/>
              <a:buNone/>
            </a:pPr>
            <a:r>
              <a:rPr lang="en-US" sz="1800" b="1" dirty="0">
                <a:solidFill>
                  <a:srgbClr val="0099FF"/>
                </a:solidFill>
              </a:rPr>
              <a:t>Anionic Emulsion</a:t>
            </a:r>
          </a:p>
          <a:p>
            <a:pPr algn="ctr" eaLnBrk="0" hangingPunct="0">
              <a:spcBef>
                <a:spcPct val="0"/>
              </a:spcBef>
              <a:buClrTx/>
              <a:buFontTx/>
              <a:buNone/>
            </a:pPr>
            <a:r>
              <a:rPr lang="en-US" sz="1800" b="1" dirty="0"/>
              <a:t>Opposite charge interaction produces a </a:t>
            </a:r>
            <a:r>
              <a:rPr lang="en-US" b="1" u="sng" dirty="0"/>
              <a:t>??????</a:t>
            </a:r>
          </a:p>
          <a:p>
            <a:pPr algn="ctr" eaLnBrk="0" hangingPunct="0">
              <a:spcBef>
                <a:spcPct val="0"/>
              </a:spcBef>
              <a:buClrTx/>
              <a:buFontTx/>
              <a:buNone/>
            </a:pPr>
            <a:endParaRPr lang="en-US" sz="1800" b="1" u="sng" dirty="0"/>
          </a:p>
        </p:txBody>
      </p:sp>
      <p:sp>
        <p:nvSpPr>
          <p:cNvPr id="418889" name="Text Box 73"/>
          <p:cNvSpPr txBox="1">
            <a:spLocks noChangeArrowheads="1"/>
          </p:cNvSpPr>
          <p:nvPr/>
        </p:nvSpPr>
        <p:spPr bwMode="auto">
          <a:xfrm>
            <a:off x="304800" y="1752600"/>
            <a:ext cx="3886200" cy="915988"/>
          </a:xfrm>
          <a:prstGeom prst="rect">
            <a:avLst/>
          </a:prstGeom>
          <a:noFill/>
          <a:ln w="9525" algn="ctr">
            <a:noFill/>
            <a:miter lim="800000"/>
            <a:headEnd/>
            <a:tailEnd/>
          </a:ln>
          <a:effectLst/>
        </p:spPr>
        <p:txBody>
          <a:bodyPr>
            <a:spAutoFit/>
          </a:bodyPr>
          <a:lstStyle/>
          <a:p>
            <a:pPr algn="ctr" eaLnBrk="0" hangingPunct="0">
              <a:spcBef>
                <a:spcPct val="0"/>
              </a:spcBef>
              <a:buClrTx/>
              <a:buFontTx/>
              <a:buNone/>
            </a:pPr>
            <a:r>
              <a:rPr lang="en-US" sz="1800" b="1" dirty="0">
                <a:solidFill>
                  <a:srgbClr val="0066FF"/>
                </a:solidFill>
              </a:rPr>
              <a:t>Cationic Emulsion</a:t>
            </a:r>
          </a:p>
          <a:p>
            <a:pPr algn="ctr" eaLnBrk="0" hangingPunct="0">
              <a:spcBef>
                <a:spcPct val="0"/>
              </a:spcBef>
              <a:buClrTx/>
              <a:buFontTx/>
              <a:buNone/>
            </a:pPr>
            <a:r>
              <a:rPr lang="en-US" sz="1800" b="1" dirty="0">
                <a:solidFill>
                  <a:srgbClr val="C0C0C0"/>
                </a:solidFill>
              </a:rPr>
              <a:t>Similar charge interaction produces a </a:t>
            </a:r>
            <a:r>
              <a:rPr lang="en-US" b="1" u="sng" dirty="0">
                <a:solidFill>
                  <a:srgbClr val="C0C0C0"/>
                </a:solidFill>
              </a:rPr>
              <a:t>??????</a:t>
            </a:r>
            <a:endParaRPr lang="en-US" sz="1800" b="1" u="sng" dirty="0">
              <a:solidFill>
                <a:srgbClr val="C0C0C0"/>
              </a:solidFill>
            </a:endParaRPr>
          </a:p>
        </p:txBody>
      </p:sp>
      <p:grpSp>
        <p:nvGrpSpPr>
          <p:cNvPr id="74" name="Group 73"/>
          <p:cNvGrpSpPr>
            <a:grpSpLocks noChangeAspect="1"/>
          </p:cNvGrpSpPr>
          <p:nvPr/>
        </p:nvGrpSpPr>
        <p:grpSpPr bwMode="auto">
          <a:xfrm>
            <a:off x="7772400" y="5865812"/>
            <a:ext cx="1295400" cy="849099"/>
            <a:chOff x="4896" y="3695"/>
            <a:chExt cx="804" cy="527"/>
          </a:xfrm>
        </p:grpSpPr>
        <p:sp>
          <p:nvSpPr>
            <p:cNvPr id="75"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6" name="Picture 5"/>
            <p:cNvPicPr>
              <a:picLocks noChangeAspect="1" noChangeArrowheads="1"/>
            </p:cNvPicPr>
            <p:nvPr/>
          </p:nvPicPr>
          <p:blipFill>
            <a:blip r:embed="rId4" cstate="print"/>
            <a:srcRect/>
            <a:stretch>
              <a:fillRect/>
            </a:stretch>
          </p:blipFill>
          <p:spPr bwMode="auto">
            <a:xfrm>
              <a:off x="4914" y="3719"/>
              <a:ext cx="760" cy="316"/>
            </a:xfrm>
            <a:prstGeom prst="rect">
              <a:avLst/>
            </a:prstGeom>
            <a:noFill/>
            <a:ln w="9525">
              <a:noFill/>
              <a:miter lim="800000"/>
              <a:headEnd/>
              <a:tailEnd/>
            </a:ln>
          </p:spPr>
        </p:pic>
        <p:sp>
          <p:nvSpPr>
            <p:cNvPr id="77"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ALBINA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 name="Picture 1">
            <a:extLst>
              <a:ext uri="{FF2B5EF4-FFF2-40B4-BE49-F238E27FC236}">
                <a16:creationId xmlns:a16="http://schemas.microsoft.com/office/drawing/2014/main" id="{CEC00288-82C6-3E7E-EAD3-4201430F5F8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an emulsion?</a:t>
            </a:r>
          </a:p>
        </p:txBody>
      </p:sp>
      <p:sp>
        <p:nvSpPr>
          <p:cNvPr id="3" name="Content Placeholder 2"/>
          <p:cNvSpPr>
            <a:spLocks noGrp="1"/>
          </p:cNvSpPr>
          <p:nvPr>
            <p:ph idx="1"/>
          </p:nvPr>
        </p:nvSpPr>
        <p:spPr>
          <a:xfrm>
            <a:off x="457200" y="1600201"/>
            <a:ext cx="8229600" cy="4267200"/>
          </a:xfrm>
        </p:spPr>
        <p:txBody>
          <a:bodyPr/>
          <a:lstStyle/>
          <a:p>
            <a:pPr>
              <a:lnSpc>
                <a:spcPct val="90000"/>
              </a:lnSpc>
            </a:pPr>
            <a:r>
              <a:rPr lang="en-US" sz="3200" dirty="0">
                <a:solidFill>
                  <a:srgbClr val="FFFF00"/>
                </a:solidFill>
              </a:rPr>
              <a:t>Colloid or emulsion</a:t>
            </a:r>
          </a:p>
          <a:p>
            <a:pPr lvl="1">
              <a:lnSpc>
                <a:spcPct val="90000"/>
              </a:lnSpc>
            </a:pPr>
            <a:r>
              <a:rPr lang="en-US" sz="3200" dirty="0">
                <a:solidFill>
                  <a:srgbClr val="FFFF00"/>
                </a:solidFill>
              </a:rPr>
              <a:t>A homogeneous mixture of two insoluble substances</a:t>
            </a:r>
          </a:p>
          <a:p>
            <a:pPr lvl="1">
              <a:lnSpc>
                <a:spcPct val="90000"/>
              </a:lnSpc>
            </a:pPr>
            <a:r>
              <a:rPr lang="en-US" sz="3200" dirty="0">
                <a:solidFill>
                  <a:srgbClr val="FFFF00"/>
                </a:solidFill>
              </a:rPr>
              <a:t>Particles of one substance (dispersed phase) are surrounded by molecules of the other substance (continuous phase)</a:t>
            </a: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C98D3674-FDE8-44BB-BE51-56412C15B4A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Emulsion tests.</a:t>
            </a:r>
          </a:p>
        </p:txBody>
      </p:sp>
      <p:sp>
        <p:nvSpPr>
          <p:cNvPr id="6" name="Content Placeholder 5">
            <a:extLst>
              <a:ext uri="{FF2B5EF4-FFF2-40B4-BE49-F238E27FC236}">
                <a16:creationId xmlns:a16="http://schemas.microsoft.com/office/drawing/2014/main" id="{15646599-6856-FFB6-3739-70B6AC8D1943}"/>
              </a:ext>
            </a:extLst>
          </p:cNvPr>
          <p:cNvSpPr>
            <a:spLocks noGrp="1"/>
          </p:cNvSpPr>
          <p:nvPr>
            <p:ph idx="1"/>
          </p:nvPr>
        </p:nvSpPr>
        <p:spPr/>
        <p:txBody>
          <a:bodyPr>
            <a:normAutofit/>
          </a:bodyPr>
          <a:lstStyle/>
          <a:p>
            <a:r>
              <a:rPr lang="en-US" sz="2400" dirty="0">
                <a:solidFill>
                  <a:srgbClr val="FFFF00"/>
                </a:solidFill>
              </a:rPr>
              <a:t>Some examples of Emulsion tests!</a:t>
            </a: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a:extLst>
              <a:ext uri="{FF2B5EF4-FFF2-40B4-BE49-F238E27FC236}">
                <a16:creationId xmlns:a16="http://schemas.microsoft.com/office/drawing/2014/main" id="{1FA8BC08-4049-C8A3-15C3-1B6D99FDA1E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Penetration Test</a:t>
            </a:r>
          </a:p>
        </p:txBody>
      </p:sp>
      <p:pic>
        <p:nvPicPr>
          <p:cNvPr id="9" name="Content Placeholder 8" descr="IMG_2282.JPG"/>
          <p:cNvPicPr>
            <a:picLocks noGrp="1" noChangeAspect="1"/>
          </p:cNvPicPr>
          <p:nvPr>
            <p:ph idx="1"/>
          </p:nvPr>
        </p:nvPicPr>
        <p:blipFill>
          <a:blip r:embed="rId2" cstate="print"/>
          <a:stretch>
            <a:fillRect/>
          </a:stretch>
        </p:blipFill>
        <p:spPr>
          <a:xfrm>
            <a:off x="2971800" y="1600200"/>
            <a:ext cx="3200400" cy="4267200"/>
          </a:xfrm>
        </p:spPr>
      </p:pic>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a:extLst>
              <a:ext uri="{FF2B5EF4-FFF2-40B4-BE49-F238E27FC236}">
                <a16:creationId xmlns:a16="http://schemas.microsoft.com/office/drawing/2014/main" id="{1FA8BC08-4049-C8A3-15C3-1B6D99FDA1E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extLst>
      <p:ext uri="{BB962C8B-B14F-4D97-AF65-F5344CB8AC3E}">
        <p14:creationId xmlns:p14="http://schemas.microsoft.com/office/powerpoint/2010/main" val="2952605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Elastic Recovery Test</a:t>
            </a:r>
          </a:p>
        </p:txBody>
      </p:sp>
      <p:pic>
        <p:nvPicPr>
          <p:cNvPr id="9" name="Content Placeholder 8" descr="aashtot301[1].jpg"/>
          <p:cNvPicPr>
            <a:picLocks noGrp="1" noChangeAspect="1"/>
          </p:cNvPicPr>
          <p:nvPr>
            <p:ph idx="1"/>
          </p:nvPr>
        </p:nvPicPr>
        <p:blipFill>
          <a:blip r:embed="rId2" cstate="print"/>
          <a:stretch>
            <a:fillRect/>
          </a:stretch>
        </p:blipFill>
        <p:spPr>
          <a:xfrm>
            <a:off x="1701686" y="1600200"/>
            <a:ext cx="5740627" cy="4267200"/>
          </a:xfrm>
        </p:spPr>
      </p:pic>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a:extLst>
              <a:ext uri="{FF2B5EF4-FFF2-40B4-BE49-F238E27FC236}">
                <a16:creationId xmlns:a16="http://schemas.microsoft.com/office/drawing/2014/main" id="{C82590EF-0620-F15C-22D8-765EE468273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EMULSION VISCOSITY</a:t>
            </a:r>
          </a:p>
        </p:txBody>
      </p:sp>
      <p:pic>
        <p:nvPicPr>
          <p:cNvPr id="7" name="Emulsion vis">
            <a:hlinkClick r:id="" action="ppaction://media"/>
            <a:extLst>
              <a:ext uri="{FF2B5EF4-FFF2-40B4-BE49-F238E27FC236}">
                <a16:creationId xmlns:a16="http://schemas.microsoft.com/office/drawing/2014/main" id="{B2F95F77-D79E-0AD6-8E30-7AD51999E15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30550" y="1600200"/>
            <a:ext cx="2652713" cy="4708525"/>
          </a:xfrm>
        </p:spPr>
      </p:pic>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5"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a:extLst>
              <a:ext uri="{FF2B5EF4-FFF2-40B4-BE49-F238E27FC236}">
                <a16:creationId xmlns:a16="http://schemas.microsoft.com/office/drawing/2014/main" id="{FB85B549-BBBC-6776-45B5-D7160FE0BAB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vol="80000" mute="1">
                <p:cTn id="7" fill="hold" display="0">
                  <p:stCondLst>
                    <p:cond delay="indefinite"/>
                  </p:stCondLst>
                </p:cTn>
                <p:tgtEl>
                  <p:spTgt spid="7"/>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EmulsionsTypes</a:t>
            </a:r>
            <a:endParaRPr lang="en-US" dirty="0">
              <a:solidFill>
                <a:srgbClr val="FFFF00"/>
              </a:solidFill>
            </a:endParaRPr>
          </a:p>
        </p:txBody>
      </p:sp>
      <p:graphicFrame>
        <p:nvGraphicFramePr>
          <p:cNvPr id="9" name="Content Placeholder 8"/>
          <p:cNvGraphicFramePr>
            <a:graphicFrameLocks noGrp="1"/>
          </p:cNvGraphicFramePr>
          <p:nvPr>
            <p:ph idx="1"/>
          </p:nvPr>
        </p:nvGraphicFramePr>
        <p:xfrm>
          <a:off x="457200" y="1295396"/>
          <a:ext cx="8229600" cy="5029203"/>
        </p:xfrm>
        <a:graphic>
          <a:graphicData uri="http://schemas.openxmlformats.org/drawingml/2006/table">
            <a:tbl>
              <a:tblPr firstRow="1" bandRow="1">
                <a:tableStyleId>{073A0DAA-6AF3-43AB-8588-CEC1D06C72B9}</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183904">
                <a:tc>
                  <a:txBody>
                    <a:bodyPr/>
                    <a:lstStyle/>
                    <a:p>
                      <a:pPr algn="l" fontAlgn="ctr"/>
                      <a:r>
                        <a:rPr lang="en-US" sz="1000" u="none" strike="noStrike" dirty="0"/>
                        <a:t>Emulsion</a:t>
                      </a:r>
                      <a:endParaRPr lang="en-US" sz="1000" b="1" i="0" u="none" strike="noStrike" dirty="0">
                        <a:latin typeface="Arial"/>
                      </a:endParaRPr>
                    </a:p>
                  </a:txBody>
                  <a:tcPr marL="9525" marR="9525" marT="9525" marB="0" anchor="ctr"/>
                </a:tc>
                <a:tc>
                  <a:txBody>
                    <a:bodyPr/>
                    <a:lstStyle/>
                    <a:p>
                      <a:pPr algn="ctr" fontAlgn="ctr"/>
                      <a:r>
                        <a:rPr lang="en-US" sz="1000" u="none" strike="noStrike"/>
                        <a:t>CRS-2</a:t>
                      </a:r>
                      <a:endParaRPr lang="en-US" sz="1000" b="1" i="0" u="none" strike="noStrike">
                        <a:latin typeface="Arial"/>
                      </a:endParaRPr>
                    </a:p>
                  </a:txBody>
                  <a:tcPr marL="9525" marR="9525" marT="9525" marB="0" anchor="ctr"/>
                </a:tc>
                <a:tc>
                  <a:txBody>
                    <a:bodyPr/>
                    <a:lstStyle/>
                    <a:p>
                      <a:pPr algn="ctr" fontAlgn="ctr"/>
                      <a:r>
                        <a:rPr lang="en-US" sz="1000" u="none" strike="noStrike"/>
                        <a:t>HFRS-P2</a:t>
                      </a:r>
                      <a:endParaRPr lang="en-US" sz="1000" b="1" i="0" u="none" strike="noStrike">
                        <a:latin typeface="Arial"/>
                      </a:endParaRPr>
                    </a:p>
                  </a:txBody>
                  <a:tcPr marL="9525" marR="9525" marT="9525" marB="0" anchor="ctr"/>
                </a:tc>
                <a:tc>
                  <a:txBody>
                    <a:bodyPr/>
                    <a:lstStyle/>
                    <a:p>
                      <a:pPr algn="ctr" fontAlgn="ctr"/>
                      <a:r>
                        <a:rPr lang="en-US" sz="1000" u="none" strike="noStrike"/>
                        <a:t>CRS-2P</a:t>
                      </a:r>
                      <a:endParaRPr lang="en-US" sz="1000" b="1" i="0" u="none" strike="noStrike">
                        <a:latin typeface="Arial"/>
                      </a:endParaRPr>
                    </a:p>
                  </a:txBody>
                  <a:tcPr marL="9525" marR="9525" marT="9525" marB="0" anchor="ctr"/>
                </a:tc>
                <a:tc>
                  <a:txBody>
                    <a:bodyPr/>
                    <a:lstStyle/>
                    <a:p>
                      <a:pPr algn="ctr" fontAlgn="ctr"/>
                      <a:r>
                        <a:rPr lang="en-US" sz="1000" u="none" strike="noStrike"/>
                        <a:t>RS-LTP</a:t>
                      </a:r>
                      <a:endParaRPr lang="en-US" sz="1000" b="1" i="0" u="none" strike="noStrike">
                        <a:latin typeface="Arial"/>
                      </a:endParaRPr>
                    </a:p>
                  </a:txBody>
                  <a:tcPr marL="9525" marR="9525" marT="9525" marB="0" anchor="ctr"/>
                </a:tc>
                <a:tc>
                  <a:txBody>
                    <a:bodyPr/>
                    <a:lstStyle/>
                    <a:p>
                      <a:pPr algn="ctr" fontAlgn="ctr"/>
                      <a:r>
                        <a:rPr lang="en-US" sz="1000" u="none" strike="noStrike"/>
                        <a:t>CSS-1</a:t>
                      </a:r>
                      <a:endParaRPr lang="en-US" sz="1000" b="1" i="0" u="none" strike="noStrike">
                        <a:latin typeface="Arial"/>
                      </a:endParaRPr>
                    </a:p>
                  </a:txBody>
                  <a:tcPr marL="9525" marR="9525" marT="9525" marB="0" anchor="ctr"/>
                </a:tc>
                <a:tc>
                  <a:txBody>
                    <a:bodyPr/>
                    <a:lstStyle/>
                    <a:p>
                      <a:pPr algn="ctr" fontAlgn="ctr"/>
                      <a:r>
                        <a:rPr lang="en-US" sz="1000" u="none" strike="noStrike"/>
                        <a:t>CQS</a:t>
                      </a:r>
                      <a:endParaRPr lang="en-US" sz="1000" b="1" i="0" u="none" strike="noStrike">
                        <a:latin typeface="Arial"/>
                      </a:endParaRPr>
                    </a:p>
                  </a:txBody>
                  <a:tcPr marL="9525" marR="9525" marT="9525" marB="0" anchor="ctr"/>
                </a:tc>
                <a:tc>
                  <a:txBody>
                    <a:bodyPr/>
                    <a:lstStyle/>
                    <a:p>
                      <a:pPr algn="ctr" fontAlgn="ctr"/>
                      <a:r>
                        <a:rPr lang="en-US" sz="1000" u="none" strike="noStrike"/>
                        <a:t>AC 15P</a:t>
                      </a:r>
                      <a:endParaRPr lang="en-US" sz="1000" b="1" i="0" u="none" strike="noStrike">
                        <a:latin typeface="Arial"/>
                      </a:endParaRPr>
                    </a:p>
                  </a:txBody>
                  <a:tcPr marL="9525" marR="9525" marT="9525" marB="0" anchor="ctr"/>
                </a:tc>
                <a:extLst>
                  <a:ext uri="{0D108BD9-81ED-4DB2-BD59-A6C34878D82A}">
                    <a16:rowId xmlns:a16="http://schemas.microsoft.com/office/drawing/2014/main" val="10000"/>
                  </a:ext>
                </a:extLst>
              </a:tr>
              <a:tr h="313221">
                <a:tc>
                  <a:txBody>
                    <a:bodyPr/>
                    <a:lstStyle/>
                    <a:p>
                      <a:pPr algn="l" fontAlgn="b"/>
                      <a:r>
                        <a:rPr lang="en-US" sz="1000" b="1" u="sng" strike="noStrike" dirty="0" err="1"/>
                        <a:t>Orig</a:t>
                      </a:r>
                      <a:r>
                        <a:rPr lang="en-US" sz="1000" b="1" u="sng" strike="noStrike" dirty="0"/>
                        <a:t> Properties</a:t>
                      </a:r>
                      <a:endParaRPr lang="en-US" sz="1000" b="1" i="0" u="sng" strike="noStrike" dirty="0">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1"/>
                  </a:ext>
                </a:extLst>
              </a:tr>
              <a:tr h="356990">
                <a:tc>
                  <a:txBody>
                    <a:bodyPr/>
                    <a:lstStyle/>
                    <a:p>
                      <a:pPr algn="l" fontAlgn="b"/>
                      <a:r>
                        <a:rPr lang="en-US" sz="1000" b="1" u="none" strike="noStrike" dirty="0"/>
                        <a:t>Viscosity @77°F SFS</a:t>
                      </a:r>
                      <a:endParaRPr lang="en-US" sz="1000" b="1" i="0" u="none" strike="noStrike" dirty="0">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sng" strike="noStrike"/>
                        <a:t>30-90</a:t>
                      </a:r>
                      <a:endParaRPr lang="en-US" sz="1000" b="1" i="0" u="sng" strike="noStrike">
                        <a:latin typeface="Arial"/>
                      </a:endParaRPr>
                    </a:p>
                  </a:txBody>
                  <a:tcPr marL="9525" marR="9525" marT="9525" marB="0" anchor="b"/>
                </a:tc>
                <a:tc>
                  <a:txBody>
                    <a:bodyPr/>
                    <a:lstStyle/>
                    <a:p>
                      <a:pPr algn="ctr" fontAlgn="b"/>
                      <a:r>
                        <a:rPr lang="en-US" sz="1000" u="sng" strike="noStrike"/>
                        <a:t>30-90</a:t>
                      </a:r>
                      <a:endParaRPr lang="en-US" sz="1000" b="1" i="0" u="sng" strike="noStrike">
                        <a:latin typeface="Arial"/>
                      </a:endParaRPr>
                    </a:p>
                  </a:txBody>
                  <a:tcPr marL="9525" marR="9525" marT="9525" marB="0" anchor="b"/>
                </a:tc>
                <a:tc>
                  <a:txBody>
                    <a:bodyPr/>
                    <a:lstStyle/>
                    <a:p>
                      <a:pPr algn="ctr" fontAlgn="b"/>
                      <a:r>
                        <a:rPr lang="en-US" sz="1000" u="sng" strike="noStrike"/>
                        <a:t> </a:t>
                      </a:r>
                      <a:endParaRPr lang="en-US" sz="1000" b="1" i="0" u="sng" strike="noStrike">
                        <a:latin typeface="Arial"/>
                      </a:endParaRPr>
                    </a:p>
                  </a:txBody>
                  <a:tcPr marL="9525" marR="9525" marT="9525" marB="0" anchor="b"/>
                </a:tc>
                <a:extLst>
                  <a:ext uri="{0D108BD9-81ED-4DB2-BD59-A6C34878D82A}">
                    <a16:rowId xmlns:a16="http://schemas.microsoft.com/office/drawing/2014/main" val="10002"/>
                  </a:ext>
                </a:extLst>
              </a:tr>
              <a:tr h="356990">
                <a:tc>
                  <a:txBody>
                    <a:bodyPr/>
                    <a:lstStyle/>
                    <a:p>
                      <a:pPr algn="l" fontAlgn="b"/>
                      <a:r>
                        <a:rPr lang="en-US" sz="1000" b="1" u="none" strike="noStrike" dirty="0"/>
                        <a:t>Viscosity @122°F SFS</a:t>
                      </a:r>
                      <a:endParaRPr lang="en-US" sz="1000" b="1" i="0" u="none" strike="noStrike" dirty="0">
                        <a:latin typeface="Arial"/>
                      </a:endParaRPr>
                    </a:p>
                  </a:txBody>
                  <a:tcPr marL="9525" marR="9525" marT="9525" marB="0" anchor="b"/>
                </a:tc>
                <a:tc>
                  <a:txBody>
                    <a:bodyPr/>
                    <a:lstStyle/>
                    <a:p>
                      <a:pPr algn="ctr" fontAlgn="b"/>
                      <a:r>
                        <a:rPr lang="en-US" sz="1000" u="none" strike="noStrike"/>
                        <a:t>100-400</a:t>
                      </a:r>
                      <a:endParaRPr lang="en-US" sz="1000" b="1" i="0" u="none" strike="noStrike">
                        <a:latin typeface="Arial"/>
                      </a:endParaRPr>
                    </a:p>
                  </a:txBody>
                  <a:tcPr marL="9525" marR="9525" marT="9525" marB="0" anchor="b"/>
                </a:tc>
                <a:tc>
                  <a:txBody>
                    <a:bodyPr/>
                    <a:lstStyle/>
                    <a:p>
                      <a:pPr algn="ctr" fontAlgn="b"/>
                      <a:r>
                        <a:rPr lang="en-US" sz="1000" u="none" strike="noStrike"/>
                        <a:t> </a:t>
                      </a:r>
                      <a:endParaRPr lang="en-US" sz="1000" b="1" i="0" u="none" strike="noStrike">
                        <a:latin typeface="Arial"/>
                      </a:endParaRPr>
                    </a:p>
                  </a:txBody>
                  <a:tcPr marL="9525" marR="9525" marT="9525" marB="0" anchor="b"/>
                </a:tc>
                <a:tc>
                  <a:txBody>
                    <a:bodyPr/>
                    <a:lstStyle/>
                    <a:p>
                      <a:pPr algn="ctr" fontAlgn="b"/>
                      <a:r>
                        <a:rPr lang="en-US" sz="1000" u="none" strike="noStrike"/>
                        <a:t>100-400</a:t>
                      </a:r>
                      <a:endParaRPr lang="en-US" sz="1000" b="1" i="0" u="none" strike="noStrike">
                        <a:latin typeface="Arial"/>
                      </a:endParaRPr>
                    </a:p>
                  </a:txBody>
                  <a:tcPr marL="9525" marR="9525" marT="9525" marB="0" anchor="b"/>
                </a:tc>
                <a:tc>
                  <a:txBody>
                    <a:bodyPr/>
                    <a:lstStyle/>
                    <a:p>
                      <a:pPr algn="ctr" fontAlgn="b"/>
                      <a:r>
                        <a:rPr lang="en-US" sz="1000" u="none" strike="noStrike"/>
                        <a:t>&gt;100</a:t>
                      </a:r>
                      <a:endParaRPr lang="en-US" sz="1000" b="1" i="0" u="none" strike="noStrike">
                        <a:latin typeface="Arial"/>
                      </a:endParaRPr>
                    </a:p>
                  </a:txBody>
                  <a:tcPr marL="9525" marR="9525" marT="9525" marB="0" anchor="b"/>
                </a:tc>
                <a:tc>
                  <a:txBody>
                    <a:bodyPr/>
                    <a:lstStyle/>
                    <a:p>
                      <a:pPr algn="ctr" fontAlgn="b"/>
                      <a:r>
                        <a:rPr lang="en-US" sz="1000" u="none" strike="noStrike"/>
                        <a:t> </a:t>
                      </a:r>
                      <a:endParaRPr lang="en-US" sz="1000" b="1" i="0" u="none" strike="noStrike">
                        <a:latin typeface="Arial"/>
                      </a:endParaRPr>
                    </a:p>
                  </a:txBody>
                  <a:tcPr marL="9525" marR="9525" marT="9525" marB="0" anchor="b"/>
                </a:tc>
                <a:tc>
                  <a:txBody>
                    <a:bodyPr/>
                    <a:lstStyle/>
                    <a:p>
                      <a:pPr algn="ctr" fontAlgn="b"/>
                      <a:r>
                        <a:rPr lang="en-US" sz="1000" u="none" strike="noStrike"/>
                        <a:t> </a:t>
                      </a:r>
                      <a:endParaRPr lang="en-US" sz="1000" b="1" i="0" u="none" strike="noStrike">
                        <a:latin typeface="Arial"/>
                      </a:endParaRPr>
                    </a:p>
                  </a:txBody>
                  <a:tcPr marL="9525" marR="9525" marT="9525" marB="0" anchor="b"/>
                </a:tc>
                <a:tc>
                  <a:txBody>
                    <a:bodyPr/>
                    <a:lstStyle/>
                    <a:p>
                      <a:pPr algn="ctr" fontAlgn="b"/>
                      <a:r>
                        <a:rPr lang="en-US" sz="1000" u="none" strike="noStrike"/>
                        <a:t> </a:t>
                      </a:r>
                      <a:endParaRPr lang="en-US" sz="1000" b="1" i="0" u="none" strike="noStrike">
                        <a:latin typeface="Arial"/>
                      </a:endParaRPr>
                    </a:p>
                  </a:txBody>
                  <a:tcPr marL="9525" marR="9525" marT="9525" marB="0" anchor="b"/>
                </a:tc>
                <a:extLst>
                  <a:ext uri="{0D108BD9-81ED-4DB2-BD59-A6C34878D82A}">
                    <a16:rowId xmlns:a16="http://schemas.microsoft.com/office/drawing/2014/main" val="10003"/>
                  </a:ext>
                </a:extLst>
              </a:tr>
              <a:tr h="313221">
                <a:tc>
                  <a:txBody>
                    <a:bodyPr/>
                    <a:lstStyle/>
                    <a:p>
                      <a:pPr algn="l" fontAlgn="b"/>
                      <a:r>
                        <a:rPr lang="en-US" sz="1000" b="1" u="none" strike="noStrike" dirty="0"/>
                        <a:t>20 Mesh Sieve</a:t>
                      </a:r>
                      <a:endParaRPr lang="en-US" sz="1000" b="1" i="0" u="none" strike="noStrike" dirty="0">
                        <a:latin typeface="Arial"/>
                      </a:endParaRPr>
                    </a:p>
                  </a:txBody>
                  <a:tcPr marL="9525" marR="9525" marT="9525" marB="0" anchor="b"/>
                </a:tc>
                <a:tc>
                  <a:txBody>
                    <a:bodyPr/>
                    <a:lstStyle/>
                    <a:p>
                      <a:pPr algn="ctr" fontAlgn="b"/>
                      <a:r>
                        <a:rPr lang="en-US" sz="1000" u="none" strike="noStrike"/>
                        <a:t>1.0 Max</a:t>
                      </a:r>
                      <a:endParaRPr lang="en-US" sz="1000" b="0" i="0" u="none" strike="noStrike">
                        <a:latin typeface="Arial"/>
                      </a:endParaRPr>
                    </a:p>
                  </a:txBody>
                  <a:tcPr marL="9525" marR="9525" marT="9525" marB="0" anchor="b"/>
                </a:tc>
                <a:tc>
                  <a:txBody>
                    <a:bodyPr/>
                    <a:lstStyle/>
                    <a:p>
                      <a:pPr algn="ctr" fontAlgn="b"/>
                      <a:r>
                        <a:rPr lang="en-US" sz="1000" u="none" strike="noStrike"/>
                        <a:t>1.0 Max</a:t>
                      </a:r>
                      <a:endParaRPr lang="en-US" sz="1000" b="0" i="0" u="none" strike="noStrike">
                        <a:latin typeface="Arial"/>
                      </a:endParaRPr>
                    </a:p>
                  </a:txBody>
                  <a:tcPr marL="9525" marR="9525" marT="9525" marB="0" anchor="b"/>
                </a:tc>
                <a:tc>
                  <a:txBody>
                    <a:bodyPr/>
                    <a:lstStyle/>
                    <a:p>
                      <a:pPr algn="ctr" fontAlgn="b"/>
                      <a:r>
                        <a:rPr lang="en-US" sz="1000" u="none" strike="noStrike"/>
                        <a:t>1.0 Max</a:t>
                      </a:r>
                      <a:endParaRPr lang="en-US" sz="1000" b="0" i="0" u="none" strike="noStrike">
                        <a:latin typeface="Arial"/>
                      </a:endParaRPr>
                    </a:p>
                  </a:txBody>
                  <a:tcPr marL="9525" marR="9525" marT="9525" marB="0" anchor="b"/>
                </a:tc>
                <a:tc>
                  <a:txBody>
                    <a:bodyPr/>
                    <a:lstStyle/>
                    <a:p>
                      <a:pPr algn="ctr" fontAlgn="b"/>
                      <a:r>
                        <a:rPr lang="en-US" sz="1000" u="none" strike="noStrike"/>
                        <a:t>1.0 Max</a:t>
                      </a:r>
                      <a:endParaRPr lang="en-US" sz="1000" b="0" i="0" u="none" strike="noStrike">
                        <a:latin typeface="Arial"/>
                      </a:endParaRPr>
                    </a:p>
                  </a:txBody>
                  <a:tcPr marL="9525" marR="9525" marT="9525" marB="0" anchor="b"/>
                </a:tc>
                <a:tc>
                  <a:txBody>
                    <a:bodyPr/>
                    <a:lstStyle/>
                    <a:p>
                      <a:pPr algn="ctr" fontAlgn="b"/>
                      <a:r>
                        <a:rPr lang="en-US" sz="1000" u="none" strike="noStrike"/>
                        <a:t>1.0 Max</a:t>
                      </a:r>
                      <a:endParaRPr lang="en-US" sz="1000" b="0" i="0" u="none" strike="noStrike">
                        <a:latin typeface="Arial"/>
                      </a:endParaRPr>
                    </a:p>
                  </a:txBody>
                  <a:tcPr marL="9525" marR="9525" marT="9525" marB="0" anchor="b"/>
                </a:tc>
                <a:tc>
                  <a:txBody>
                    <a:bodyPr/>
                    <a:lstStyle/>
                    <a:p>
                      <a:pPr algn="ctr" fontAlgn="b"/>
                      <a:r>
                        <a:rPr lang="en-US" sz="1000" u="none" strike="noStrike"/>
                        <a:t>1.0 Max</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4"/>
                  </a:ext>
                </a:extLst>
              </a:tr>
              <a:tr h="313221">
                <a:tc>
                  <a:txBody>
                    <a:bodyPr/>
                    <a:lstStyle/>
                    <a:p>
                      <a:pPr algn="l" fontAlgn="b"/>
                      <a:r>
                        <a:rPr lang="en-US" sz="1000" b="1" u="none" strike="noStrike" dirty="0"/>
                        <a:t>Cement Mixing</a:t>
                      </a:r>
                      <a:endParaRPr lang="en-US" sz="1000" b="1" i="0" u="none" strike="noStrike" dirty="0">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Max 2.0%</a:t>
                      </a:r>
                      <a:endParaRPr lang="en-US" sz="1000" b="0" i="0" u="none" strike="noStrike">
                        <a:latin typeface="Arial"/>
                      </a:endParaRPr>
                    </a:p>
                  </a:txBody>
                  <a:tcPr marL="9525" marR="9525" marT="9525" marB="0" anchor="b"/>
                </a:tc>
                <a:tc>
                  <a:txBody>
                    <a:bodyPr/>
                    <a:lstStyle/>
                    <a:p>
                      <a:pPr algn="ctr" fontAlgn="b"/>
                      <a:r>
                        <a:rPr lang="en-US" sz="1000" u="none" strike="noStrike"/>
                        <a:t>Max 2.0%</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5"/>
                  </a:ext>
                </a:extLst>
              </a:tr>
              <a:tr h="313221">
                <a:tc>
                  <a:txBody>
                    <a:bodyPr/>
                    <a:lstStyle/>
                    <a:p>
                      <a:pPr algn="l" fontAlgn="b"/>
                      <a:r>
                        <a:rPr lang="en-US" sz="1000" b="1" u="none" strike="noStrike" dirty="0"/>
                        <a:t>Particle charge</a:t>
                      </a:r>
                      <a:endParaRPr lang="en-US" sz="1000" b="1" i="0" u="none" strike="noStrike" dirty="0">
                        <a:latin typeface="Arial"/>
                      </a:endParaRPr>
                    </a:p>
                  </a:txBody>
                  <a:tcPr marL="9525" marR="9525" marT="9525" marB="0" anchor="b"/>
                </a:tc>
                <a:tc>
                  <a:txBody>
                    <a:bodyPr/>
                    <a:lstStyle/>
                    <a:p>
                      <a:pPr algn="ctr" fontAlgn="b"/>
                      <a:r>
                        <a:rPr lang="en-US" sz="1000" u="none" strike="noStrike"/>
                        <a:t>Positive</a:t>
                      </a:r>
                      <a:endParaRPr lang="en-US" sz="1000" b="0" i="0" u="none" strike="noStrike">
                        <a:latin typeface="Arial"/>
                      </a:endParaRPr>
                    </a:p>
                  </a:txBody>
                  <a:tcPr marL="9525" marR="9525" marT="9525" marB="0" anchor="b"/>
                </a:tc>
                <a:tc>
                  <a:txBody>
                    <a:bodyPr/>
                    <a:lstStyle/>
                    <a:p>
                      <a:pPr algn="ctr" fontAlgn="b"/>
                      <a:r>
                        <a:rPr lang="en-US" sz="1000" u="none" strike="noStrike"/>
                        <a:t>Negative</a:t>
                      </a:r>
                      <a:endParaRPr lang="en-US" sz="1000" b="0" i="0" u="none" strike="noStrike">
                        <a:latin typeface="Arial"/>
                      </a:endParaRPr>
                    </a:p>
                  </a:txBody>
                  <a:tcPr marL="9525" marR="9525" marT="9525" marB="0" anchor="b"/>
                </a:tc>
                <a:tc>
                  <a:txBody>
                    <a:bodyPr/>
                    <a:lstStyle/>
                    <a:p>
                      <a:pPr algn="ctr" fontAlgn="b"/>
                      <a:r>
                        <a:rPr lang="en-US" sz="1000" u="none" strike="noStrike"/>
                        <a:t>Positive</a:t>
                      </a:r>
                      <a:endParaRPr lang="en-US" sz="1000" b="0" i="0" u="none" strike="noStrike">
                        <a:latin typeface="Arial"/>
                      </a:endParaRPr>
                    </a:p>
                  </a:txBody>
                  <a:tcPr marL="9525" marR="9525" marT="9525" marB="0" anchor="b"/>
                </a:tc>
                <a:tc>
                  <a:txBody>
                    <a:bodyPr/>
                    <a:lstStyle/>
                    <a:p>
                      <a:pPr algn="ctr" fontAlgn="b"/>
                      <a:r>
                        <a:rPr lang="en-US" sz="1000" u="none" strike="noStrike"/>
                        <a:t>Negative</a:t>
                      </a:r>
                      <a:endParaRPr lang="en-US" sz="1000" b="0" i="0" u="none" strike="noStrike">
                        <a:latin typeface="Arial"/>
                      </a:endParaRPr>
                    </a:p>
                  </a:txBody>
                  <a:tcPr marL="9525" marR="9525" marT="9525" marB="0" anchor="b"/>
                </a:tc>
                <a:tc>
                  <a:txBody>
                    <a:bodyPr/>
                    <a:lstStyle/>
                    <a:p>
                      <a:pPr algn="ctr" fontAlgn="b"/>
                      <a:r>
                        <a:rPr lang="en-US" sz="1000" u="none" strike="noStrike"/>
                        <a:t>Positive</a:t>
                      </a:r>
                      <a:endParaRPr lang="en-US" sz="1000" b="0" i="0" u="none" strike="noStrike">
                        <a:latin typeface="Arial"/>
                      </a:endParaRPr>
                    </a:p>
                  </a:txBody>
                  <a:tcPr marL="9525" marR="9525" marT="9525" marB="0" anchor="b"/>
                </a:tc>
                <a:tc>
                  <a:txBody>
                    <a:bodyPr/>
                    <a:lstStyle/>
                    <a:p>
                      <a:pPr algn="ctr" fontAlgn="b"/>
                      <a:r>
                        <a:rPr lang="en-US" sz="1000" u="none" strike="noStrike"/>
                        <a:t>Positive</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6"/>
                  </a:ext>
                </a:extLst>
              </a:tr>
              <a:tr h="183904">
                <a:tc>
                  <a:txBody>
                    <a:bodyPr/>
                    <a:lstStyle/>
                    <a:p>
                      <a:pPr algn="l" fontAlgn="b"/>
                      <a:r>
                        <a:rPr lang="en-US" sz="1000" b="1" u="none" strike="noStrike" dirty="0" err="1"/>
                        <a:t>Demulsibility</a:t>
                      </a:r>
                      <a:endParaRPr lang="en-US" sz="1000" b="1" i="0" u="none" strike="noStrike" dirty="0">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7"/>
                  </a:ext>
                </a:extLst>
              </a:tr>
              <a:tr h="183904">
                <a:tc>
                  <a:txBody>
                    <a:bodyPr/>
                    <a:lstStyle/>
                    <a:p>
                      <a:pPr algn="l" fontAlgn="b"/>
                      <a:r>
                        <a:rPr lang="en-US" sz="1000" b="1" u="none" strike="noStrike" dirty="0"/>
                        <a:t> </a:t>
                      </a:r>
                      <a:endParaRPr lang="en-US" sz="1000" b="1" i="0" u="none" strike="noStrike" dirty="0">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8"/>
                  </a:ext>
                </a:extLst>
              </a:tr>
              <a:tr h="183904">
                <a:tc>
                  <a:txBody>
                    <a:bodyPr/>
                    <a:lstStyle/>
                    <a:p>
                      <a:pPr algn="l" fontAlgn="b"/>
                      <a:r>
                        <a:rPr lang="en-US" sz="1000" b="1" u="sng" strike="noStrike" dirty="0"/>
                        <a:t>Distillation</a:t>
                      </a:r>
                      <a:endParaRPr lang="en-US" sz="1000" b="1" i="0" u="sng" strike="noStrike" dirty="0">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09"/>
                  </a:ext>
                </a:extLst>
              </a:tr>
              <a:tr h="356990">
                <a:tc>
                  <a:txBody>
                    <a:bodyPr/>
                    <a:lstStyle/>
                    <a:p>
                      <a:pPr algn="l" fontAlgn="b"/>
                      <a:r>
                        <a:rPr lang="en-US" sz="1000" b="1" u="none" strike="noStrike" dirty="0"/>
                        <a:t>Res by Distillation %</a:t>
                      </a:r>
                      <a:endParaRPr lang="en-US" sz="1000" b="1" i="0" u="none" strike="noStrike" dirty="0">
                        <a:latin typeface="Arial"/>
                      </a:endParaRPr>
                    </a:p>
                  </a:txBody>
                  <a:tcPr marL="9525" marR="9525" marT="9525" marB="0" anchor="b"/>
                </a:tc>
                <a:tc>
                  <a:txBody>
                    <a:bodyPr/>
                    <a:lstStyle/>
                    <a:p>
                      <a:pPr algn="ctr" fontAlgn="b"/>
                      <a:r>
                        <a:rPr lang="en-US" sz="1000" u="none" strike="noStrike"/>
                        <a:t>67</a:t>
                      </a:r>
                      <a:endParaRPr lang="en-US" sz="1000" b="0" i="0" u="none" strike="noStrike">
                        <a:latin typeface="Arial"/>
                      </a:endParaRPr>
                    </a:p>
                  </a:txBody>
                  <a:tcPr marL="9525" marR="9525" marT="9525" marB="0" anchor="b"/>
                </a:tc>
                <a:tc>
                  <a:txBody>
                    <a:bodyPr/>
                    <a:lstStyle/>
                    <a:p>
                      <a:pPr algn="ctr" fontAlgn="b"/>
                      <a:r>
                        <a:rPr lang="en-US" sz="1000" u="none" strike="noStrike" dirty="0"/>
                        <a:t>67</a:t>
                      </a:r>
                      <a:endParaRPr lang="en-US" sz="1000" b="0" i="0" u="none" strike="noStrike" dirty="0">
                        <a:latin typeface="Arial"/>
                      </a:endParaRPr>
                    </a:p>
                  </a:txBody>
                  <a:tcPr marL="9525" marR="9525" marT="9525" marB="0" anchor="b"/>
                </a:tc>
                <a:tc>
                  <a:txBody>
                    <a:bodyPr/>
                    <a:lstStyle/>
                    <a:p>
                      <a:pPr algn="ctr" fontAlgn="b"/>
                      <a:r>
                        <a:rPr lang="en-US" sz="1000" u="none" strike="noStrike"/>
                        <a:t>67</a:t>
                      </a:r>
                      <a:endParaRPr lang="en-US" sz="1000" b="0" i="0" u="none" strike="noStrike">
                        <a:latin typeface="Arial"/>
                      </a:endParaRPr>
                    </a:p>
                  </a:txBody>
                  <a:tcPr marL="9525" marR="9525" marT="9525" marB="0" anchor="b"/>
                </a:tc>
                <a:tc>
                  <a:txBody>
                    <a:bodyPr/>
                    <a:lstStyle/>
                    <a:p>
                      <a:pPr algn="ctr" fontAlgn="b"/>
                      <a:r>
                        <a:rPr lang="en-US" sz="1000" u="none" strike="noStrike"/>
                        <a:t>Min 65%</a:t>
                      </a:r>
                      <a:endParaRPr lang="en-US" sz="1000" b="0" i="0" u="none" strike="noStrike">
                        <a:latin typeface="Arial"/>
                      </a:endParaRPr>
                    </a:p>
                  </a:txBody>
                  <a:tcPr marL="9525" marR="9525" marT="9525" marB="0" anchor="b"/>
                </a:tc>
                <a:tc>
                  <a:txBody>
                    <a:bodyPr/>
                    <a:lstStyle/>
                    <a:p>
                      <a:pPr algn="ctr" fontAlgn="b"/>
                      <a:r>
                        <a:rPr lang="en-US" sz="1000" u="none" strike="noStrike"/>
                        <a:t>62</a:t>
                      </a:r>
                      <a:endParaRPr lang="en-US" sz="1000" b="0" i="0" u="none" strike="noStrike">
                        <a:latin typeface="Arial"/>
                      </a:endParaRPr>
                    </a:p>
                  </a:txBody>
                  <a:tcPr marL="9525" marR="9525" marT="9525" marB="0" anchor="b"/>
                </a:tc>
                <a:tc>
                  <a:txBody>
                    <a:bodyPr/>
                    <a:lstStyle/>
                    <a:p>
                      <a:pPr algn="ctr" fontAlgn="b"/>
                      <a:r>
                        <a:rPr lang="en-US" sz="1000" u="none" strike="noStrike"/>
                        <a:t>62</a:t>
                      </a:r>
                      <a:endParaRPr lang="en-US" sz="1000" b="0" i="0" u="none" strike="noStrike">
                        <a:latin typeface="Arial"/>
                      </a:endParaRPr>
                    </a:p>
                  </a:txBody>
                  <a:tcPr marL="9525" marR="9525" marT="9525" marB="0" anchor="b"/>
                </a:tc>
                <a:tc>
                  <a:txBody>
                    <a:bodyPr/>
                    <a:lstStyle/>
                    <a:p>
                      <a:pPr algn="ctr" fontAlgn="b"/>
                      <a:r>
                        <a:rPr lang="en-US" sz="1000" u="none" strike="noStrike"/>
                        <a:t>NA</a:t>
                      </a:r>
                      <a:endParaRPr lang="en-US" sz="1000" b="0" i="0" u="none" strike="noStrike">
                        <a:latin typeface="Arial"/>
                      </a:endParaRPr>
                    </a:p>
                  </a:txBody>
                  <a:tcPr marL="9525" marR="9525" marT="9525" marB="0" anchor="b"/>
                </a:tc>
                <a:extLst>
                  <a:ext uri="{0D108BD9-81ED-4DB2-BD59-A6C34878D82A}">
                    <a16:rowId xmlns:a16="http://schemas.microsoft.com/office/drawing/2014/main" val="10010"/>
                  </a:ext>
                </a:extLst>
              </a:tr>
              <a:tr h="183904">
                <a:tc>
                  <a:txBody>
                    <a:bodyPr/>
                    <a:lstStyle/>
                    <a:p>
                      <a:pPr algn="l" fontAlgn="b"/>
                      <a:r>
                        <a:rPr lang="en-US" sz="1000" b="1" u="none" strike="noStrike" dirty="0"/>
                        <a:t>Pen 77°F</a:t>
                      </a:r>
                      <a:endParaRPr lang="en-US" sz="1000" b="1" i="0" u="none" strike="noStrike" dirty="0">
                        <a:latin typeface="Arial"/>
                      </a:endParaRPr>
                    </a:p>
                  </a:txBody>
                  <a:tcPr marL="9525" marR="9525" marT="9525" marB="0" anchor="b"/>
                </a:tc>
                <a:tc>
                  <a:txBody>
                    <a:bodyPr/>
                    <a:lstStyle/>
                    <a:p>
                      <a:pPr algn="ctr" fontAlgn="b"/>
                      <a:r>
                        <a:rPr lang="en-US" sz="1000" u="none" strike="noStrike"/>
                        <a:t>115</a:t>
                      </a:r>
                      <a:endParaRPr lang="en-US" sz="1000" b="0" i="0" u="none" strike="noStrike">
                        <a:latin typeface="Arial"/>
                      </a:endParaRPr>
                    </a:p>
                  </a:txBody>
                  <a:tcPr marL="9525" marR="9525" marT="9525" marB="0" anchor="b"/>
                </a:tc>
                <a:tc>
                  <a:txBody>
                    <a:bodyPr/>
                    <a:lstStyle/>
                    <a:p>
                      <a:pPr algn="ctr" fontAlgn="b"/>
                      <a:r>
                        <a:rPr lang="en-US" sz="1000" u="none" strike="noStrike"/>
                        <a:t>125</a:t>
                      </a:r>
                      <a:endParaRPr lang="en-US" sz="1000" b="0" i="0" u="none" strike="noStrike">
                        <a:latin typeface="Arial"/>
                      </a:endParaRPr>
                    </a:p>
                  </a:txBody>
                  <a:tcPr marL="9525" marR="9525" marT="9525" marB="0" anchor="b"/>
                </a:tc>
                <a:tc>
                  <a:txBody>
                    <a:bodyPr/>
                    <a:lstStyle/>
                    <a:p>
                      <a:pPr algn="ctr" fontAlgn="b"/>
                      <a:r>
                        <a:rPr lang="en-US" sz="1000" u="none" strike="noStrike"/>
                        <a:t>110</a:t>
                      </a:r>
                      <a:endParaRPr lang="en-US" sz="1000" b="0" i="0" u="none" strike="noStrike">
                        <a:latin typeface="Arial"/>
                      </a:endParaRPr>
                    </a:p>
                  </a:txBody>
                  <a:tcPr marL="9525" marR="9525" marT="9525" marB="0" anchor="b"/>
                </a:tc>
                <a:tc>
                  <a:txBody>
                    <a:bodyPr/>
                    <a:lstStyle/>
                    <a:p>
                      <a:pPr algn="ctr" fontAlgn="b"/>
                      <a:r>
                        <a:rPr lang="en-US" sz="1000" u="none" strike="noStrike"/>
                        <a:t>210</a:t>
                      </a:r>
                      <a:endParaRPr lang="en-US" sz="1000" b="0" i="0" u="none" strike="noStrike">
                        <a:latin typeface="Arial"/>
                      </a:endParaRPr>
                    </a:p>
                  </a:txBody>
                  <a:tcPr marL="9525" marR="9525" marT="9525" marB="0" anchor="b"/>
                </a:tc>
                <a:tc>
                  <a:txBody>
                    <a:bodyPr/>
                    <a:lstStyle/>
                    <a:p>
                      <a:pPr algn="ctr" fontAlgn="b"/>
                      <a:r>
                        <a:rPr lang="en-US" sz="1000" u="none" strike="noStrike"/>
                        <a:t>105</a:t>
                      </a:r>
                      <a:endParaRPr lang="en-US" sz="1000" b="0" i="0" u="none" strike="noStrike">
                        <a:latin typeface="Arial"/>
                      </a:endParaRPr>
                    </a:p>
                  </a:txBody>
                  <a:tcPr marL="9525" marR="9525" marT="9525" marB="0" anchor="b"/>
                </a:tc>
                <a:tc>
                  <a:txBody>
                    <a:bodyPr/>
                    <a:lstStyle/>
                    <a:p>
                      <a:pPr algn="ctr" fontAlgn="b"/>
                      <a:r>
                        <a:rPr lang="en-US" sz="1000" u="none" strike="noStrike"/>
                        <a:t>70</a:t>
                      </a:r>
                      <a:endParaRPr lang="en-US" sz="1000" b="0" i="0" u="none" strike="noStrike">
                        <a:latin typeface="Arial"/>
                      </a:endParaRPr>
                    </a:p>
                  </a:txBody>
                  <a:tcPr marL="9525" marR="9525" marT="9525" marB="0" anchor="b"/>
                </a:tc>
                <a:tc>
                  <a:txBody>
                    <a:bodyPr/>
                    <a:lstStyle/>
                    <a:p>
                      <a:pPr algn="ctr" fontAlgn="b"/>
                      <a:r>
                        <a:rPr lang="en-US" sz="1000" u="none" strike="noStrike"/>
                        <a:t>105</a:t>
                      </a:r>
                      <a:endParaRPr lang="en-US" sz="1000" b="0" i="0" u="none" strike="noStrike">
                        <a:latin typeface="Arial"/>
                      </a:endParaRPr>
                    </a:p>
                  </a:txBody>
                  <a:tcPr marL="9525" marR="9525" marT="9525" marB="0" anchor="b"/>
                </a:tc>
                <a:extLst>
                  <a:ext uri="{0D108BD9-81ED-4DB2-BD59-A6C34878D82A}">
                    <a16:rowId xmlns:a16="http://schemas.microsoft.com/office/drawing/2014/main" val="10011"/>
                  </a:ext>
                </a:extLst>
              </a:tr>
              <a:tr h="183904">
                <a:tc>
                  <a:txBody>
                    <a:bodyPr/>
                    <a:lstStyle/>
                    <a:p>
                      <a:pPr algn="l" fontAlgn="b"/>
                      <a:r>
                        <a:rPr lang="en-US" sz="1000" b="1" u="none" strike="noStrike" dirty="0"/>
                        <a:t>Float Test</a:t>
                      </a:r>
                      <a:endParaRPr lang="en-US" sz="1000" b="1" i="0" u="none" strike="noStrike" dirty="0">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1300 sec</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tc>
                  <a:txBody>
                    <a:bodyPr/>
                    <a:lstStyle/>
                    <a:p>
                      <a:pPr algn="ctr" fontAlgn="b"/>
                      <a:r>
                        <a:rPr lang="en-US" sz="1000" u="none" strike="noStrike"/>
                        <a:t> </a:t>
                      </a:r>
                      <a:endParaRPr lang="en-US" sz="1000" b="0" i="0" u="none" strike="noStrike">
                        <a:latin typeface="Arial"/>
                      </a:endParaRPr>
                    </a:p>
                  </a:txBody>
                  <a:tcPr marL="9525" marR="9525" marT="9525" marB="0" anchor="b"/>
                </a:tc>
                <a:extLst>
                  <a:ext uri="{0D108BD9-81ED-4DB2-BD59-A6C34878D82A}">
                    <a16:rowId xmlns:a16="http://schemas.microsoft.com/office/drawing/2014/main" val="10012"/>
                  </a:ext>
                </a:extLst>
              </a:tr>
              <a:tr h="313221">
                <a:tc>
                  <a:txBody>
                    <a:bodyPr/>
                    <a:lstStyle/>
                    <a:p>
                      <a:pPr algn="l" fontAlgn="b"/>
                      <a:r>
                        <a:rPr lang="en-US" sz="1000" b="1" u="none" strike="noStrike" dirty="0"/>
                        <a:t>Ductility at 77°F</a:t>
                      </a:r>
                      <a:endParaRPr lang="en-US" sz="1000" b="1" i="0" u="none" strike="noStrike" dirty="0">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tc>
                  <a:txBody>
                    <a:bodyPr/>
                    <a:lstStyle/>
                    <a:p>
                      <a:pPr algn="ctr" fontAlgn="b"/>
                      <a:r>
                        <a:rPr lang="en-US" sz="1000" u="none" strike="noStrike"/>
                        <a:t>Min 40</a:t>
                      </a:r>
                      <a:endParaRPr lang="en-US" sz="1000" b="0" i="0" u="none" strike="noStrike">
                        <a:latin typeface="Arial"/>
                      </a:endParaRPr>
                    </a:p>
                  </a:txBody>
                  <a:tcPr marL="9525" marR="9525" marT="9525" marB="0" anchor="b"/>
                </a:tc>
                <a:extLst>
                  <a:ext uri="{0D108BD9-81ED-4DB2-BD59-A6C34878D82A}">
                    <a16:rowId xmlns:a16="http://schemas.microsoft.com/office/drawing/2014/main" val="10013"/>
                  </a:ext>
                </a:extLst>
              </a:tr>
              <a:tr h="465857">
                <a:tc>
                  <a:txBody>
                    <a:bodyPr/>
                    <a:lstStyle/>
                    <a:p>
                      <a:pPr algn="l" fontAlgn="b"/>
                      <a:r>
                        <a:rPr lang="en-US" sz="1000" b="1" u="none" strike="noStrike" dirty="0"/>
                        <a:t>Elastic Recovery @50°F</a:t>
                      </a:r>
                      <a:endParaRPr lang="en-US" sz="1000" b="1" i="0" u="none" strike="noStrike" dirty="0">
                        <a:latin typeface="Arial"/>
                      </a:endParaRPr>
                    </a:p>
                  </a:txBody>
                  <a:tcPr marL="9525" marR="9525" marT="9525" marB="0" anchor="b"/>
                </a:tc>
                <a:tc>
                  <a:txBody>
                    <a:bodyPr/>
                    <a:lstStyle/>
                    <a:p>
                      <a:pPr algn="ctr" fontAlgn="b"/>
                      <a:r>
                        <a:rPr lang="en-US" sz="1000" u="none" strike="noStrike"/>
                        <a:t>NA</a:t>
                      </a:r>
                      <a:endParaRPr lang="en-US" sz="1000" b="0" i="0" u="none" strike="noStrike">
                        <a:latin typeface="Arial"/>
                      </a:endParaRPr>
                    </a:p>
                  </a:txBody>
                  <a:tcPr marL="9525" marR="9525" marT="9525" marB="0" anchor="b"/>
                </a:tc>
                <a:tc>
                  <a:txBody>
                    <a:bodyPr/>
                    <a:lstStyle/>
                    <a:p>
                      <a:pPr algn="ctr" fontAlgn="b"/>
                      <a:r>
                        <a:rPr lang="en-US" sz="1000" u="none" strike="noStrike"/>
                        <a:t>65%</a:t>
                      </a:r>
                      <a:endParaRPr lang="en-US" sz="1000" b="0" i="0" u="none" strike="noStrike">
                        <a:latin typeface="Arial"/>
                      </a:endParaRPr>
                    </a:p>
                  </a:txBody>
                  <a:tcPr marL="9525" marR="9525" marT="9525" marB="0" anchor="b"/>
                </a:tc>
                <a:tc>
                  <a:txBody>
                    <a:bodyPr/>
                    <a:lstStyle/>
                    <a:p>
                      <a:pPr algn="ctr" fontAlgn="b"/>
                      <a:r>
                        <a:rPr lang="en-US" sz="1000" u="none" strike="noStrike"/>
                        <a:t>60%</a:t>
                      </a:r>
                      <a:endParaRPr lang="en-US" sz="1000" b="0" i="0" u="none" strike="noStrike">
                        <a:latin typeface="Arial"/>
                      </a:endParaRPr>
                    </a:p>
                  </a:txBody>
                  <a:tcPr marL="9525" marR="9525" marT="9525" marB="0" anchor="b"/>
                </a:tc>
                <a:tc>
                  <a:txBody>
                    <a:bodyPr/>
                    <a:lstStyle/>
                    <a:p>
                      <a:pPr algn="ctr" fontAlgn="b"/>
                      <a:r>
                        <a:rPr lang="en-US" sz="1000" u="none" strike="noStrike"/>
                        <a:t>45%</a:t>
                      </a:r>
                      <a:endParaRPr lang="en-US" sz="1000" b="0" i="0" u="none" strike="noStrike">
                        <a:latin typeface="Arial"/>
                      </a:endParaRPr>
                    </a:p>
                  </a:txBody>
                  <a:tcPr marL="9525" marR="9525" marT="9525" marB="0" anchor="b"/>
                </a:tc>
                <a:tc>
                  <a:txBody>
                    <a:bodyPr/>
                    <a:lstStyle/>
                    <a:p>
                      <a:pPr algn="ctr" fontAlgn="b"/>
                      <a:r>
                        <a:rPr lang="en-US" sz="1000" u="none" strike="noStrike"/>
                        <a:t>NA</a:t>
                      </a:r>
                      <a:endParaRPr lang="en-US" sz="1000" b="0" i="0" u="none" strike="noStrike">
                        <a:latin typeface="Arial"/>
                      </a:endParaRPr>
                    </a:p>
                  </a:txBody>
                  <a:tcPr marL="9525" marR="9525" marT="9525" marB="0" anchor="b"/>
                </a:tc>
                <a:tc>
                  <a:txBody>
                    <a:bodyPr/>
                    <a:lstStyle/>
                    <a:p>
                      <a:pPr algn="ctr" fontAlgn="b"/>
                      <a:r>
                        <a:rPr lang="en-US" sz="1000" u="none" strike="noStrike"/>
                        <a:t>NA</a:t>
                      </a:r>
                      <a:endParaRPr lang="en-US" sz="1000" b="0" i="0" u="none" strike="noStrike">
                        <a:latin typeface="Arial"/>
                      </a:endParaRPr>
                    </a:p>
                  </a:txBody>
                  <a:tcPr marL="9525" marR="9525" marT="9525" marB="0" anchor="b"/>
                </a:tc>
                <a:tc>
                  <a:txBody>
                    <a:bodyPr/>
                    <a:lstStyle/>
                    <a:p>
                      <a:pPr algn="ctr" fontAlgn="b"/>
                      <a:r>
                        <a:rPr lang="en-US" sz="1000" u="none" strike="noStrike"/>
                        <a:t>70%</a:t>
                      </a:r>
                      <a:endParaRPr lang="en-US" sz="1000" b="0" i="0" u="none" strike="noStrike">
                        <a:latin typeface="Arial"/>
                      </a:endParaRPr>
                    </a:p>
                  </a:txBody>
                  <a:tcPr marL="9525" marR="9525" marT="9525" marB="0" anchor="b"/>
                </a:tc>
                <a:extLst>
                  <a:ext uri="{0D108BD9-81ED-4DB2-BD59-A6C34878D82A}">
                    <a16:rowId xmlns:a16="http://schemas.microsoft.com/office/drawing/2014/main" val="10014"/>
                  </a:ext>
                </a:extLst>
              </a:tr>
              <a:tr h="465857">
                <a:tc>
                  <a:txBody>
                    <a:bodyPr/>
                    <a:lstStyle/>
                    <a:p>
                      <a:pPr algn="l" fontAlgn="b"/>
                      <a:r>
                        <a:rPr lang="en-US" sz="1000" b="1" u="none" strike="noStrike" dirty="0"/>
                        <a:t>Elastic Recovery @77°F</a:t>
                      </a:r>
                      <a:endParaRPr lang="en-US" sz="1000" b="1" i="0" u="none" strike="noStrike" dirty="0">
                        <a:latin typeface="Arial"/>
                      </a:endParaRPr>
                    </a:p>
                  </a:txBody>
                  <a:tcPr marL="9525" marR="9525" marT="9525" marB="0" anchor="b"/>
                </a:tc>
                <a:tc>
                  <a:txBody>
                    <a:bodyPr/>
                    <a:lstStyle/>
                    <a:p>
                      <a:pPr algn="ctr" fontAlgn="b"/>
                      <a:r>
                        <a:rPr lang="en-US" sz="1000" u="none" strike="noStrike"/>
                        <a:t>NA</a:t>
                      </a:r>
                      <a:endParaRPr lang="en-US" sz="1000" b="0" i="0" u="none" strike="noStrike">
                        <a:latin typeface="Arial"/>
                      </a:endParaRPr>
                    </a:p>
                  </a:txBody>
                  <a:tcPr marL="9525" marR="9525" marT="9525" marB="0" anchor="b"/>
                </a:tc>
                <a:tc>
                  <a:txBody>
                    <a:bodyPr/>
                    <a:lstStyle/>
                    <a:p>
                      <a:pPr algn="ctr" fontAlgn="b"/>
                      <a:r>
                        <a:rPr lang="en-US" sz="1000" u="none" strike="noStrike"/>
                        <a:t>50%</a:t>
                      </a:r>
                      <a:endParaRPr lang="en-US" sz="1000" b="0" i="0" u="none" strike="noStrike">
                        <a:latin typeface="Arial"/>
                      </a:endParaRPr>
                    </a:p>
                  </a:txBody>
                  <a:tcPr marL="9525" marR="9525" marT="9525" marB="0" anchor="b"/>
                </a:tc>
                <a:tc>
                  <a:txBody>
                    <a:bodyPr/>
                    <a:lstStyle/>
                    <a:p>
                      <a:pPr algn="ctr" fontAlgn="b"/>
                      <a:r>
                        <a:rPr lang="en-US" sz="1000" u="none" strike="noStrike"/>
                        <a:t>55%</a:t>
                      </a:r>
                      <a:endParaRPr lang="en-US" sz="1000" b="0" i="0" u="none" strike="noStrike">
                        <a:latin typeface="Arial"/>
                      </a:endParaRPr>
                    </a:p>
                  </a:txBody>
                  <a:tcPr marL="9525" marR="9525" marT="9525" marB="0" anchor="b"/>
                </a:tc>
                <a:tc>
                  <a:txBody>
                    <a:bodyPr/>
                    <a:lstStyle/>
                    <a:p>
                      <a:pPr algn="ctr" fontAlgn="b"/>
                      <a:r>
                        <a:rPr lang="en-US" sz="1000" u="none" strike="noStrike" dirty="0"/>
                        <a:t>NA</a:t>
                      </a:r>
                      <a:endParaRPr lang="en-US" sz="1000" b="0" i="0" u="none" strike="noStrike" dirty="0">
                        <a:latin typeface="Arial"/>
                      </a:endParaRPr>
                    </a:p>
                  </a:txBody>
                  <a:tcPr marL="9525" marR="9525" marT="9525" marB="0" anchor="b"/>
                </a:tc>
                <a:tc>
                  <a:txBody>
                    <a:bodyPr/>
                    <a:lstStyle/>
                    <a:p>
                      <a:pPr algn="ctr" fontAlgn="b"/>
                      <a:r>
                        <a:rPr lang="en-US" sz="1000" u="none" strike="noStrike"/>
                        <a:t>NA</a:t>
                      </a:r>
                      <a:endParaRPr lang="en-US" sz="1000" b="0" i="0" u="none" strike="noStrike">
                        <a:latin typeface="Arial"/>
                      </a:endParaRPr>
                    </a:p>
                  </a:txBody>
                  <a:tcPr marL="9525" marR="9525" marT="9525" marB="0" anchor="b"/>
                </a:tc>
                <a:tc>
                  <a:txBody>
                    <a:bodyPr/>
                    <a:lstStyle/>
                    <a:p>
                      <a:pPr algn="ctr" fontAlgn="b"/>
                      <a:r>
                        <a:rPr lang="en-US" sz="1000" u="none" strike="noStrike" dirty="0"/>
                        <a:t>NA</a:t>
                      </a:r>
                      <a:endParaRPr lang="en-US" sz="1000" b="0" i="0" u="none" strike="noStrike" dirty="0">
                        <a:latin typeface="Arial"/>
                      </a:endParaRPr>
                    </a:p>
                  </a:txBody>
                  <a:tcPr marL="9525" marR="9525" marT="9525" marB="0" anchor="b"/>
                </a:tc>
                <a:tc>
                  <a:txBody>
                    <a:bodyPr/>
                    <a:lstStyle/>
                    <a:p>
                      <a:pPr algn="ctr" fontAlgn="b"/>
                      <a:r>
                        <a:rPr lang="en-US" sz="1000" u="none" strike="noStrike"/>
                        <a:t>50%</a:t>
                      </a:r>
                      <a:endParaRPr lang="en-US" sz="1000" b="0" i="0" u="none" strike="noStrike">
                        <a:latin typeface="Arial"/>
                      </a:endParaRPr>
                    </a:p>
                  </a:txBody>
                  <a:tcPr marL="9525" marR="9525" marT="9525" marB="0" anchor="b"/>
                </a:tc>
                <a:extLst>
                  <a:ext uri="{0D108BD9-81ED-4DB2-BD59-A6C34878D82A}">
                    <a16:rowId xmlns:a16="http://schemas.microsoft.com/office/drawing/2014/main" val="10015"/>
                  </a:ext>
                </a:extLst>
              </a:tr>
              <a:tr h="356990">
                <a:tc>
                  <a:txBody>
                    <a:bodyPr/>
                    <a:lstStyle/>
                    <a:p>
                      <a:pPr algn="l" fontAlgn="b"/>
                      <a:r>
                        <a:rPr lang="en-US" sz="1000" b="1" u="none" strike="noStrike" dirty="0"/>
                        <a:t>% </a:t>
                      </a:r>
                      <a:r>
                        <a:rPr lang="en-US" sz="1000" b="1" u="none" strike="noStrike" dirty="0" err="1"/>
                        <a:t>Torsional</a:t>
                      </a:r>
                      <a:r>
                        <a:rPr lang="en-US" sz="1000" b="1" u="none" strike="noStrike" dirty="0"/>
                        <a:t> Recovery</a:t>
                      </a:r>
                      <a:endParaRPr lang="en-US" sz="1000" b="1" i="0" u="none" strike="noStrike" dirty="0">
                        <a:latin typeface="Arial"/>
                      </a:endParaRPr>
                    </a:p>
                  </a:txBody>
                  <a:tcPr marL="9525" marR="9525" marT="9525" marB="0" anchor="b"/>
                </a:tc>
                <a:tc>
                  <a:txBody>
                    <a:bodyPr/>
                    <a:lstStyle/>
                    <a:p>
                      <a:pPr algn="ctr" fontAlgn="b"/>
                      <a:r>
                        <a:rPr lang="en-US" sz="1000" u="none" strike="noStrike"/>
                        <a:t>0</a:t>
                      </a:r>
                      <a:endParaRPr lang="en-US" sz="1000" b="1" i="0" u="none" strike="noStrike">
                        <a:latin typeface="Arial"/>
                      </a:endParaRPr>
                    </a:p>
                  </a:txBody>
                  <a:tcPr marL="9525" marR="9525" marT="9525" marB="0" anchor="b"/>
                </a:tc>
                <a:tc>
                  <a:txBody>
                    <a:bodyPr/>
                    <a:lstStyle/>
                    <a:p>
                      <a:pPr algn="ctr" fontAlgn="b"/>
                      <a:r>
                        <a:rPr lang="en-US" sz="1000" u="none" strike="noStrike"/>
                        <a:t>24</a:t>
                      </a:r>
                      <a:endParaRPr lang="en-US" sz="1000" b="0" i="0" u="none" strike="noStrike">
                        <a:latin typeface="Arial"/>
                      </a:endParaRPr>
                    </a:p>
                  </a:txBody>
                  <a:tcPr marL="9525" marR="9525" marT="9525" marB="0" anchor="b"/>
                </a:tc>
                <a:tc>
                  <a:txBody>
                    <a:bodyPr/>
                    <a:lstStyle/>
                    <a:p>
                      <a:pPr algn="ctr" fontAlgn="b"/>
                      <a:r>
                        <a:rPr lang="en-US" sz="1000" u="none" strike="noStrike"/>
                        <a:t>23</a:t>
                      </a:r>
                      <a:endParaRPr lang="en-US" sz="1000" b="1" i="0" u="none" strike="noStrike">
                        <a:latin typeface="Arial"/>
                      </a:endParaRPr>
                    </a:p>
                  </a:txBody>
                  <a:tcPr marL="9525" marR="9525" marT="9525" marB="0" anchor="b"/>
                </a:tc>
                <a:tc>
                  <a:txBody>
                    <a:bodyPr/>
                    <a:lstStyle/>
                    <a:p>
                      <a:pPr algn="ctr" fontAlgn="b"/>
                      <a:r>
                        <a:rPr lang="en-US" sz="1000" u="none" strike="noStrike"/>
                        <a:t>20</a:t>
                      </a:r>
                      <a:endParaRPr lang="en-US" sz="1000" b="1" i="0" u="none" strike="noStrike">
                        <a:latin typeface="Arial"/>
                      </a:endParaRPr>
                    </a:p>
                  </a:txBody>
                  <a:tcPr marL="9525" marR="9525" marT="9525" marB="0" anchor="b"/>
                </a:tc>
                <a:tc>
                  <a:txBody>
                    <a:bodyPr/>
                    <a:lstStyle/>
                    <a:p>
                      <a:pPr algn="ctr" fontAlgn="b"/>
                      <a:r>
                        <a:rPr lang="en-US" sz="1000" u="none" strike="noStrike"/>
                        <a:t>0</a:t>
                      </a:r>
                      <a:endParaRPr lang="en-US" sz="1000" b="1" i="0" u="none" strike="noStrike">
                        <a:latin typeface="Arial"/>
                      </a:endParaRPr>
                    </a:p>
                  </a:txBody>
                  <a:tcPr marL="9525" marR="9525" marT="9525" marB="0" anchor="b"/>
                </a:tc>
                <a:tc>
                  <a:txBody>
                    <a:bodyPr/>
                    <a:lstStyle/>
                    <a:p>
                      <a:pPr algn="ctr" fontAlgn="b"/>
                      <a:r>
                        <a:rPr lang="en-US" sz="1000" u="none" strike="noStrike"/>
                        <a:t>0</a:t>
                      </a:r>
                      <a:endParaRPr lang="en-US" sz="1000" b="0" i="0" u="none" strike="noStrike">
                        <a:latin typeface="Arial"/>
                      </a:endParaRPr>
                    </a:p>
                  </a:txBody>
                  <a:tcPr marL="9525" marR="9525" marT="9525" marB="0" anchor="b"/>
                </a:tc>
                <a:tc>
                  <a:txBody>
                    <a:bodyPr/>
                    <a:lstStyle/>
                    <a:p>
                      <a:pPr algn="ctr" fontAlgn="b"/>
                      <a:r>
                        <a:rPr lang="en-US" sz="1000" u="none" strike="noStrike" dirty="0"/>
                        <a:t>NA</a:t>
                      </a:r>
                      <a:endParaRPr lang="en-US" sz="1000" b="0" i="0" u="none" strike="noStrike" dirty="0">
                        <a:latin typeface="Arial"/>
                      </a:endParaRPr>
                    </a:p>
                  </a:txBody>
                  <a:tcPr marL="9525" marR="9525" marT="9525"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998065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Thank You!</a:t>
            </a:r>
          </a:p>
        </p:txBody>
      </p:sp>
      <p:pic>
        <p:nvPicPr>
          <p:cNvPr id="5" name="Content Placeholder 3">
            <a:extLst>
              <a:ext uri="{FF2B5EF4-FFF2-40B4-BE49-F238E27FC236}">
                <a16:creationId xmlns:a16="http://schemas.microsoft.com/office/drawing/2014/main" id="{6E945716-1E12-4DB5-8DB6-87873F4C3F80}"/>
              </a:ext>
            </a:extLst>
          </p:cNvPr>
          <p:cNvPicPr>
            <a:picLocks noGrp="1" noChangeAspect="1"/>
          </p:cNvPicPr>
          <p:nvPr>
            <p:ph idx="1"/>
          </p:nvPr>
        </p:nvPicPr>
        <p:blipFill>
          <a:blip r:embed="rId2"/>
          <a:stretch>
            <a:fillRect/>
          </a:stretch>
        </p:blipFill>
        <p:spPr>
          <a:xfrm>
            <a:off x="1591235" y="1600200"/>
            <a:ext cx="5961529" cy="4267200"/>
          </a:xfrm>
          <a:prstGeom prst="rect">
            <a:avLst/>
          </a:prstGeom>
        </p:spPr>
      </p:pic>
      <p:sp>
        <p:nvSpPr>
          <p:cNvPr id="9" name="Rectangle 8"/>
          <p:cNvSpPr/>
          <p:nvPr/>
        </p:nvSpPr>
        <p:spPr>
          <a:xfrm>
            <a:off x="2363703" y="3244334"/>
            <a:ext cx="4416594" cy="923330"/>
          </a:xfrm>
          <a:prstGeom prst="rect">
            <a:avLst/>
          </a:prstGeom>
        </p:spPr>
        <p:txBody>
          <a:bodyPr wrap="none">
            <a:spAutoFit/>
          </a:bodyPr>
          <a:lstStyle/>
          <a:p>
            <a:pPr algn="ctr" eaLnBrk="0" hangingPunct="0"/>
            <a:r>
              <a:rPr lang="en-US" sz="5400" b="1" dirty="0">
                <a:solidFill>
                  <a:srgbClr val="FFFF00"/>
                </a:solidFill>
              </a:rPr>
              <a:t>Questions??</a:t>
            </a:r>
          </a:p>
        </p:txBody>
      </p:sp>
      <p:pic>
        <p:nvPicPr>
          <p:cNvPr id="6" name="Picture 5">
            <a:extLst>
              <a:ext uri="{FF2B5EF4-FFF2-40B4-BE49-F238E27FC236}">
                <a16:creationId xmlns:a16="http://schemas.microsoft.com/office/drawing/2014/main" id="{37EA56FC-C775-AD88-C002-D31E08FADE9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7767320" y="5927434"/>
            <a:ext cx="1376680" cy="9305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normAutofit lnSpcReduction="10000"/>
          </a:bodyPr>
          <a:lstStyle/>
          <a:p>
            <a:pPr>
              <a:lnSpc>
                <a:spcPct val="90000"/>
              </a:lnSpc>
            </a:pPr>
            <a:r>
              <a:rPr lang="en-US" sz="2400" dirty="0">
                <a:solidFill>
                  <a:srgbClr val="FFFF00"/>
                </a:solidFill>
              </a:rPr>
              <a:t>Colloid or emulsion</a:t>
            </a:r>
          </a:p>
          <a:p>
            <a:pPr lvl="1">
              <a:lnSpc>
                <a:spcPct val="90000"/>
              </a:lnSpc>
            </a:pPr>
            <a:r>
              <a:rPr lang="en-US" sz="2800" dirty="0">
                <a:solidFill>
                  <a:srgbClr val="FFFF00"/>
                </a:solidFill>
              </a:rPr>
              <a:t>A homogeneous mixture of two insoluble substances</a:t>
            </a:r>
          </a:p>
          <a:p>
            <a:pPr lvl="1">
              <a:lnSpc>
                <a:spcPct val="90000"/>
              </a:lnSpc>
            </a:pPr>
            <a:r>
              <a:rPr lang="en-US" sz="2800" dirty="0">
                <a:solidFill>
                  <a:srgbClr val="FFFF00"/>
                </a:solidFill>
              </a:rPr>
              <a:t>Particles of one substance (dispersed phase) are surrounded by molecules of the other substance (continuous phase)</a:t>
            </a:r>
          </a:p>
          <a:p>
            <a:pPr lvl="1">
              <a:lnSpc>
                <a:spcPct val="90000"/>
              </a:lnSpc>
            </a:pPr>
            <a:r>
              <a:rPr lang="en-US" sz="2800" dirty="0">
                <a:solidFill>
                  <a:srgbClr val="FFFF00"/>
                </a:solidFill>
              </a:rPr>
              <a:t>Examples:</a:t>
            </a:r>
          </a:p>
          <a:p>
            <a:pPr lvl="2">
              <a:lnSpc>
                <a:spcPct val="90000"/>
              </a:lnSpc>
            </a:pPr>
            <a:r>
              <a:rPr lang="en-US" sz="2800" dirty="0">
                <a:solidFill>
                  <a:srgbClr val="FFFF00"/>
                </a:solidFill>
              </a:rPr>
              <a:t>Smoke or fog (ash particles or water droplets)</a:t>
            </a:r>
          </a:p>
          <a:p>
            <a:pPr lvl="2">
              <a:lnSpc>
                <a:spcPct val="90000"/>
              </a:lnSpc>
            </a:pPr>
            <a:r>
              <a:rPr lang="en-US" sz="2800" dirty="0">
                <a:solidFill>
                  <a:srgbClr val="FFFF00"/>
                </a:solidFill>
              </a:rPr>
              <a:t>Milk, butter, mayonnaise (fats)</a:t>
            </a:r>
          </a:p>
          <a:p>
            <a:pPr lvl="2">
              <a:lnSpc>
                <a:spcPct val="90000"/>
              </a:lnSpc>
            </a:pPr>
            <a:r>
              <a:rPr lang="en-US" sz="2800" dirty="0">
                <a:solidFill>
                  <a:srgbClr val="FFFF00"/>
                </a:solidFill>
              </a:rPr>
              <a:t>Asphalt!</a:t>
            </a:r>
          </a:p>
          <a:p>
            <a:endParaRPr lang="en-US" dirty="0">
              <a:solidFill>
                <a:srgbClr val="FFFF00"/>
              </a:solidFill>
            </a:endParaRP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AB6B8598-8E03-C9F7-67A6-B7B454FC672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normAutofit fontScale="92500"/>
          </a:bodyPr>
          <a:lstStyle/>
          <a:p>
            <a:r>
              <a:rPr lang="en-US" sz="2400" dirty="0">
                <a:solidFill>
                  <a:srgbClr val="FFFF00"/>
                </a:solidFill>
              </a:rPr>
              <a:t>Asphalt</a:t>
            </a:r>
          </a:p>
          <a:p>
            <a:pPr lvl="1"/>
            <a:r>
              <a:rPr lang="en-US" sz="2800" dirty="0">
                <a:solidFill>
                  <a:srgbClr val="FFFF00"/>
                </a:solidFill>
              </a:rPr>
              <a:t>Composed of crystalline particles generally classified as “</a:t>
            </a:r>
            <a:r>
              <a:rPr lang="en-US" sz="2800" dirty="0" err="1">
                <a:solidFill>
                  <a:srgbClr val="FFFF00"/>
                </a:solidFill>
              </a:rPr>
              <a:t>asphaltenes</a:t>
            </a:r>
            <a:r>
              <a:rPr lang="en-US" sz="2800" dirty="0">
                <a:solidFill>
                  <a:srgbClr val="FFFF00"/>
                </a:solidFill>
              </a:rPr>
              <a:t>”</a:t>
            </a:r>
          </a:p>
          <a:p>
            <a:pPr lvl="1"/>
            <a:r>
              <a:rPr lang="en-US" sz="2800" dirty="0" err="1">
                <a:solidFill>
                  <a:srgbClr val="FFFF00"/>
                </a:solidFill>
              </a:rPr>
              <a:t>Asphaltenes</a:t>
            </a:r>
            <a:r>
              <a:rPr lang="en-US" sz="2800" dirty="0">
                <a:solidFill>
                  <a:srgbClr val="FFFF00"/>
                </a:solidFill>
              </a:rPr>
              <a:t> are suspended in an oily liquid continuous phase generally classified as “</a:t>
            </a:r>
            <a:r>
              <a:rPr lang="en-US" sz="2800" dirty="0" err="1">
                <a:solidFill>
                  <a:srgbClr val="FFFF00"/>
                </a:solidFill>
              </a:rPr>
              <a:t>maltenes</a:t>
            </a:r>
            <a:r>
              <a:rPr lang="en-US" sz="2800" dirty="0">
                <a:solidFill>
                  <a:srgbClr val="FFFF00"/>
                </a:solidFill>
              </a:rPr>
              <a:t>”</a:t>
            </a:r>
          </a:p>
          <a:p>
            <a:pPr lvl="1"/>
            <a:r>
              <a:rPr lang="en-US" sz="2800" dirty="0">
                <a:solidFill>
                  <a:srgbClr val="FFFF00"/>
                </a:solidFill>
              </a:rPr>
              <a:t>The balance of composition determines asphalt physical properties such as </a:t>
            </a:r>
            <a:r>
              <a:rPr lang="en-US" sz="2800" dirty="0" err="1">
                <a:solidFill>
                  <a:srgbClr val="FFFF00"/>
                </a:solidFill>
              </a:rPr>
              <a:t>rheology</a:t>
            </a:r>
            <a:endParaRPr lang="en-US" sz="2800" dirty="0">
              <a:solidFill>
                <a:srgbClr val="FFFF00"/>
              </a:solidFill>
            </a:endParaRPr>
          </a:p>
          <a:p>
            <a:endParaRPr lang="en-US" dirty="0"/>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35DE574E-CFF3-3481-151C-0D4FD975AA4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r>
              <a:rPr lang="en-US" sz="2200" dirty="0">
                <a:solidFill>
                  <a:srgbClr val="FFFF00"/>
                </a:solidFill>
              </a:rPr>
              <a:t>Why emulsify asphalt?</a:t>
            </a:r>
          </a:p>
          <a:p>
            <a:pPr lvl="1"/>
            <a:r>
              <a:rPr lang="en-US" sz="2800" dirty="0">
                <a:solidFill>
                  <a:srgbClr val="FFFF00"/>
                </a:solidFill>
              </a:rPr>
              <a:t>Viscosity reduction and safer use at lower temperatures</a:t>
            </a:r>
          </a:p>
          <a:p>
            <a:pPr lvl="1"/>
            <a:r>
              <a:rPr lang="en-US" sz="2800" dirty="0">
                <a:solidFill>
                  <a:srgbClr val="FFFF00"/>
                </a:solidFill>
              </a:rPr>
              <a:t>Change from “oil based” to “water based” system</a:t>
            </a:r>
          </a:p>
          <a:p>
            <a:pPr lvl="1"/>
            <a:r>
              <a:rPr lang="en-US" sz="2800" dirty="0">
                <a:solidFill>
                  <a:srgbClr val="FFFF00"/>
                </a:solidFill>
              </a:rPr>
              <a:t>Reduced energy use, worker exposure, burn hazard and job site odor</a:t>
            </a:r>
          </a:p>
          <a:p>
            <a:pPr lvl="1"/>
            <a:r>
              <a:rPr lang="en-US" sz="2800" dirty="0">
                <a:solidFill>
                  <a:srgbClr val="FFFF00"/>
                </a:solidFill>
              </a:rPr>
              <a:t>Properly formulated emulsion systems provide long term performance benefits</a:t>
            </a: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37FBC8BC-0A63-39EE-DAD7-1C1239FD349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sp>
        <p:nvSpPr>
          <p:cNvPr id="3" name="Content Placeholder 2"/>
          <p:cNvSpPr>
            <a:spLocks noGrp="1"/>
          </p:cNvSpPr>
          <p:nvPr>
            <p:ph idx="1"/>
          </p:nvPr>
        </p:nvSpPr>
        <p:spPr>
          <a:xfrm>
            <a:off x="457200" y="1600201"/>
            <a:ext cx="8229600" cy="4267200"/>
          </a:xfrm>
        </p:spPr>
        <p:txBody>
          <a:bodyPr>
            <a:normAutofit/>
          </a:bodyPr>
          <a:lstStyle/>
          <a:p>
            <a:r>
              <a:rPr lang="en-US" sz="2800" dirty="0">
                <a:solidFill>
                  <a:srgbClr val="FFFF00"/>
                </a:solidFill>
              </a:rPr>
              <a:t>Asphalts Soft pen, Hard pen</a:t>
            </a:r>
          </a:p>
          <a:p>
            <a:r>
              <a:rPr lang="en-US" sz="2800" dirty="0">
                <a:solidFill>
                  <a:srgbClr val="FFFF00"/>
                </a:solidFill>
              </a:rPr>
              <a:t> Emulsifiers</a:t>
            </a:r>
          </a:p>
          <a:p>
            <a:r>
              <a:rPr lang="en-US" sz="2800" dirty="0">
                <a:solidFill>
                  <a:srgbClr val="FFFF00"/>
                </a:solidFill>
              </a:rPr>
              <a:t>Chemical Activators</a:t>
            </a:r>
          </a:p>
          <a:p>
            <a:r>
              <a:rPr lang="en-US" sz="2800" dirty="0">
                <a:solidFill>
                  <a:srgbClr val="FFFF00"/>
                </a:solidFill>
              </a:rPr>
              <a:t>Additives</a:t>
            </a:r>
          </a:p>
          <a:p>
            <a:r>
              <a:rPr lang="en-US" sz="2800" dirty="0">
                <a:solidFill>
                  <a:srgbClr val="FFFF00"/>
                </a:solidFill>
              </a:rPr>
              <a:t>Polymers</a:t>
            </a:r>
          </a:p>
        </p:txBody>
      </p:sp>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5" name="Picture 4">
            <a:extLst>
              <a:ext uri="{FF2B5EF4-FFF2-40B4-BE49-F238E27FC236}">
                <a16:creationId xmlns:a16="http://schemas.microsoft.com/office/drawing/2014/main" id="{23FDD015-E397-7134-747E-F49008B0551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What is a emulsion?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1232" y="1600200"/>
            <a:ext cx="4521536" cy="4267200"/>
          </a:xfrm>
        </p:spPr>
      </p:pic>
      <p:grpSp>
        <p:nvGrpSpPr>
          <p:cNvPr id="4" name="Group 4"/>
          <p:cNvGrpSpPr>
            <a:grpSpLocks noChangeAspect="1"/>
          </p:cNvGrpSpPr>
          <p:nvPr/>
        </p:nvGrpSpPr>
        <p:grpSpPr bwMode="auto">
          <a:xfrm>
            <a:off x="7772400" y="5865812"/>
            <a:ext cx="1295400" cy="849099"/>
            <a:chOff x="4896" y="3695"/>
            <a:chExt cx="804" cy="527"/>
          </a:xfrm>
        </p:grpSpPr>
        <p:sp>
          <p:nvSpPr>
            <p:cNvPr id="15363" name="AutoShape 3"/>
            <p:cNvSpPr>
              <a:spLocks noChangeAspect="1" noChangeArrowheads="1" noTextEdit="1"/>
            </p:cNvSpPr>
            <p:nvPr/>
          </p:nvSpPr>
          <p:spPr bwMode="auto">
            <a:xfrm>
              <a:off x="4896" y="3695"/>
              <a:ext cx="804" cy="527"/>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cstate="print"/>
            <a:srcRect/>
            <a:stretch>
              <a:fillRect/>
            </a:stretch>
          </p:blipFill>
          <p:spPr bwMode="auto">
            <a:xfrm>
              <a:off x="4914" y="3719"/>
              <a:ext cx="760" cy="316"/>
            </a:xfrm>
            <a:prstGeom prst="rect">
              <a:avLst/>
            </a:prstGeom>
            <a:noFill/>
            <a:ln w="9525">
              <a:noFill/>
              <a:miter lim="800000"/>
              <a:headEnd/>
              <a:tailEnd/>
            </a:ln>
          </p:spPr>
        </p:pic>
        <p:sp>
          <p:nvSpPr>
            <p:cNvPr id="15366" name="Rectangle 6"/>
            <p:cNvSpPr>
              <a:spLocks noChangeArrowheads="1"/>
            </p:cNvSpPr>
            <p:nvPr/>
          </p:nvSpPr>
          <p:spPr bwMode="auto">
            <a:xfrm>
              <a:off x="5035" y="3814"/>
              <a:ext cx="612"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FF"/>
                  </a:solidFill>
                  <a:effectLst/>
                  <a:latin typeface="Impact" pitchFamily="34" charset="0"/>
                  <a:cs typeface="Arial" pitchFamily="34" charset="0"/>
                </a:rPr>
                <a:t>ALBINA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4969" y="4001"/>
              <a:ext cx="736" cy="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FF"/>
                  </a:solidFill>
                  <a:effectLst/>
                  <a:latin typeface="Impact" pitchFamily="34" charset="0"/>
                  <a:cs typeface="Arial" pitchFamily="34" charset="0"/>
                </a:rPr>
                <a:t>ASPHALT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a:extLst>
              <a:ext uri="{FF2B5EF4-FFF2-40B4-BE49-F238E27FC236}">
                <a16:creationId xmlns:a16="http://schemas.microsoft.com/office/drawing/2014/main" id="{5A078097-80AA-2675-CDA8-64CCC8B21B8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7772400" y="5865080"/>
            <a:ext cx="1376680" cy="930566"/>
          </a:xfrm>
          <a:prstGeom prst="rect">
            <a:avLst/>
          </a:prstGeom>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E8D383-8698-4FEF-91E0-6E1E7D29F097}" vid="{05C558A6-3D92-44E4-AA54-9C09150B3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C35680814BB43A11E9FB07D601FB4" ma:contentTypeVersion="2" ma:contentTypeDescription="Create a new document." ma:contentTypeScope="" ma:versionID="eec5cde7945ba053eb90ff92c76b596f">
  <xsd:schema xmlns:xsd="http://www.w3.org/2001/XMLSchema" xmlns:xs="http://www.w3.org/2001/XMLSchema" xmlns:p="http://schemas.microsoft.com/office/2006/metadata/properties" xmlns:ns1="http://schemas.microsoft.com/sharepoint/v3" xmlns:ns2="7ac1d05a-fc1e-4069-a527-ab4693b3d038" targetNamespace="http://schemas.microsoft.com/office/2006/metadata/properties" ma:root="true" ma:fieldsID="cda7576bbc4fe67a2cb7ad6bfa5bbd97" ns1:_="" ns2:_="">
    <xsd:import namespace="http://schemas.microsoft.com/sharepoint/v3"/>
    <xsd:import namespace="7ac1d05a-fc1e-4069-a527-ab4693b3d038"/>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c1d05a-fc1e-4069-a527-ab4693b3d038"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MigrationSourceURL xmlns="7ac1d05a-fc1e-4069-a527-ab4693b3d038" xsi:nil="true"/>
    <PublishingStartDate xmlns="http://schemas.microsoft.com/sharepoint/v3" xsi:nil="true"/>
  </documentManagement>
</p:properties>
</file>

<file path=customXml/itemProps1.xml><?xml version="1.0" encoding="utf-8"?>
<ds:datastoreItem xmlns:ds="http://schemas.openxmlformats.org/officeDocument/2006/customXml" ds:itemID="{425DE3D4-FDB6-44BA-AEDD-08774BBFD939}"/>
</file>

<file path=customXml/itemProps2.xml><?xml version="1.0" encoding="utf-8"?>
<ds:datastoreItem xmlns:ds="http://schemas.openxmlformats.org/officeDocument/2006/customXml" ds:itemID="{893DE99A-87DD-40F0-B12D-4DB015AED17F}"/>
</file>

<file path=customXml/itemProps3.xml><?xml version="1.0" encoding="utf-8"?>
<ds:datastoreItem xmlns:ds="http://schemas.openxmlformats.org/officeDocument/2006/customXml" ds:itemID="{28BA9830-AED0-4C38-BD30-35251618AD51}"/>
</file>

<file path=docProps/app.xml><?xml version="1.0" encoding="utf-8"?>
<Properties xmlns="http://schemas.openxmlformats.org/officeDocument/2006/extended-properties" xmlns:vt="http://schemas.openxmlformats.org/officeDocument/2006/docPropsVTypes">
  <Template>pp test</Template>
  <TotalTime>8413</TotalTime>
  <Words>4331</Words>
  <Application>Microsoft Office PowerPoint</Application>
  <PresentationFormat>On-screen Show (4:3)</PresentationFormat>
  <Paragraphs>685</Paragraphs>
  <Slides>45</Slides>
  <Notes>33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 Black</vt:lpstr>
      <vt:lpstr>Calibri</vt:lpstr>
      <vt:lpstr>Century Gothic</vt:lpstr>
      <vt:lpstr>Impact</vt:lpstr>
      <vt:lpstr>Lucida Sans</vt:lpstr>
      <vt:lpstr>Times New Roman</vt:lpstr>
      <vt:lpstr>Tw Cen MT</vt:lpstr>
      <vt:lpstr>Verdana</vt:lpstr>
      <vt:lpstr>Wingdings</vt:lpstr>
      <vt:lpstr>Wingdings 2</vt:lpstr>
      <vt:lpstr>Droplet</vt:lpstr>
      <vt:lpstr>EMULSIONS 101:  Clear as mud Keven Heitschmidt</vt:lpstr>
      <vt:lpstr>Topics.</vt:lpstr>
      <vt:lpstr>What is a emulsion?</vt:lpstr>
      <vt:lpstr>What is an emulsion?</vt:lpstr>
      <vt:lpstr>What is a emulsion?</vt:lpstr>
      <vt:lpstr>What is a emulsion?</vt:lpstr>
      <vt:lpstr>What is a emulsion?</vt:lpstr>
      <vt:lpstr>What is a emulsion?</vt:lpstr>
      <vt:lpstr>What is a emulsion?</vt:lpstr>
      <vt:lpstr>What is a emulsion?</vt:lpstr>
      <vt:lpstr>What is a emulsion?</vt:lpstr>
      <vt:lpstr>What is a emulsion?</vt:lpstr>
      <vt:lpstr>What is a emulsion?</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Emulsion Classifications</vt:lpstr>
      <vt:lpstr>Emulsifier</vt:lpstr>
      <vt:lpstr>Emulsifier</vt:lpstr>
      <vt:lpstr>Anionic Emulsifier Molecule</vt:lpstr>
      <vt:lpstr>Salt Formation</vt:lpstr>
      <vt:lpstr>Emulsifier</vt:lpstr>
      <vt:lpstr>Emulsifier</vt:lpstr>
      <vt:lpstr>Aggregate</vt:lpstr>
      <vt:lpstr>Surface Properties of Rocks</vt:lpstr>
      <vt:lpstr>The Emulsifier - Performance</vt:lpstr>
      <vt:lpstr>Adhesion – Silicate Mineralogy (Granite, Trap Rock, Basalt, Slag…)</vt:lpstr>
      <vt:lpstr>Adhesion – Carbonate Mineralogy (Limestone, Dolomite…)</vt:lpstr>
      <vt:lpstr>Emulsion tests.</vt:lpstr>
      <vt:lpstr>Penetration Test</vt:lpstr>
      <vt:lpstr>Elastic Recovery Test</vt:lpstr>
      <vt:lpstr>EMULSION VISCOSITY</vt:lpstr>
      <vt:lpstr>EmulsionsTypes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Keven.heitschmidt</dc:creator>
  <cp:lastModifiedBy>Kevin Hamilton</cp:lastModifiedBy>
  <cp:revision>65</cp:revision>
  <dcterms:created xsi:type="dcterms:W3CDTF">2016-02-03T20:35:45Z</dcterms:created>
  <dcterms:modified xsi:type="dcterms:W3CDTF">2023-03-21T13:22:37Z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0x010100563C35680814BB43A11E9FB07D601FB4</vt:lpwstr>
  </property>
</Properties>
</file>