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wmf" ContentType="image/x-wmf"/>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34.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34"/>
  </p:notesMasterIdLst>
  <p:sldIdLst>
    <p:sldId id="279" r:id="rId4"/>
    <p:sldId id="280" r:id="rId5"/>
    <p:sldId id="315" r:id="rId6"/>
    <p:sldId id="314" r:id="rId7"/>
    <p:sldId id="281" r:id="rId8"/>
    <p:sldId id="282" r:id="rId9"/>
    <p:sldId id="284" r:id="rId10"/>
    <p:sldId id="283" r:id="rId11"/>
    <p:sldId id="286" r:id="rId12"/>
    <p:sldId id="287" r:id="rId13"/>
    <p:sldId id="278" r:id="rId14"/>
    <p:sldId id="296" r:id="rId15"/>
    <p:sldId id="297" r:id="rId16"/>
    <p:sldId id="292" r:id="rId17"/>
    <p:sldId id="293" r:id="rId18"/>
    <p:sldId id="298" r:id="rId19"/>
    <p:sldId id="295" r:id="rId20"/>
    <p:sldId id="290" r:id="rId21"/>
    <p:sldId id="299" r:id="rId22"/>
    <p:sldId id="300" r:id="rId23"/>
    <p:sldId id="302" r:id="rId24"/>
    <p:sldId id="305" r:id="rId25"/>
    <p:sldId id="309" r:id="rId26"/>
    <p:sldId id="301" r:id="rId27"/>
    <p:sldId id="310" r:id="rId28"/>
    <p:sldId id="312" r:id="rId29"/>
    <p:sldId id="313" r:id="rId30"/>
    <p:sldId id="288" r:id="rId31"/>
    <p:sldId id="311" r:id="rId32"/>
    <p:sldId id="2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102" y="3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ustomXml" Target="../customXml/item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B0FDB2-59D3-438E-B8AB-197844A178D0}" type="datetimeFigureOut">
              <a:rPr lang="en-US" smtClean="0"/>
              <a:t>12/2/2019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CB931-0A63-4A5F-950A-28FC45060754}" type="slidenum">
              <a:rPr lang="en-US" smtClean="0"/>
              <a:t>‹#›</a:t>
            </a:fld>
            <a:endParaRPr lang="en-US"/>
          </a:p>
        </p:txBody>
      </p:sp>
    </p:spTree>
    <p:extLst>
      <p:ext uri="{BB962C8B-B14F-4D97-AF65-F5344CB8AC3E}">
        <p14:creationId xmlns:p14="http://schemas.microsoft.com/office/powerpoint/2010/main" val="3936489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Emulsification of asphalt is a complex process, so why do we do it?  Why not just use hot asphalt all of the time?  Asphalt in an emulsion form has some advantages over hot asphalt.  Emulsions can have a water-like viscosity at normal ambient temperatures if desired.  Emulsions are water based and do not require solvents to lower their viscosity.  Emulsions can be stored at lower temperatures than asphalt cement, or without any heat at all, thus reducing energy use for long distance transport or long term storage.  The lower temperature results in lower risk of burns or vapor exposure to workers.  And very significantly, when emulsions are designed and used properly, there are long term performance benefits compared to simple hot asphalt equivalents through improved adhesion and less binder oxidation.</a:t>
            </a:r>
          </a:p>
          <a:p>
            <a:endParaRPr lang="en-US" dirty="0"/>
          </a:p>
        </p:txBody>
      </p:sp>
      <p:sp>
        <p:nvSpPr>
          <p:cNvPr id="4" name="Slide Number Placeholder 3"/>
          <p:cNvSpPr>
            <a:spLocks noGrp="1"/>
          </p:cNvSpPr>
          <p:nvPr>
            <p:ph type="sldNum" sz="quarter" idx="5"/>
          </p:nvPr>
        </p:nvSpPr>
        <p:spPr/>
        <p:txBody>
          <a:bodyPr/>
          <a:lstStyle/>
          <a:p>
            <a:fld id="{21BCB931-0A63-4A5F-950A-28FC45060754}" type="slidenum">
              <a:rPr lang="en-US" smtClean="0"/>
              <a:t>9</a:t>
            </a:fld>
            <a:endParaRPr lang="en-US"/>
          </a:p>
        </p:txBody>
      </p:sp>
    </p:spTree>
    <p:extLst>
      <p:ext uri="{BB962C8B-B14F-4D97-AF65-F5344CB8AC3E}">
        <p14:creationId xmlns:p14="http://schemas.microsoft.com/office/powerpoint/2010/main" val="4134996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DB27EA-D7EE-4295-B69E-A05054717746}" type="slidenum">
              <a:rPr lang="en-US">
                <a:solidFill>
                  <a:srgbClr val="000000"/>
                </a:solidFill>
              </a:rPr>
              <a:pPr/>
              <a:t>22</a:t>
            </a:fld>
            <a:endParaRPr lang="en-US">
              <a:solidFill>
                <a:srgbClr val="000000"/>
              </a:solidFill>
            </a:endParaRP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p:txBody>
          <a:bodyPr/>
          <a:lstStyle/>
          <a:p>
            <a:r>
              <a:rPr lang="en-US"/>
              <a:t>This is an example of an anionic emulsifier molecule.  This is palmitic acid, present in essentially every animal or vegetable fat source.  This molecule has a 16 carbon chain length, and a carboxylic acid head group containing oxygen atoms.  Oxygen atoms are heteroatoms that like to attain a negative electrical charge.  These oxygen atoms will have only a partial charge.</a:t>
            </a:r>
          </a:p>
        </p:txBody>
      </p:sp>
    </p:spTree>
    <p:extLst>
      <p:ext uri="{BB962C8B-B14F-4D97-AF65-F5344CB8AC3E}">
        <p14:creationId xmlns:p14="http://schemas.microsoft.com/office/powerpoint/2010/main" val="27121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57838F-0DF7-484E-9A07-4FEFD198A183}" type="slidenum">
              <a:rPr lang="en-US"/>
              <a:pPr/>
              <a:t>23</a:t>
            </a:fld>
            <a:endParaRPr lang="en-US"/>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p:txBody>
          <a:bodyPr/>
          <a:lstStyle/>
          <a:p>
            <a:r>
              <a:rPr lang="en-US" dirty="0"/>
              <a:t>This is a simple “thought experiment” to get a basic understanding of how emulsions and aggregates interact.  In this case, we will look at a cationic emulsion mixed with a siliceous or negatively charged aggregate particle.  We will compare two cases of differing emulsifier chemistry.  On the left is the case of an emulsifier that is slightly more water loving, and on the right is an emulsifier that is slightly more oil loving.  In both cases, all other factors are equal including the number of molecules present (dosage).  If a surfactant is more oil soluble as in the case on the right, a large proportion of the total surfactant will concentrate on the oil droplet surface, leaving very little remaining in the water phase of the emulsion.  By contrast, if the surfactant is more water loving as in the case on the left, more of it will remain in the water phase and less on the asphalt droplet surface.  When an aggregate particle is introduced, the charge difference between the surfactant and the aggregate surface will first attract the light weight, highly mobile molecules in the water phase to that surface, neutralizing some of the aggregate surface charge.  The remaining charge on the aggregate will then attract the large, heavy, slower moving asphalt particle.  The rate at which the asphalt particle is attracted is proportional to the total difference in charge between the particle and the aggregate surface.  In the case on the right, the particle has a larger number of charges attached, and the aggregate has a larger remaining surface charge compared to the case on the left.  This means the asphalt particle on the right will be attracted to and break on the aggregate surface more quickly than the one on the left.  This is an example of how the emulsifier chemistry can be altered to lead to a difference in breaking speed on application.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CB931-0A63-4A5F-950A-28FC45060754}" type="slidenum">
              <a:rPr lang="en-US" smtClean="0"/>
              <a:t>10</a:t>
            </a:fld>
            <a:endParaRPr lang="en-US"/>
          </a:p>
        </p:txBody>
      </p:sp>
    </p:spTree>
    <p:extLst>
      <p:ext uri="{BB962C8B-B14F-4D97-AF65-F5344CB8AC3E}">
        <p14:creationId xmlns:p14="http://schemas.microsoft.com/office/powerpoint/2010/main" val="1268914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the molten asphalt elongates, it breaks up into smaller globules.  This shearing process continues over and over, shearing the asphalt down to a smaller and smaller particle size until it reaches the mill outlet.  The entire process from the time a quantity of asphalt enters the mill until it exits as an emulsion lasts only a few thousandths of a second.</a:t>
            </a:r>
          </a:p>
          <a:p>
            <a:endParaRPr lang="en-US" dirty="0"/>
          </a:p>
        </p:txBody>
      </p:sp>
      <p:sp>
        <p:nvSpPr>
          <p:cNvPr id="4" name="Slide Number Placeholder 3"/>
          <p:cNvSpPr>
            <a:spLocks noGrp="1"/>
          </p:cNvSpPr>
          <p:nvPr>
            <p:ph type="sldNum" sz="quarter" idx="10"/>
          </p:nvPr>
        </p:nvSpPr>
        <p:spPr/>
        <p:txBody>
          <a:bodyPr/>
          <a:lstStyle/>
          <a:p>
            <a:fld id="{B1CC419F-6FFB-4972-8543-22F766410977}" type="slidenum">
              <a:rPr lang="en-US" smtClean="0"/>
              <a:pPr/>
              <a:t>12</a:t>
            </a:fld>
            <a:endParaRPr lang="en-US"/>
          </a:p>
        </p:txBody>
      </p:sp>
    </p:spTree>
    <p:extLst>
      <p:ext uri="{BB962C8B-B14F-4D97-AF65-F5344CB8AC3E}">
        <p14:creationId xmlns:p14="http://schemas.microsoft.com/office/powerpoint/2010/main" val="3818397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 photomicrograph of a dilute asphalt emulsion.  The brown spheres are the asphalt particles and they are surrounded by water and other chemical additives.  The asphalt particles in a typical emulsion might average 5 microns in diameter.  To understand the relative size, an average human hair is 10 times that diameter.</a:t>
            </a:r>
          </a:p>
          <a:p>
            <a:endParaRPr lang="en-US" dirty="0"/>
          </a:p>
        </p:txBody>
      </p:sp>
      <p:sp>
        <p:nvSpPr>
          <p:cNvPr id="4" name="Slide Number Placeholder 3"/>
          <p:cNvSpPr>
            <a:spLocks noGrp="1"/>
          </p:cNvSpPr>
          <p:nvPr>
            <p:ph type="sldNum" sz="quarter" idx="10"/>
          </p:nvPr>
        </p:nvSpPr>
        <p:spPr/>
        <p:txBody>
          <a:bodyPr/>
          <a:lstStyle/>
          <a:p>
            <a:fld id="{B1CC419F-6FFB-4972-8543-22F766410977}" type="slidenum">
              <a:rPr lang="en-US" smtClean="0"/>
              <a:pPr/>
              <a:t>13</a:t>
            </a:fld>
            <a:endParaRPr lang="en-US"/>
          </a:p>
        </p:txBody>
      </p:sp>
    </p:spTree>
    <p:extLst>
      <p:ext uri="{BB962C8B-B14F-4D97-AF65-F5344CB8AC3E}">
        <p14:creationId xmlns:p14="http://schemas.microsoft.com/office/powerpoint/2010/main" val="1779228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asphalt particles in an emulsion are not visible to the naked eye.  One micron is 1/1,000,000</a:t>
            </a:r>
            <a:r>
              <a:rPr kumimoji="0" lang="en-US" sz="1200" b="0" i="0" u="none" strike="noStrike" kern="1200" cap="none" spc="0" normalizeH="0" baseline="30000" noProof="0" dirty="0">
                <a:ln>
                  <a:noFill/>
                </a:ln>
                <a:solidFill>
                  <a:prstClr val="black"/>
                </a:solidFill>
                <a:effectLst/>
                <a:uLnTx/>
                <a:uFillTx/>
                <a:latin typeface="+mn-lt"/>
                <a:ea typeface="+mn-ea"/>
                <a:cs typeface="+mn-cs"/>
              </a:rPr>
              <a:t>th</a:t>
            </a:r>
            <a:r>
              <a:rPr kumimoji="0" lang="en-US" sz="1200" b="0" i="0" u="none" strike="noStrike" kern="1200" cap="none" spc="0" normalizeH="0" baseline="0" noProof="0" dirty="0">
                <a:ln>
                  <a:noFill/>
                </a:ln>
                <a:solidFill>
                  <a:prstClr val="black"/>
                </a:solidFill>
                <a:effectLst/>
                <a:uLnTx/>
                <a:uFillTx/>
                <a:latin typeface="+mn-lt"/>
                <a:ea typeface="+mn-ea"/>
                <a:cs typeface="+mn-cs"/>
              </a:rPr>
              <a:t> of a meter, or 1/1000</a:t>
            </a:r>
            <a:r>
              <a:rPr kumimoji="0" lang="en-US" sz="1200" b="0" i="0" u="none" strike="noStrike" kern="1200" cap="none" spc="0" normalizeH="0" baseline="30000" noProof="0" dirty="0">
                <a:ln>
                  <a:noFill/>
                </a:ln>
                <a:solidFill>
                  <a:prstClr val="black"/>
                </a:solidFill>
                <a:effectLst/>
                <a:uLnTx/>
                <a:uFillTx/>
                <a:latin typeface="+mn-lt"/>
                <a:ea typeface="+mn-ea"/>
                <a:cs typeface="+mn-cs"/>
              </a:rPr>
              <a:t>th</a:t>
            </a:r>
            <a:r>
              <a:rPr kumimoji="0" lang="en-US" sz="1200" b="0" i="0" u="none" strike="noStrike" kern="1200" cap="none" spc="0" normalizeH="0" baseline="0" noProof="0" dirty="0">
                <a:ln>
                  <a:noFill/>
                </a:ln>
                <a:solidFill>
                  <a:prstClr val="black"/>
                </a:solidFill>
                <a:effectLst/>
                <a:uLnTx/>
                <a:uFillTx/>
                <a:latin typeface="+mn-lt"/>
                <a:ea typeface="+mn-ea"/>
                <a:cs typeface="+mn-cs"/>
              </a:rPr>
              <a:t> of a millimeter.  Asphalt typically makes up more than 50% of the emulsion with the water continuous phase being a minor component.  Based on this, you can see that the asphalt particles must be packed very closely together.  1 gram of asphalt would be an amount about the size of a sugar cube.  The sum of the surface areas of each particle and the large number of particles in an emulsion adds up to a very large total surface area of asphalt.  That surface must be coated with emulsifier to stabilize the emulsion, and it is spread very thin.</a:t>
            </a:r>
          </a:p>
          <a:p>
            <a:endParaRPr lang="en-US" dirty="0"/>
          </a:p>
        </p:txBody>
      </p:sp>
      <p:sp>
        <p:nvSpPr>
          <p:cNvPr id="4" name="Slide Number Placeholder 3"/>
          <p:cNvSpPr>
            <a:spLocks noGrp="1"/>
          </p:cNvSpPr>
          <p:nvPr>
            <p:ph type="sldNum" sz="quarter" idx="5"/>
          </p:nvPr>
        </p:nvSpPr>
        <p:spPr/>
        <p:txBody>
          <a:bodyPr/>
          <a:lstStyle/>
          <a:p>
            <a:fld id="{21BCB931-0A63-4A5F-950A-28FC45060754}" type="slidenum">
              <a:rPr lang="en-US" smtClean="0"/>
              <a:t>14</a:t>
            </a:fld>
            <a:endParaRPr lang="en-US"/>
          </a:p>
        </p:txBody>
      </p:sp>
    </p:spTree>
    <p:extLst>
      <p:ext uri="{BB962C8B-B14F-4D97-AF65-F5344CB8AC3E}">
        <p14:creationId xmlns:p14="http://schemas.microsoft.com/office/powerpoint/2010/main" val="3141033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classification systems are based on emulsion type.  There are two basic categories, cationic and anionic.  The nonionic types are usually considered to be a subcategory of the anionic types.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cationic and anionic categories are differentiated by an electrical charge that each type of emulsion uses to stabilize itself.  That charge is determined by the emulsifier chemistry and the emulsion </a:t>
            </a:r>
            <a:r>
              <a:rPr lang="en-US" dirty="0" err="1"/>
              <a:t>pH.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“cationic” refers to something that has a positive electrical charge.  The asphalt particles of these emulsions have positive charges on their surfaces.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“anionic” refers to something that has a negative electrical charge.  These emulsions have negatively charged asphalt particle surfaces.</a:t>
            </a:r>
          </a:p>
          <a:p>
            <a:endParaRPr lang="en-US" dirty="0"/>
          </a:p>
        </p:txBody>
      </p:sp>
      <p:sp>
        <p:nvSpPr>
          <p:cNvPr id="4" name="Slide Number Placeholder 3"/>
          <p:cNvSpPr>
            <a:spLocks noGrp="1"/>
          </p:cNvSpPr>
          <p:nvPr>
            <p:ph type="sldNum" sz="quarter" idx="5"/>
          </p:nvPr>
        </p:nvSpPr>
        <p:spPr/>
        <p:txBody>
          <a:bodyPr/>
          <a:lstStyle/>
          <a:p>
            <a:fld id="{21BCB931-0A63-4A5F-950A-28FC45060754}" type="slidenum">
              <a:rPr lang="en-US" smtClean="0"/>
              <a:t>15</a:t>
            </a:fld>
            <a:endParaRPr lang="en-US"/>
          </a:p>
        </p:txBody>
      </p:sp>
    </p:spTree>
    <p:extLst>
      <p:ext uri="{BB962C8B-B14F-4D97-AF65-F5344CB8AC3E}">
        <p14:creationId xmlns:p14="http://schemas.microsoft.com/office/powerpoint/2010/main" val="2367169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Whether we are talking about cationic or anionic types, they both have these four setting categories in common.  The emulsion setting characteristics fall commonly into two application types, spray applications and mixing applications.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CC419F-6FFB-4972-8543-22F76641097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866570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the medium setting types and the quick and slow setting types fall into the general mixing grade category.  Mixing grade emulsions are chemically designed to be significantly more stable.  The emulsions are usually mixed with aggregate which has a strong destabilizing effect on the emulsion. It needs to remain emulsified for a certain amount of time before breaking so that the mix can be properly placed.  The additive chemistry and emulsion formulation are often chosen based on the particular aggregate being used in the project to give a “designed” setting time.</a:t>
            </a:r>
          </a:p>
          <a:p>
            <a:endParaRPr lang="en-US" dirty="0"/>
          </a:p>
        </p:txBody>
      </p:sp>
      <p:sp>
        <p:nvSpPr>
          <p:cNvPr id="4" name="Slide Number Placeholder 3"/>
          <p:cNvSpPr>
            <a:spLocks noGrp="1"/>
          </p:cNvSpPr>
          <p:nvPr>
            <p:ph type="sldNum" sz="quarter" idx="5"/>
          </p:nvPr>
        </p:nvSpPr>
        <p:spPr/>
        <p:txBody>
          <a:bodyPr/>
          <a:lstStyle/>
          <a:p>
            <a:fld id="{21BCB931-0A63-4A5F-950A-28FC45060754}" type="slidenum">
              <a:rPr lang="en-US" smtClean="0"/>
              <a:t>18</a:t>
            </a:fld>
            <a:endParaRPr lang="en-US"/>
          </a:p>
        </p:txBody>
      </p:sp>
    </p:spTree>
    <p:extLst>
      <p:ext uri="{BB962C8B-B14F-4D97-AF65-F5344CB8AC3E}">
        <p14:creationId xmlns:p14="http://schemas.microsoft.com/office/powerpoint/2010/main" val="740125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the chemical structure of an emulsifier molecule.  The “tail group” is made up of all carbon and hydrogen atoms.  Compounds with this composition are of a group known as “hydrocarbons”.  You are familiar with many types of hydrocarbons including oils, fats, refinery products like asphalt, diesel and gasoline.  All of these compounds and materials are oil soluble.  In the head group of this molecule, we find oxygen and nitrogen atoms along with the hydrocarbons.  O and N are known as “heteroatoms” because they do not share electrons equally with their neighboring carbon atoms.  This causes them to attain a slight positive or negative electrical charge.  We call these molecules “polar” because they contain an electrical dipole.  Water, which contains an oxygen atom along with two hydrogen atoms is also polar.  Molecules of this type are mutually soluble.  Rather than writing out all of the chemical structure, it is often easier for us to use this shorthand picture of the molecule.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CC419F-6FFB-4972-8543-22F76641097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340448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57611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75659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28920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45398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37461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12900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93059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10799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32470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5CCEB16C-363C-4998-B93C-145770B7DB34}" type="datetimeFigureOut">
              <a:rPr lang="en-US"/>
              <a:pPr>
                <a:defRPr/>
              </a:pPr>
              <a:t>12/2/2019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769AF94-5992-470C-98EC-002F29078176}" type="slidenum">
              <a:rPr lang="en-US"/>
              <a:pPr>
                <a:defRPr/>
              </a:pPr>
              <a:t>‹#›</a:t>
            </a:fld>
            <a:endParaRPr lang="en-US"/>
          </a:p>
        </p:txBody>
      </p:sp>
    </p:spTree>
    <p:extLst>
      <p:ext uri="{BB962C8B-B14F-4D97-AF65-F5344CB8AC3E}">
        <p14:creationId xmlns:p14="http://schemas.microsoft.com/office/powerpoint/2010/main" val="1367984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fld id="{23FF9EF3-6F22-486E-847C-ABC69239558F}" type="datetimeFigureOut">
              <a:rPr lang="en-US"/>
              <a:pPr>
                <a:defRPr/>
              </a:pPr>
              <a:t>12/2/2019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C3BBB38-FA32-4A1F-A278-36E3B21B56F7}" type="slidenum">
              <a:rPr lang="en-US"/>
              <a:pPr>
                <a:defRPr/>
              </a:pPr>
              <a:t>‹#›</a:t>
            </a:fld>
            <a:endParaRPr lang="en-US"/>
          </a:p>
        </p:txBody>
      </p:sp>
    </p:spTree>
    <p:extLst>
      <p:ext uri="{BB962C8B-B14F-4D97-AF65-F5344CB8AC3E}">
        <p14:creationId xmlns:p14="http://schemas.microsoft.com/office/powerpoint/2010/main" val="286945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60779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5CCEB16C-363C-4998-B93C-145770B7DB34}" type="datetimeFigureOut">
              <a:rPr lang="en-US"/>
              <a:pPr>
                <a:defRPr/>
              </a:pPr>
              <a:t>12/2/2019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769AF94-5992-470C-98EC-002F29078176}" type="slidenum">
              <a:rPr lang="en-US"/>
              <a:pPr>
                <a:defRPr/>
              </a:pPr>
              <a:t>‹#›</a:t>
            </a:fld>
            <a:endParaRPr lang="en-US"/>
          </a:p>
        </p:txBody>
      </p:sp>
    </p:spTree>
    <p:extLst>
      <p:ext uri="{BB962C8B-B14F-4D97-AF65-F5344CB8AC3E}">
        <p14:creationId xmlns:p14="http://schemas.microsoft.com/office/powerpoint/2010/main" val="2263128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2133600" y="2507786"/>
            <a:ext cx="94488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FE5FA52-B511-42B1-B1BD-E1A797AD351F}" type="datetimeFigureOut">
              <a:rPr lang="en-US"/>
              <a:pPr>
                <a:defRPr/>
              </a:pPr>
              <a:t>12/2/2019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E4E9EF-EFAE-4E8B-A2C4-8454FEBD8531}" type="slidenum">
              <a:rPr lang="en-US"/>
              <a:pPr>
                <a:defRPr/>
              </a:pPr>
              <a:t>‹#›</a:t>
            </a:fld>
            <a:endParaRPr lang="en-US"/>
          </a:p>
        </p:txBody>
      </p:sp>
    </p:spTree>
    <p:extLst>
      <p:ext uri="{BB962C8B-B14F-4D97-AF65-F5344CB8AC3E}">
        <p14:creationId xmlns:p14="http://schemas.microsoft.com/office/powerpoint/2010/main" val="1653187256"/>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45C98451-5CF8-4728-849C-09BE09E0789E}" type="datetimeFigureOut">
              <a:rPr lang="en-US"/>
              <a:pPr>
                <a:defRPr/>
              </a:pPr>
              <a:t>12/2/2019</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B22CE2D1-8FDB-4C0D-AB01-37923DE6EBAF}" type="slidenum">
              <a:rPr lang="en-US"/>
              <a:pPr>
                <a:defRPr/>
              </a:pPr>
              <a:t>‹#›</a:t>
            </a:fld>
            <a:endParaRPr lang="en-US"/>
          </a:p>
        </p:txBody>
      </p:sp>
    </p:spTree>
    <p:extLst>
      <p:ext uri="{BB962C8B-B14F-4D97-AF65-F5344CB8AC3E}">
        <p14:creationId xmlns:p14="http://schemas.microsoft.com/office/powerpoint/2010/main" val="665426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fld id="{AE5CDD3A-A3D6-40AF-9DD6-251C18F5DA45}" type="datetimeFigureOut">
              <a:rPr lang="en-US"/>
              <a:pPr>
                <a:defRPr/>
              </a:pPr>
              <a:t>12/2/2019</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6053F410-FAEC-4A9F-9C7F-3BA402660ECB}" type="slidenum">
              <a:rPr lang="en-US"/>
              <a:pPr>
                <a:defRPr/>
              </a:pPr>
              <a:t>‹#›</a:t>
            </a:fld>
            <a:endParaRPr lang="en-US"/>
          </a:p>
        </p:txBody>
      </p:sp>
    </p:spTree>
    <p:extLst>
      <p:ext uri="{BB962C8B-B14F-4D97-AF65-F5344CB8AC3E}">
        <p14:creationId xmlns:p14="http://schemas.microsoft.com/office/powerpoint/2010/main" val="3882005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64F9DBE2-0665-4238-9219-C970CD2F41F0}" type="datetimeFigureOut">
              <a:rPr lang="en-US"/>
              <a:pPr>
                <a:defRPr/>
              </a:pPr>
              <a:t>12/2/2019</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662BCBB8-4119-4130-AE66-04C5D4A3AB50}" type="slidenum">
              <a:rPr lang="en-US"/>
              <a:pPr>
                <a:defRPr/>
              </a:pPr>
              <a:t>‹#›</a:t>
            </a:fld>
            <a:endParaRPr lang="en-US"/>
          </a:p>
        </p:txBody>
      </p:sp>
    </p:spTree>
    <p:extLst>
      <p:ext uri="{BB962C8B-B14F-4D97-AF65-F5344CB8AC3E}">
        <p14:creationId xmlns:p14="http://schemas.microsoft.com/office/powerpoint/2010/main" val="2241094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33DC2B33-E0CC-4852-B47B-4C7AC2364077}" type="datetimeFigureOut">
              <a:rPr lang="en-US"/>
              <a:pPr>
                <a:defRPr/>
              </a:pPr>
              <a:t>12/2/2019</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FF4793F7-6F38-45E0-9D56-5CF4DAED8B92}" type="slidenum">
              <a:rPr lang="en-US"/>
              <a:pPr>
                <a:defRPr/>
              </a:pPr>
              <a:t>‹#›</a:t>
            </a:fld>
            <a:endParaRPr lang="en-US"/>
          </a:p>
        </p:txBody>
      </p:sp>
    </p:spTree>
    <p:extLst>
      <p:ext uri="{BB962C8B-B14F-4D97-AF65-F5344CB8AC3E}">
        <p14:creationId xmlns:p14="http://schemas.microsoft.com/office/powerpoint/2010/main" val="2265964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8FD2B899-E340-4461-AAEA-20C9A9CE691B}" type="datetimeFigureOut">
              <a:rPr lang="en-US"/>
              <a:pPr>
                <a:defRPr/>
              </a:pPr>
              <a:t>12/2/2019</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51F47ED9-600A-4BB1-9D23-E9A7AA6177C8}" type="slidenum">
              <a:rPr lang="en-US"/>
              <a:pPr>
                <a:defRPr/>
              </a:pPr>
              <a:t>‹#›</a:t>
            </a:fld>
            <a:endParaRPr lang="en-US"/>
          </a:p>
        </p:txBody>
      </p:sp>
    </p:spTree>
    <p:extLst>
      <p:ext uri="{BB962C8B-B14F-4D97-AF65-F5344CB8AC3E}">
        <p14:creationId xmlns:p14="http://schemas.microsoft.com/office/powerpoint/2010/main" val="965288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438400" y="1166787"/>
            <a:ext cx="73152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08DC1FCE-1294-4598-AC87-0A6F4820DDEE}" type="datetimeFigureOut">
              <a:rPr lang="en-US"/>
              <a:pPr>
                <a:defRPr/>
              </a:pPr>
              <a:t>12/2/2019</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AED00AD0-D2EA-4F24-A1BD-7E2F3169D332}" type="slidenum">
              <a:rPr lang="en-US"/>
              <a:pPr>
                <a:defRPr/>
              </a:pPr>
              <a:t>‹#›</a:t>
            </a:fld>
            <a:endParaRPr lang="en-US"/>
          </a:p>
        </p:txBody>
      </p:sp>
    </p:spTree>
    <p:extLst>
      <p:ext uri="{BB962C8B-B14F-4D97-AF65-F5344CB8AC3E}">
        <p14:creationId xmlns:p14="http://schemas.microsoft.com/office/powerpoint/2010/main" val="2559787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61954122-3540-48A0-A137-009B79A8F715}" type="datetimeFigureOut">
              <a:rPr lang="en-US"/>
              <a:pPr>
                <a:defRPr/>
              </a:pPr>
              <a:t>12/2/2019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B1758135-FF75-4680-B2ED-B09E2880A7CB}" type="slidenum">
              <a:rPr lang="en-US"/>
              <a:pPr>
                <a:defRPr/>
              </a:pPr>
              <a:t>‹#›</a:t>
            </a:fld>
            <a:endParaRPr lang="en-US"/>
          </a:p>
        </p:txBody>
      </p:sp>
    </p:spTree>
    <p:extLst>
      <p:ext uri="{BB962C8B-B14F-4D97-AF65-F5344CB8AC3E}">
        <p14:creationId xmlns:p14="http://schemas.microsoft.com/office/powerpoint/2010/main" val="3624104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9C677E26-902C-473F-A8AD-4B2228EB7DD0}" type="datetimeFigureOut">
              <a:rPr lang="en-US"/>
              <a:pPr>
                <a:defRPr/>
              </a:pPr>
              <a:t>12/2/2019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AB6D0F2-1E5A-4C84-A74D-C301E0BE4691}" type="slidenum">
              <a:rPr lang="en-US"/>
              <a:pPr>
                <a:defRPr/>
              </a:pPr>
              <a:t>‹#›</a:t>
            </a:fld>
            <a:endParaRPr lang="en-US"/>
          </a:p>
        </p:txBody>
      </p:sp>
    </p:spTree>
    <p:extLst>
      <p:ext uri="{BB962C8B-B14F-4D97-AF65-F5344CB8AC3E}">
        <p14:creationId xmlns:p14="http://schemas.microsoft.com/office/powerpoint/2010/main" val="39596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tx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13740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fld id="{23FF9EF3-6F22-486E-847C-ABC69239558F}" type="datetimeFigureOut">
              <a:rPr lang="en-US"/>
              <a:pPr>
                <a:defRPr/>
              </a:pPr>
              <a:t>12/2/2019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C3BBB38-FA32-4A1F-A278-36E3B21B56F7}" type="slidenum">
              <a:rPr lang="en-US"/>
              <a:pPr>
                <a:defRPr/>
              </a:pPr>
              <a:t>‹#›</a:t>
            </a:fld>
            <a:endParaRPr lang="en-US"/>
          </a:p>
        </p:txBody>
      </p:sp>
    </p:spTree>
    <p:extLst>
      <p:ext uri="{BB962C8B-B14F-4D97-AF65-F5344CB8AC3E}">
        <p14:creationId xmlns:p14="http://schemas.microsoft.com/office/powerpoint/2010/main" val="527608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5CCEB16C-363C-4998-B93C-145770B7DB34}" type="datetimeFigureOut">
              <a:rPr lang="en-US"/>
              <a:pPr>
                <a:defRPr/>
              </a:pPr>
              <a:t>12/2/2019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769AF94-5992-470C-98EC-002F29078176}" type="slidenum">
              <a:rPr lang="en-US"/>
              <a:pPr>
                <a:defRPr/>
              </a:pPr>
              <a:t>‹#›</a:t>
            </a:fld>
            <a:endParaRPr lang="en-US"/>
          </a:p>
        </p:txBody>
      </p:sp>
    </p:spTree>
    <p:extLst>
      <p:ext uri="{BB962C8B-B14F-4D97-AF65-F5344CB8AC3E}">
        <p14:creationId xmlns:p14="http://schemas.microsoft.com/office/powerpoint/2010/main" val="2799120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2133600" y="2507786"/>
            <a:ext cx="94488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FE5FA52-B511-42B1-B1BD-E1A797AD351F}" type="datetimeFigureOut">
              <a:rPr lang="en-US"/>
              <a:pPr>
                <a:defRPr/>
              </a:pPr>
              <a:t>12/2/2019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E4E9EF-EFAE-4E8B-A2C4-8454FEBD8531}" type="slidenum">
              <a:rPr lang="en-US"/>
              <a:pPr>
                <a:defRPr/>
              </a:pPr>
              <a:t>‹#›</a:t>
            </a:fld>
            <a:endParaRPr lang="en-US"/>
          </a:p>
        </p:txBody>
      </p:sp>
    </p:spTree>
    <p:extLst>
      <p:ext uri="{BB962C8B-B14F-4D97-AF65-F5344CB8AC3E}">
        <p14:creationId xmlns:p14="http://schemas.microsoft.com/office/powerpoint/2010/main" val="4241978144"/>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45C98451-5CF8-4728-849C-09BE09E0789E}" type="datetimeFigureOut">
              <a:rPr lang="en-US"/>
              <a:pPr>
                <a:defRPr/>
              </a:pPr>
              <a:t>12/2/2019</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B22CE2D1-8FDB-4C0D-AB01-37923DE6EBAF}" type="slidenum">
              <a:rPr lang="en-US"/>
              <a:pPr>
                <a:defRPr/>
              </a:pPr>
              <a:t>‹#›</a:t>
            </a:fld>
            <a:endParaRPr lang="en-US"/>
          </a:p>
        </p:txBody>
      </p:sp>
    </p:spTree>
    <p:extLst>
      <p:ext uri="{BB962C8B-B14F-4D97-AF65-F5344CB8AC3E}">
        <p14:creationId xmlns:p14="http://schemas.microsoft.com/office/powerpoint/2010/main" val="3126941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fld id="{AE5CDD3A-A3D6-40AF-9DD6-251C18F5DA45}" type="datetimeFigureOut">
              <a:rPr lang="en-US"/>
              <a:pPr>
                <a:defRPr/>
              </a:pPr>
              <a:t>12/2/2019</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6053F410-FAEC-4A9F-9C7F-3BA402660ECB}" type="slidenum">
              <a:rPr lang="en-US"/>
              <a:pPr>
                <a:defRPr/>
              </a:pPr>
              <a:t>‹#›</a:t>
            </a:fld>
            <a:endParaRPr lang="en-US"/>
          </a:p>
        </p:txBody>
      </p:sp>
    </p:spTree>
    <p:extLst>
      <p:ext uri="{BB962C8B-B14F-4D97-AF65-F5344CB8AC3E}">
        <p14:creationId xmlns:p14="http://schemas.microsoft.com/office/powerpoint/2010/main" val="3150113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64F9DBE2-0665-4238-9219-C970CD2F41F0}" type="datetimeFigureOut">
              <a:rPr lang="en-US"/>
              <a:pPr>
                <a:defRPr/>
              </a:pPr>
              <a:t>12/2/2019</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662BCBB8-4119-4130-AE66-04C5D4A3AB50}" type="slidenum">
              <a:rPr lang="en-US"/>
              <a:pPr>
                <a:defRPr/>
              </a:pPr>
              <a:t>‹#›</a:t>
            </a:fld>
            <a:endParaRPr lang="en-US"/>
          </a:p>
        </p:txBody>
      </p:sp>
    </p:spTree>
    <p:extLst>
      <p:ext uri="{BB962C8B-B14F-4D97-AF65-F5344CB8AC3E}">
        <p14:creationId xmlns:p14="http://schemas.microsoft.com/office/powerpoint/2010/main" val="125109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33DC2B33-E0CC-4852-B47B-4C7AC2364077}" type="datetimeFigureOut">
              <a:rPr lang="en-US"/>
              <a:pPr>
                <a:defRPr/>
              </a:pPr>
              <a:t>12/2/2019</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FF4793F7-6F38-45E0-9D56-5CF4DAED8B92}" type="slidenum">
              <a:rPr lang="en-US"/>
              <a:pPr>
                <a:defRPr/>
              </a:pPr>
              <a:t>‹#›</a:t>
            </a:fld>
            <a:endParaRPr lang="en-US"/>
          </a:p>
        </p:txBody>
      </p:sp>
    </p:spTree>
    <p:extLst>
      <p:ext uri="{BB962C8B-B14F-4D97-AF65-F5344CB8AC3E}">
        <p14:creationId xmlns:p14="http://schemas.microsoft.com/office/powerpoint/2010/main" val="1691202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8FD2B899-E340-4461-AAEA-20C9A9CE691B}" type="datetimeFigureOut">
              <a:rPr lang="en-US"/>
              <a:pPr>
                <a:defRPr/>
              </a:pPr>
              <a:t>12/2/2019</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51F47ED9-600A-4BB1-9D23-E9A7AA6177C8}" type="slidenum">
              <a:rPr lang="en-US"/>
              <a:pPr>
                <a:defRPr/>
              </a:pPr>
              <a:t>‹#›</a:t>
            </a:fld>
            <a:endParaRPr lang="en-US"/>
          </a:p>
        </p:txBody>
      </p:sp>
    </p:spTree>
    <p:extLst>
      <p:ext uri="{BB962C8B-B14F-4D97-AF65-F5344CB8AC3E}">
        <p14:creationId xmlns:p14="http://schemas.microsoft.com/office/powerpoint/2010/main" val="581984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438400" y="1166787"/>
            <a:ext cx="73152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08DC1FCE-1294-4598-AC87-0A6F4820DDEE}" type="datetimeFigureOut">
              <a:rPr lang="en-US"/>
              <a:pPr>
                <a:defRPr/>
              </a:pPr>
              <a:t>12/2/2019</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AED00AD0-D2EA-4F24-A1BD-7E2F3169D332}" type="slidenum">
              <a:rPr lang="en-US"/>
              <a:pPr>
                <a:defRPr/>
              </a:pPr>
              <a:t>‹#›</a:t>
            </a:fld>
            <a:endParaRPr lang="en-US"/>
          </a:p>
        </p:txBody>
      </p:sp>
    </p:spTree>
    <p:extLst>
      <p:ext uri="{BB962C8B-B14F-4D97-AF65-F5344CB8AC3E}">
        <p14:creationId xmlns:p14="http://schemas.microsoft.com/office/powerpoint/2010/main" val="2086155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61954122-3540-48A0-A137-009B79A8F715}" type="datetimeFigureOut">
              <a:rPr lang="en-US"/>
              <a:pPr>
                <a:defRPr/>
              </a:pPr>
              <a:t>12/2/2019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B1758135-FF75-4680-B2ED-B09E2880A7CB}" type="slidenum">
              <a:rPr lang="en-US"/>
              <a:pPr>
                <a:defRPr/>
              </a:pPr>
              <a:t>‹#›</a:t>
            </a:fld>
            <a:endParaRPr lang="en-US"/>
          </a:p>
        </p:txBody>
      </p:sp>
    </p:spTree>
    <p:extLst>
      <p:ext uri="{BB962C8B-B14F-4D97-AF65-F5344CB8AC3E}">
        <p14:creationId xmlns:p14="http://schemas.microsoft.com/office/powerpoint/2010/main" val="1367148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898675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9C677E26-902C-473F-A8AD-4B2228EB7DD0}" type="datetimeFigureOut">
              <a:rPr lang="en-US"/>
              <a:pPr>
                <a:defRPr/>
              </a:pPr>
              <a:t>12/2/2019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AB6D0F2-1E5A-4C84-A74D-C301E0BE4691}" type="slidenum">
              <a:rPr lang="en-US"/>
              <a:pPr>
                <a:defRPr/>
              </a:pPr>
              <a:t>‹#›</a:t>
            </a:fld>
            <a:endParaRPr lang="en-US"/>
          </a:p>
        </p:txBody>
      </p:sp>
    </p:spTree>
    <p:extLst>
      <p:ext uri="{BB962C8B-B14F-4D97-AF65-F5344CB8AC3E}">
        <p14:creationId xmlns:p14="http://schemas.microsoft.com/office/powerpoint/2010/main" val="250072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04392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64159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84077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31220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8538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110000"/>
              </a:schemeClr>
            </a:gs>
            <a:gs pos="0">
              <a:schemeClr val="bg1">
                <a:shade val="64000"/>
                <a:lumMod val="88000"/>
              </a:schemeClr>
            </a:gs>
          </a:gsLst>
          <a:lin ang="5400000" scaled="0"/>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4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12/2/2019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16795707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110000"/>
              </a:schemeClr>
            </a:gs>
            <a:gs pos="0">
              <a:schemeClr val="bg1">
                <a:shade val="64000"/>
                <a:lumMod val="88000"/>
              </a:schemeClr>
            </a:gs>
          </a:gsLst>
          <a:lin ang="5400000" scaled="0"/>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609600" y="1600201"/>
            <a:ext cx="109728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85AA412C-7A67-4764-8A7B-1617AD4C7856}" type="datetimeFigureOut">
              <a:rPr lang="en-US"/>
              <a:pPr>
                <a:defRPr/>
              </a:pPr>
              <a:t>12/2/2019</a:t>
            </a:fld>
            <a:endParaRPr lang="en-US"/>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542EC633-BBFE-4C40-AB96-89AC1E44E3A7}" type="slidenum">
              <a:rPr lang="en-US"/>
              <a:pPr>
                <a:defRPr/>
              </a:pPr>
              <a:t>‹#›</a:t>
            </a:fld>
            <a:endParaRPr lang="en-US"/>
          </a:p>
        </p:txBody>
      </p:sp>
    </p:spTree>
    <p:extLst>
      <p:ext uri="{BB962C8B-B14F-4D97-AF65-F5344CB8AC3E}">
        <p14:creationId xmlns:p14="http://schemas.microsoft.com/office/powerpoint/2010/main" val="3942469286"/>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110000"/>
              </a:schemeClr>
            </a:gs>
            <a:gs pos="0">
              <a:schemeClr val="bg1">
                <a:shade val="64000"/>
                <a:lumMod val="88000"/>
              </a:schemeClr>
            </a:gs>
          </a:gsLst>
          <a:lin ang="5400000" scaled="0"/>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609600" y="1600201"/>
            <a:ext cx="109728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85AA412C-7A67-4764-8A7B-1617AD4C7856}" type="datetimeFigureOut">
              <a:rPr lang="en-US"/>
              <a:pPr>
                <a:defRPr/>
              </a:pPr>
              <a:t>12/2/2019</a:t>
            </a:fld>
            <a:endParaRPr lang="en-US"/>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542EC633-BBFE-4C40-AB96-89AC1E44E3A7}" type="slidenum">
              <a:rPr lang="en-US"/>
              <a:pPr>
                <a:defRPr/>
              </a:pPr>
              <a:t>‹#›</a:t>
            </a:fld>
            <a:endParaRPr lang="en-US"/>
          </a:p>
        </p:txBody>
      </p:sp>
    </p:spTree>
    <p:extLst>
      <p:ext uri="{BB962C8B-B14F-4D97-AF65-F5344CB8AC3E}">
        <p14:creationId xmlns:p14="http://schemas.microsoft.com/office/powerpoint/2010/main" val="3671416942"/>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23B13D-378F-4732-9C97-4E70A1E83670}"/>
              </a:ext>
            </a:extLst>
          </p:cNvPr>
          <p:cNvSpPr txBox="1"/>
          <p:nvPr/>
        </p:nvSpPr>
        <p:spPr>
          <a:xfrm>
            <a:off x="1969477" y="896815"/>
            <a:ext cx="866921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w Cen MT" panose="020B0602020104020603"/>
                <a:ea typeface="+mn-ea"/>
                <a:cs typeface="+mn-cs"/>
              </a:rPr>
              <a:t>ABC’s of ASPHALT EMULSIONS</a:t>
            </a:r>
          </a:p>
        </p:txBody>
      </p:sp>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
        <p:nvSpPr>
          <p:cNvPr id="3" name="Title 2">
            <a:extLst>
              <a:ext uri="{FF2B5EF4-FFF2-40B4-BE49-F238E27FC236}">
                <a16:creationId xmlns:a16="http://schemas.microsoft.com/office/drawing/2014/main" id="{6EDFA8A5-A529-4EB8-A20C-FC6601E47A8C}"/>
              </a:ext>
            </a:extLst>
          </p:cNvPr>
          <p:cNvSpPr>
            <a:spLocks noGrp="1"/>
          </p:cNvSpPr>
          <p:nvPr>
            <p:ph type="ctrTitle"/>
          </p:nvPr>
        </p:nvSpPr>
        <p:spPr>
          <a:xfrm>
            <a:off x="1751012" y="2595418"/>
            <a:ext cx="8689976" cy="1214580"/>
          </a:xfrm>
        </p:spPr>
        <p:txBody>
          <a:bodyPr>
            <a:normAutofit fontScale="90000"/>
          </a:bodyPr>
          <a:lstStyle/>
          <a:p>
            <a:r>
              <a:rPr lang="en-US" dirty="0"/>
              <a:t>2019 Oaces cHip seal workshop</a:t>
            </a:r>
          </a:p>
        </p:txBody>
      </p:sp>
      <p:sp>
        <p:nvSpPr>
          <p:cNvPr id="5" name="Subtitle 4">
            <a:extLst>
              <a:ext uri="{FF2B5EF4-FFF2-40B4-BE49-F238E27FC236}">
                <a16:creationId xmlns:a16="http://schemas.microsoft.com/office/drawing/2014/main" id="{90BF259C-9BC1-4A4C-9C39-B7914804CB11}"/>
              </a:ext>
            </a:extLst>
          </p:cNvPr>
          <p:cNvSpPr>
            <a:spLocks noGrp="1"/>
          </p:cNvSpPr>
          <p:nvPr>
            <p:ph type="subTitle" idx="1"/>
          </p:nvPr>
        </p:nvSpPr>
        <p:spPr/>
        <p:txBody>
          <a:bodyPr>
            <a:normAutofit/>
          </a:bodyPr>
          <a:lstStyle/>
          <a:p>
            <a:r>
              <a:rPr lang="en-US" sz="2800" dirty="0"/>
              <a:t>Keven Heitschmidt</a:t>
            </a:r>
          </a:p>
          <a:p>
            <a:r>
              <a:rPr lang="en-US" sz="2800" dirty="0"/>
              <a:t>Albina asphalt</a:t>
            </a:r>
          </a:p>
        </p:txBody>
      </p:sp>
    </p:spTree>
    <p:extLst>
      <p:ext uri="{BB962C8B-B14F-4D97-AF65-F5344CB8AC3E}">
        <p14:creationId xmlns:p14="http://schemas.microsoft.com/office/powerpoint/2010/main" val="3210213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23B13D-378F-4732-9C97-4E70A1E83670}"/>
              </a:ext>
            </a:extLst>
          </p:cNvPr>
          <p:cNvSpPr txBox="1"/>
          <p:nvPr/>
        </p:nvSpPr>
        <p:spPr>
          <a:xfrm>
            <a:off x="1969477" y="896815"/>
            <a:ext cx="866921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w Cen MT" panose="020B0602020104020603"/>
              </a:rPr>
              <a:t>ABC’s of asphalt emulsion</a:t>
            </a:r>
            <a:endParaRPr kumimoji="0" lang="en-US" sz="28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3"/>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5AF875C3-7A6B-4CBF-A4CB-03AF2CB1DEE3}"/>
              </a:ext>
            </a:extLst>
          </p:cNvPr>
          <p:cNvPicPr>
            <a:picLocks noChangeAspect="1"/>
          </p:cNvPicPr>
          <p:nvPr/>
        </p:nvPicPr>
        <p:blipFill>
          <a:blip r:embed="rId4"/>
          <a:stretch>
            <a:fillRect/>
          </a:stretch>
        </p:blipFill>
        <p:spPr>
          <a:xfrm>
            <a:off x="3051544" y="1295215"/>
            <a:ext cx="6166884" cy="4665970"/>
          </a:xfrm>
          <a:prstGeom prst="rect">
            <a:avLst/>
          </a:prstGeom>
        </p:spPr>
      </p:pic>
    </p:spTree>
    <p:extLst>
      <p:ext uri="{BB962C8B-B14F-4D97-AF65-F5344CB8AC3E}">
        <p14:creationId xmlns:p14="http://schemas.microsoft.com/office/powerpoint/2010/main" val="3771783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23B13D-378F-4732-9C97-4E70A1E83670}"/>
              </a:ext>
            </a:extLst>
          </p:cNvPr>
          <p:cNvSpPr txBox="1"/>
          <p:nvPr/>
        </p:nvSpPr>
        <p:spPr>
          <a:xfrm>
            <a:off x="1969477" y="896815"/>
            <a:ext cx="866921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ABC’S of Asphalt Emulsions</a:t>
            </a:r>
          </a:p>
        </p:txBody>
      </p:sp>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0E8219B9-546D-4DF9-AFBC-17D672634829}"/>
              </a:ext>
            </a:extLst>
          </p:cNvPr>
          <p:cNvPicPr>
            <a:picLocks noChangeAspect="1"/>
          </p:cNvPicPr>
          <p:nvPr/>
        </p:nvPicPr>
        <p:blipFill>
          <a:blip r:embed="rId3"/>
          <a:stretch>
            <a:fillRect/>
          </a:stretch>
        </p:blipFill>
        <p:spPr>
          <a:xfrm>
            <a:off x="3837264" y="2040155"/>
            <a:ext cx="4933639" cy="3394344"/>
          </a:xfrm>
          <a:prstGeom prst="rect">
            <a:avLst/>
          </a:prstGeom>
        </p:spPr>
      </p:pic>
    </p:spTree>
    <p:extLst>
      <p:ext uri="{BB962C8B-B14F-4D97-AF65-F5344CB8AC3E}">
        <p14:creationId xmlns:p14="http://schemas.microsoft.com/office/powerpoint/2010/main" val="1443389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2A70AF-F244-4AAF-87CC-9FC741877712}"/>
              </a:ext>
            </a:extLst>
          </p:cNvPr>
          <p:cNvPicPr>
            <a:picLocks noChangeAspect="1"/>
          </p:cNvPicPr>
          <p:nvPr/>
        </p:nvPicPr>
        <p:blipFill>
          <a:blip r:embed="rId3"/>
          <a:stretch>
            <a:fillRect/>
          </a:stretch>
        </p:blipFill>
        <p:spPr>
          <a:xfrm>
            <a:off x="1749175" y="2173115"/>
            <a:ext cx="8693649" cy="2511770"/>
          </a:xfrm>
          <a:prstGeom prst="rect">
            <a:avLst/>
          </a:prstGeom>
        </p:spPr>
      </p:pic>
      <p:sp>
        <p:nvSpPr>
          <p:cNvPr id="2" name="Title 1"/>
          <p:cNvSpPr>
            <a:spLocks noGrp="1"/>
          </p:cNvSpPr>
          <p:nvPr>
            <p:ph type="title"/>
          </p:nvPr>
        </p:nvSpPr>
        <p:spPr>
          <a:xfrm>
            <a:off x="1981200" y="306555"/>
            <a:ext cx="8229600" cy="1143000"/>
          </a:xfrm>
        </p:spPr>
        <p:txBody>
          <a:bodyPr/>
          <a:lstStyle/>
          <a:p>
            <a:r>
              <a:rPr lang="en-US" dirty="0"/>
              <a:t>ABC’s of asphalt Emulsions</a:t>
            </a:r>
          </a:p>
        </p:txBody>
      </p:sp>
      <p:sp>
        <p:nvSpPr>
          <p:cNvPr id="3" name="Content Placeholder 2"/>
          <p:cNvSpPr>
            <a:spLocks noGrp="1"/>
          </p:cNvSpPr>
          <p:nvPr>
            <p:ph idx="1"/>
          </p:nvPr>
        </p:nvSpPr>
        <p:spPr>
          <a:xfrm>
            <a:off x="1820863" y="1850065"/>
            <a:ext cx="8229600" cy="3787444"/>
          </a:xfrm>
        </p:spPr>
        <p:txBody>
          <a:bodyPr/>
          <a:lstStyle/>
          <a:p>
            <a:endParaRPr lang="en-US" dirty="0"/>
          </a:p>
        </p:txBody>
      </p:sp>
      <p:sp>
        <p:nvSpPr>
          <p:cNvPr id="9" name="Rectangle 5"/>
          <p:cNvSpPr>
            <a:spLocks noChangeArrowheads="1"/>
          </p:cNvSpPr>
          <p:nvPr/>
        </p:nvSpPr>
        <p:spPr bwMode="auto">
          <a:xfrm>
            <a:off x="1524000" y="1752600"/>
            <a:ext cx="9144000" cy="914400"/>
          </a:xfrm>
          <a:prstGeom prst="rect">
            <a:avLst/>
          </a:prstGeom>
          <a:solidFill>
            <a:srgbClr val="00CC00"/>
          </a:solidFill>
          <a:ln w="9525">
            <a:solidFill>
              <a:srgbClr val="00CC00"/>
            </a:solidFill>
            <a:miter lim="800000"/>
            <a:headEnd/>
            <a:tailEnd/>
          </a:ln>
          <a:effectLst/>
        </p:spPr>
        <p:txBody>
          <a:bodyPr wrap="none" anchor="ctr"/>
          <a:lstStyle/>
          <a:p>
            <a:pPr algn="ctr" eaLnBrk="0" hangingPunct="0"/>
            <a:endParaRPr lang="en-US" sz="2400">
              <a:solidFill>
                <a:srgbClr val="FFFFFF"/>
              </a:solidFill>
              <a:latin typeface="Times New Roman" pitchFamily="18" charset="0"/>
            </a:endParaRPr>
          </a:p>
        </p:txBody>
      </p:sp>
      <p:sp>
        <p:nvSpPr>
          <p:cNvPr id="10" name="Text Box 14"/>
          <p:cNvSpPr txBox="1">
            <a:spLocks noChangeArrowheads="1"/>
          </p:cNvSpPr>
          <p:nvPr/>
        </p:nvSpPr>
        <p:spPr bwMode="auto">
          <a:xfrm>
            <a:off x="1981201" y="1751012"/>
            <a:ext cx="2403475" cy="915988"/>
          </a:xfrm>
          <a:prstGeom prst="rect">
            <a:avLst/>
          </a:prstGeom>
          <a:noFill/>
          <a:ln w="9525" algn="ctr">
            <a:noFill/>
            <a:miter lim="800000"/>
            <a:headEnd/>
            <a:tailEnd/>
          </a:ln>
          <a:effectLst/>
        </p:spPr>
        <p:txBody>
          <a:bodyPr>
            <a:spAutoFit/>
          </a:bodyPr>
          <a:lstStyle/>
          <a:p>
            <a:pPr algn="ctr" eaLnBrk="0" hangingPunct="0"/>
            <a:r>
              <a:rPr lang="en-US" b="1" dirty="0">
                <a:solidFill>
                  <a:srgbClr val="0033CC"/>
                </a:solidFill>
                <a:latin typeface="Century Gothic" pitchFamily="34" charset="0"/>
              </a:rPr>
              <a:t>Molten asphalt and emulsifier solution go in… </a:t>
            </a:r>
          </a:p>
        </p:txBody>
      </p:sp>
      <p:sp>
        <p:nvSpPr>
          <p:cNvPr id="11" name="Text Box 7"/>
          <p:cNvSpPr txBox="1">
            <a:spLocks noChangeArrowheads="1"/>
          </p:cNvSpPr>
          <p:nvPr/>
        </p:nvSpPr>
        <p:spPr bwMode="auto">
          <a:xfrm>
            <a:off x="5105400" y="1981200"/>
            <a:ext cx="946150" cy="457200"/>
          </a:xfrm>
          <a:prstGeom prst="rect">
            <a:avLst/>
          </a:prstGeom>
          <a:noFill/>
          <a:ln w="9525">
            <a:noFill/>
            <a:miter lim="800000"/>
            <a:headEnd/>
            <a:tailEnd/>
          </a:ln>
          <a:effectLst/>
        </p:spPr>
        <p:txBody>
          <a:bodyPr wrap="none">
            <a:spAutoFit/>
          </a:bodyPr>
          <a:lstStyle/>
          <a:p>
            <a:pPr eaLnBrk="0" hangingPunct="0"/>
            <a:r>
              <a:rPr lang="en-US" sz="2400" b="1" dirty="0">
                <a:solidFill>
                  <a:srgbClr val="FFFFFF"/>
                </a:solidFill>
                <a:latin typeface="Times New Roman" pitchFamily="18" charset="0"/>
              </a:rPr>
              <a:t>Rotor</a:t>
            </a:r>
          </a:p>
        </p:txBody>
      </p:sp>
      <p:sp>
        <p:nvSpPr>
          <p:cNvPr id="13" name="AutoShape 8"/>
          <p:cNvSpPr>
            <a:spLocks noChangeArrowheads="1"/>
          </p:cNvSpPr>
          <p:nvPr/>
        </p:nvSpPr>
        <p:spPr bwMode="auto">
          <a:xfrm>
            <a:off x="6248400" y="2133600"/>
            <a:ext cx="914400" cy="228600"/>
          </a:xfrm>
          <a:prstGeom prst="rightArrow">
            <a:avLst>
              <a:gd name="adj1" fmla="val 50000"/>
              <a:gd name="adj2" fmla="val 100000"/>
            </a:avLst>
          </a:prstGeom>
          <a:solidFill>
            <a:srgbClr val="000000"/>
          </a:solidFill>
          <a:ln w="9525">
            <a:solidFill>
              <a:srgbClr val="FFFFFF"/>
            </a:solidFill>
            <a:miter lim="800000"/>
            <a:headEnd/>
            <a:tailEnd/>
          </a:ln>
          <a:effectLst/>
        </p:spPr>
        <p:txBody>
          <a:bodyPr wrap="none" anchor="ctr"/>
          <a:lstStyle/>
          <a:p>
            <a:pPr>
              <a:spcBef>
                <a:spcPct val="20000"/>
              </a:spcBef>
              <a:buClr>
                <a:srgbClr val="990033"/>
              </a:buClr>
              <a:buFont typeface="Wingdings" pitchFamily="2" charset="2"/>
              <a:buChar char="o"/>
              <a:defRPr/>
            </a:pPr>
            <a:endParaRPr lang="en-US" sz="3000" kern="0">
              <a:solidFill>
                <a:srgbClr val="FFFFFF"/>
              </a:solidFill>
              <a:latin typeface="Century Gothic" pitchFamily="34" charset="0"/>
            </a:endParaRPr>
          </a:p>
        </p:txBody>
      </p:sp>
      <p:sp>
        <p:nvSpPr>
          <p:cNvPr id="14" name="Rectangle 19"/>
          <p:cNvSpPr>
            <a:spLocks noChangeArrowheads="1"/>
          </p:cNvSpPr>
          <p:nvPr/>
        </p:nvSpPr>
        <p:spPr bwMode="auto">
          <a:xfrm>
            <a:off x="1533939" y="2710070"/>
            <a:ext cx="9144000" cy="1905000"/>
          </a:xfrm>
          <a:prstGeom prst="rect">
            <a:avLst/>
          </a:prstGeom>
          <a:solidFill>
            <a:srgbClr val="66FFFF"/>
          </a:solidFill>
          <a:ln w="9525" algn="ctr">
            <a:noFill/>
            <a:miter lim="800000"/>
            <a:headEnd/>
            <a:tailEnd/>
          </a:ln>
          <a:effectLst/>
        </p:spPr>
        <p:txBody>
          <a:bodyPr wrap="none" anchor="ctr"/>
          <a:lstStyle/>
          <a:p>
            <a:pPr>
              <a:spcBef>
                <a:spcPct val="20000"/>
              </a:spcBef>
              <a:buClr>
                <a:srgbClr val="990033"/>
              </a:buClr>
              <a:buFont typeface="Wingdings" pitchFamily="2" charset="2"/>
              <a:buChar char="o"/>
            </a:pPr>
            <a:endParaRPr lang="en-US" sz="3000">
              <a:solidFill>
                <a:srgbClr val="FFFFFF"/>
              </a:solidFill>
              <a:latin typeface="Century Gothic" pitchFamily="34" charset="0"/>
            </a:endParaRPr>
          </a:p>
        </p:txBody>
      </p:sp>
      <p:sp>
        <p:nvSpPr>
          <p:cNvPr id="15" name="Rectangle 6"/>
          <p:cNvSpPr>
            <a:spLocks noChangeArrowheads="1"/>
          </p:cNvSpPr>
          <p:nvPr/>
        </p:nvSpPr>
        <p:spPr bwMode="auto">
          <a:xfrm>
            <a:off x="1524000" y="4724400"/>
            <a:ext cx="9144000" cy="990600"/>
          </a:xfrm>
          <a:prstGeom prst="rect">
            <a:avLst/>
          </a:prstGeom>
          <a:solidFill>
            <a:srgbClr val="FF0000"/>
          </a:solidFill>
          <a:ln w="9525">
            <a:solidFill>
              <a:srgbClr val="FF0000"/>
            </a:solidFill>
            <a:miter lim="800000"/>
            <a:headEnd/>
            <a:tailEnd/>
          </a:ln>
          <a:effectLst/>
        </p:spPr>
        <p:txBody>
          <a:bodyPr wrap="none" anchor="ctr"/>
          <a:lstStyle/>
          <a:p>
            <a:pPr algn="ctr" eaLnBrk="0" hangingPunct="0"/>
            <a:endParaRPr lang="en-US" sz="2400" b="1">
              <a:solidFill>
                <a:srgbClr val="FFFFFF"/>
              </a:solidFill>
              <a:latin typeface="Times New Roman" pitchFamily="18" charset="0"/>
            </a:endParaRPr>
          </a:p>
        </p:txBody>
      </p:sp>
      <p:sp>
        <p:nvSpPr>
          <p:cNvPr id="16" name="Oval 10"/>
          <p:cNvSpPr>
            <a:spLocks noChangeArrowheads="1"/>
          </p:cNvSpPr>
          <p:nvPr/>
        </p:nvSpPr>
        <p:spPr bwMode="auto">
          <a:xfrm>
            <a:off x="1828800" y="2743200"/>
            <a:ext cx="1905000" cy="1905000"/>
          </a:xfrm>
          <a:prstGeom prst="ellipse">
            <a:avLst/>
          </a:prstGeom>
          <a:gradFill rotWithShape="0">
            <a:gsLst>
              <a:gs pos="0">
                <a:srgbClr val="EAEAEA"/>
              </a:gs>
              <a:gs pos="100000">
                <a:srgbClr val="EAEAEA">
                  <a:gamma/>
                  <a:shade val="46275"/>
                  <a:invGamma/>
                </a:srgbClr>
              </a:gs>
            </a:gsLst>
            <a:path path="shape">
              <a:fillToRect l="50000" t="50000" r="50000" b="50000"/>
            </a:path>
          </a:gradFill>
          <a:ln w="9525">
            <a:solidFill>
              <a:srgbClr val="FFFFFF"/>
            </a:solidFill>
            <a:round/>
            <a:headEnd/>
            <a:tailEnd/>
          </a:ln>
          <a:effectLst/>
        </p:spPr>
        <p:txBody>
          <a:bodyPr wrap="none" anchor="ctr"/>
          <a:lstStyle/>
          <a:p>
            <a:pPr algn="ctr" eaLnBrk="0" hangingPunct="0">
              <a:defRPr/>
            </a:pPr>
            <a:endParaRPr lang="en-US" b="1" kern="0">
              <a:solidFill>
                <a:srgbClr val="FFFFFF"/>
              </a:solidFill>
              <a:latin typeface="Century Gothic" pitchFamily="34" charset="0"/>
            </a:endParaRPr>
          </a:p>
        </p:txBody>
      </p:sp>
      <p:sp>
        <p:nvSpPr>
          <p:cNvPr id="17" name="Oval 12"/>
          <p:cNvSpPr>
            <a:spLocks noChangeArrowheads="1"/>
          </p:cNvSpPr>
          <p:nvPr/>
        </p:nvSpPr>
        <p:spPr bwMode="auto">
          <a:xfrm>
            <a:off x="4525963" y="3314700"/>
            <a:ext cx="2819400" cy="914400"/>
          </a:xfrm>
          <a:prstGeom prst="ellipse">
            <a:avLst/>
          </a:prstGeom>
          <a:gradFill rotWithShape="0">
            <a:gsLst>
              <a:gs pos="0">
                <a:srgbClr val="EAEAEA"/>
              </a:gs>
              <a:gs pos="100000">
                <a:srgbClr val="EAEAEA">
                  <a:gamma/>
                  <a:shade val="46275"/>
                  <a:invGamma/>
                </a:srgbClr>
              </a:gs>
            </a:gsLst>
            <a:path path="shape">
              <a:fillToRect l="50000" t="50000" r="50000" b="50000"/>
            </a:path>
          </a:gradFill>
          <a:ln w="9525" algn="ctr">
            <a:solidFill>
              <a:srgbClr val="FFFFFF"/>
            </a:solidFill>
            <a:round/>
            <a:headEnd/>
            <a:tailEnd/>
          </a:ln>
          <a:effectLst/>
        </p:spPr>
        <p:txBody>
          <a:bodyPr wrap="none" anchor="ctr"/>
          <a:lstStyle/>
          <a:p>
            <a:pPr>
              <a:spcBef>
                <a:spcPct val="20000"/>
              </a:spcBef>
              <a:buClr>
                <a:srgbClr val="990033"/>
              </a:buClr>
              <a:buFont typeface="Wingdings" pitchFamily="2" charset="2"/>
              <a:buChar char="o"/>
              <a:defRPr/>
            </a:pPr>
            <a:r>
              <a:rPr lang="en-US" b="1" dirty="0">
                <a:solidFill>
                  <a:srgbClr val="0033CC"/>
                </a:solidFill>
                <a:latin typeface="Century Gothic" pitchFamily="34" charset="0"/>
              </a:rPr>
              <a:t>shear</a:t>
            </a:r>
            <a:endParaRPr lang="en-US" sz="3000" kern="0" dirty="0">
              <a:solidFill>
                <a:srgbClr val="FFFFFF"/>
              </a:solidFill>
              <a:latin typeface="Century Gothic" pitchFamily="34" charset="0"/>
            </a:endParaRPr>
          </a:p>
        </p:txBody>
      </p:sp>
      <p:sp>
        <p:nvSpPr>
          <p:cNvPr id="18" name="Text Box 20"/>
          <p:cNvSpPr txBox="1">
            <a:spLocks noChangeArrowheads="1"/>
          </p:cNvSpPr>
          <p:nvPr/>
        </p:nvSpPr>
        <p:spPr bwMode="auto">
          <a:xfrm>
            <a:off x="3733801" y="3702050"/>
            <a:ext cx="639763" cy="336550"/>
          </a:xfrm>
          <a:prstGeom prst="rect">
            <a:avLst/>
          </a:prstGeom>
          <a:noFill/>
          <a:ln w="9525" algn="ctr">
            <a:noFill/>
            <a:miter lim="800000"/>
            <a:headEnd/>
            <a:tailEnd/>
          </a:ln>
          <a:effectLst/>
        </p:spPr>
        <p:txBody>
          <a:bodyPr wrap="none">
            <a:spAutoFit/>
          </a:bodyPr>
          <a:lstStyle/>
          <a:p>
            <a:pPr algn="ctr" eaLnBrk="0" hangingPunct="0"/>
            <a:r>
              <a:rPr lang="en-US" sz="1600" b="1" dirty="0">
                <a:solidFill>
                  <a:srgbClr val="000000"/>
                </a:solidFill>
                <a:latin typeface="Century Gothic" pitchFamily="34" charset="0"/>
              </a:rPr>
              <a:t>Time</a:t>
            </a:r>
          </a:p>
        </p:txBody>
      </p:sp>
      <p:sp>
        <p:nvSpPr>
          <p:cNvPr id="19" name="AutoShape 11"/>
          <p:cNvSpPr>
            <a:spLocks noChangeArrowheads="1"/>
          </p:cNvSpPr>
          <p:nvPr/>
        </p:nvSpPr>
        <p:spPr bwMode="auto">
          <a:xfrm>
            <a:off x="3886200" y="3581400"/>
            <a:ext cx="381000" cy="228600"/>
          </a:xfrm>
          <a:prstGeom prst="rightArrow">
            <a:avLst>
              <a:gd name="adj1" fmla="val 50000"/>
              <a:gd name="adj2" fmla="val 41667"/>
            </a:avLst>
          </a:prstGeom>
          <a:solidFill>
            <a:srgbClr val="FFFFFF"/>
          </a:solidFill>
          <a:ln w="9525">
            <a:solidFill>
              <a:srgbClr val="000000"/>
            </a:solidFill>
            <a:miter lim="800000"/>
            <a:headEnd/>
            <a:tailEnd/>
          </a:ln>
          <a:effectLst/>
        </p:spPr>
        <p:txBody>
          <a:bodyPr wrap="none" anchor="ctr"/>
          <a:lstStyle/>
          <a:p>
            <a:pPr>
              <a:spcBef>
                <a:spcPct val="20000"/>
              </a:spcBef>
              <a:buClr>
                <a:srgbClr val="990033"/>
              </a:buClr>
              <a:buFont typeface="Wingdings" pitchFamily="2" charset="2"/>
              <a:buChar char="o"/>
              <a:defRPr/>
            </a:pPr>
            <a:endParaRPr lang="en-US" sz="3000" kern="0">
              <a:solidFill>
                <a:srgbClr val="FFFFFF"/>
              </a:solidFill>
              <a:latin typeface="Century Gothic" pitchFamily="34" charset="0"/>
            </a:endParaRPr>
          </a:p>
        </p:txBody>
      </p:sp>
      <p:sp>
        <p:nvSpPr>
          <p:cNvPr id="20" name="Oval 3"/>
          <p:cNvSpPr>
            <a:spLocks noChangeArrowheads="1"/>
          </p:cNvSpPr>
          <p:nvPr/>
        </p:nvSpPr>
        <p:spPr bwMode="auto">
          <a:xfrm>
            <a:off x="7924800" y="2819400"/>
            <a:ext cx="1066800" cy="1057490"/>
          </a:xfrm>
          <a:prstGeom prst="ellipse">
            <a:avLst/>
          </a:prstGeom>
          <a:gradFill rotWithShape="0">
            <a:gsLst>
              <a:gs pos="0">
                <a:srgbClr val="EAEAEA"/>
              </a:gs>
              <a:gs pos="100000">
                <a:srgbClr val="EAEAEA">
                  <a:gamma/>
                  <a:shade val="46275"/>
                  <a:invGamma/>
                </a:srgbClr>
              </a:gs>
            </a:gsLst>
            <a:path path="shape">
              <a:fillToRect l="50000" t="50000" r="50000" b="50000"/>
            </a:path>
          </a:gradFill>
          <a:ln w="9525" algn="ctr">
            <a:solidFill>
              <a:srgbClr val="FFFFFF"/>
            </a:solidFill>
            <a:round/>
            <a:headEnd/>
            <a:tailEnd/>
          </a:ln>
          <a:effectLst/>
        </p:spPr>
        <p:txBody>
          <a:bodyPr wrap="none" anchor="ctr"/>
          <a:lstStyle/>
          <a:p>
            <a:pPr>
              <a:spcBef>
                <a:spcPct val="20000"/>
              </a:spcBef>
              <a:buClr>
                <a:srgbClr val="990033"/>
              </a:buClr>
              <a:buFont typeface="Wingdings" pitchFamily="2" charset="2"/>
              <a:buChar char="o"/>
              <a:defRPr/>
            </a:pPr>
            <a:r>
              <a:rPr lang="en-US" b="1" kern="0">
                <a:solidFill>
                  <a:srgbClr val="0033CC"/>
                </a:solidFill>
                <a:latin typeface="Century Gothic" pitchFamily="34" charset="0"/>
              </a:rPr>
              <a:t>shear</a:t>
            </a:r>
            <a:endParaRPr lang="en-US" sz="3000" kern="0">
              <a:solidFill>
                <a:srgbClr val="FFFFFF"/>
              </a:solidFill>
              <a:latin typeface="Century Gothic" pitchFamily="34" charset="0"/>
            </a:endParaRPr>
          </a:p>
        </p:txBody>
      </p:sp>
      <p:sp>
        <p:nvSpPr>
          <p:cNvPr id="21" name="Oval 4"/>
          <p:cNvSpPr>
            <a:spLocks noChangeArrowheads="1"/>
          </p:cNvSpPr>
          <p:nvPr/>
        </p:nvSpPr>
        <p:spPr bwMode="auto">
          <a:xfrm>
            <a:off x="9220200" y="3505200"/>
            <a:ext cx="914400" cy="914400"/>
          </a:xfrm>
          <a:prstGeom prst="ellipse">
            <a:avLst/>
          </a:prstGeom>
          <a:gradFill rotWithShape="0">
            <a:gsLst>
              <a:gs pos="0">
                <a:srgbClr val="EAEAEA"/>
              </a:gs>
              <a:gs pos="100000">
                <a:srgbClr val="EAEAEA">
                  <a:gamma/>
                  <a:shade val="46275"/>
                  <a:invGamma/>
                </a:srgbClr>
              </a:gs>
            </a:gsLst>
            <a:path path="shape">
              <a:fillToRect l="50000" t="50000" r="50000" b="50000"/>
            </a:path>
          </a:gradFill>
          <a:ln w="9525" algn="ctr">
            <a:solidFill>
              <a:srgbClr val="FFFFFF"/>
            </a:solidFill>
            <a:round/>
            <a:headEnd/>
            <a:tailEnd/>
          </a:ln>
          <a:effectLst/>
        </p:spPr>
        <p:txBody>
          <a:bodyPr wrap="none" anchor="ctr"/>
          <a:lstStyle/>
          <a:p>
            <a:pPr>
              <a:spcBef>
                <a:spcPct val="20000"/>
              </a:spcBef>
              <a:buClr>
                <a:srgbClr val="990033"/>
              </a:buClr>
              <a:buFont typeface="Wingdings" pitchFamily="2" charset="2"/>
              <a:buChar char="o"/>
              <a:defRPr/>
            </a:pPr>
            <a:endParaRPr lang="en-US" sz="3000" kern="0">
              <a:solidFill>
                <a:srgbClr val="FFFFFF"/>
              </a:solidFill>
              <a:latin typeface="Century Gothic" pitchFamily="34" charset="0"/>
            </a:endParaRPr>
          </a:p>
        </p:txBody>
      </p:sp>
      <p:sp>
        <p:nvSpPr>
          <p:cNvPr id="22" name="Text Box 9"/>
          <p:cNvSpPr txBox="1">
            <a:spLocks noChangeArrowheads="1"/>
          </p:cNvSpPr>
          <p:nvPr/>
        </p:nvSpPr>
        <p:spPr bwMode="auto">
          <a:xfrm>
            <a:off x="5562600" y="4953000"/>
            <a:ext cx="996950" cy="457200"/>
          </a:xfrm>
          <a:prstGeom prst="rect">
            <a:avLst/>
          </a:prstGeom>
          <a:noFill/>
          <a:ln w="9525">
            <a:noFill/>
            <a:miter lim="800000"/>
            <a:headEnd/>
            <a:tailEnd/>
          </a:ln>
          <a:effectLst/>
        </p:spPr>
        <p:txBody>
          <a:bodyPr wrap="none">
            <a:spAutoFit/>
          </a:bodyPr>
          <a:lstStyle/>
          <a:p>
            <a:pPr eaLnBrk="0" hangingPunct="0"/>
            <a:r>
              <a:rPr lang="en-US" sz="2400" b="1" dirty="0">
                <a:solidFill>
                  <a:srgbClr val="FFFFFF"/>
                </a:solidFill>
                <a:latin typeface="Times New Roman" pitchFamily="18" charset="0"/>
              </a:rPr>
              <a:t>Stator</a:t>
            </a:r>
          </a:p>
        </p:txBody>
      </p:sp>
      <p:pic>
        <p:nvPicPr>
          <p:cNvPr id="23" name="Picture 22">
            <a:extLst>
              <a:ext uri="{FF2B5EF4-FFF2-40B4-BE49-F238E27FC236}">
                <a16:creationId xmlns:a16="http://schemas.microsoft.com/office/drawing/2014/main" id="{7719C02A-D7A8-45ED-848E-FD60D9B982C6}"/>
              </a:ext>
            </a:extLst>
          </p:cNvPr>
          <p:cNvPicPr>
            <a:picLocks noChangeAspect="1"/>
          </p:cNvPicPr>
          <p:nvPr/>
        </p:nvPicPr>
        <p:blipFill>
          <a:blip r:embed="rId4"/>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Tree>
    <p:extLst>
      <p:ext uri="{BB962C8B-B14F-4D97-AF65-F5344CB8AC3E}">
        <p14:creationId xmlns:p14="http://schemas.microsoft.com/office/powerpoint/2010/main" val="189013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461222"/>
            <a:ext cx="10364451" cy="1596177"/>
          </a:xfrm>
        </p:spPr>
        <p:txBody>
          <a:bodyPr>
            <a:normAutofit/>
          </a:bodyPr>
          <a:lstStyle/>
          <a:p>
            <a:r>
              <a:rPr lang="en-US" sz="4800" cap="none" baseline="-25000" dirty="0"/>
              <a:t>ABC’S OF ASPHALT EMULSIONS</a:t>
            </a:r>
          </a:p>
        </p:txBody>
      </p:sp>
      <p:sp>
        <p:nvSpPr>
          <p:cNvPr id="3" name="Content Placeholder 2"/>
          <p:cNvSpPr>
            <a:spLocks noGrp="1"/>
          </p:cNvSpPr>
          <p:nvPr>
            <p:ph idx="1"/>
          </p:nvPr>
        </p:nvSpPr>
        <p:spPr>
          <a:xfrm>
            <a:off x="1981200" y="1699857"/>
            <a:ext cx="8229600" cy="4167544"/>
          </a:xfrm>
        </p:spPr>
        <p:txBody>
          <a:bodyPr/>
          <a:lstStyle/>
          <a:p>
            <a:endParaRPr lang="en-US" dirty="0"/>
          </a:p>
        </p:txBody>
      </p:sp>
      <p:pic>
        <p:nvPicPr>
          <p:cNvPr id="9" name="Picture 3"/>
          <p:cNvPicPr>
            <a:picLocks noChangeAspect="1" noChangeArrowheads="1"/>
          </p:cNvPicPr>
          <p:nvPr/>
        </p:nvPicPr>
        <p:blipFill>
          <a:blip r:embed="rId3" cstate="print"/>
          <a:srcRect/>
          <a:stretch>
            <a:fillRect/>
          </a:stretch>
        </p:blipFill>
        <p:spPr bwMode="auto">
          <a:xfrm>
            <a:off x="3429000" y="1752601"/>
            <a:ext cx="5181600" cy="3800475"/>
          </a:xfrm>
          <a:prstGeom prst="rect">
            <a:avLst/>
          </a:prstGeom>
          <a:noFill/>
          <a:ln w="9525">
            <a:noFill/>
            <a:miter lim="800000"/>
            <a:headEnd/>
            <a:tailEnd/>
          </a:ln>
          <a:effectLst/>
        </p:spPr>
      </p:pic>
      <p:sp>
        <p:nvSpPr>
          <p:cNvPr id="10" name="Line 5"/>
          <p:cNvSpPr>
            <a:spLocks noChangeShapeType="1"/>
          </p:cNvSpPr>
          <p:nvPr/>
        </p:nvSpPr>
        <p:spPr bwMode="auto">
          <a:xfrm>
            <a:off x="3886200" y="2057400"/>
            <a:ext cx="2057400" cy="0"/>
          </a:xfrm>
          <a:prstGeom prst="line">
            <a:avLst/>
          </a:prstGeom>
          <a:noFill/>
          <a:ln w="57150">
            <a:solidFill>
              <a:srgbClr val="FF0000"/>
            </a:solidFill>
            <a:round/>
            <a:headEnd/>
            <a:tailEnd/>
          </a:ln>
          <a:effectLst/>
        </p:spPr>
        <p:txBody>
          <a:bodyPr wrap="none" anchor="ctr"/>
          <a:lstStyle/>
          <a:p>
            <a:pPr>
              <a:spcBef>
                <a:spcPct val="20000"/>
              </a:spcBef>
              <a:buClr>
                <a:srgbClr val="990033"/>
              </a:buClr>
              <a:buFont typeface="Wingdings" pitchFamily="2" charset="2"/>
              <a:buChar char="o"/>
            </a:pPr>
            <a:endParaRPr lang="en-US" sz="3000">
              <a:solidFill>
                <a:srgbClr val="FFFFFF"/>
              </a:solidFill>
              <a:latin typeface="Century Gothic" pitchFamily="34" charset="0"/>
            </a:endParaRPr>
          </a:p>
        </p:txBody>
      </p:sp>
      <p:sp>
        <p:nvSpPr>
          <p:cNvPr id="12" name="Text Box 12"/>
          <p:cNvSpPr txBox="1">
            <a:spLocks noChangeArrowheads="1"/>
          </p:cNvSpPr>
          <p:nvPr/>
        </p:nvSpPr>
        <p:spPr bwMode="auto">
          <a:xfrm>
            <a:off x="1981200" y="2057401"/>
            <a:ext cx="3227388" cy="366713"/>
          </a:xfrm>
          <a:prstGeom prst="rect">
            <a:avLst/>
          </a:prstGeom>
          <a:noFill/>
          <a:ln w="9525" algn="ctr">
            <a:noFill/>
            <a:miter lim="800000"/>
            <a:headEnd/>
            <a:tailEnd/>
          </a:ln>
          <a:effectLst/>
        </p:spPr>
        <p:txBody>
          <a:bodyPr wrap="none">
            <a:spAutoFit/>
          </a:bodyPr>
          <a:lstStyle/>
          <a:p>
            <a:pPr algn="ctr" eaLnBrk="0" hangingPunct="0"/>
            <a:r>
              <a:rPr lang="en-US" b="1" dirty="0">
                <a:solidFill>
                  <a:srgbClr val="FFFFFF"/>
                </a:solidFill>
                <a:latin typeface="Century Gothic" pitchFamily="34" charset="0"/>
              </a:rPr>
              <a:t>Asphalt particle (5 microns)</a:t>
            </a:r>
          </a:p>
        </p:txBody>
      </p:sp>
      <p:sp>
        <p:nvSpPr>
          <p:cNvPr id="13" name="Line 13"/>
          <p:cNvSpPr>
            <a:spLocks noChangeShapeType="1"/>
          </p:cNvSpPr>
          <p:nvPr/>
        </p:nvSpPr>
        <p:spPr bwMode="auto">
          <a:xfrm>
            <a:off x="5181600" y="2286000"/>
            <a:ext cx="1371600" cy="152400"/>
          </a:xfrm>
          <a:prstGeom prst="line">
            <a:avLst/>
          </a:prstGeom>
          <a:noFill/>
          <a:ln w="25400">
            <a:solidFill>
              <a:srgbClr val="FF0000"/>
            </a:solidFill>
            <a:round/>
            <a:headEnd/>
            <a:tailEnd type="triangle" w="med" len="med"/>
          </a:ln>
          <a:effectLst/>
        </p:spPr>
        <p:txBody>
          <a:bodyPr/>
          <a:lstStyle/>
          <a:p>
            <a:pPr>
              <a:spcBef>
                <a:spcPct val="20000"/>
              </a:spcBef>
              <a:buClr>
                <a:srgbClr val="990033"/>
              </a:buClr>
              <a:buFont typeface="Wingdings" pitchFamily="2" charset="2"/>
              <a:buChar char="o"/>
            </a:pPr>
            <a:endParaRPr lang="en-US" sz="3000">
              <a:solidFill>
                <a:srgbClr val="FFFFFF"/>
              </a:solidFill>
              <a:latin typeface="Century Gothic" pitchFamily="34" charset="0"/>
            </a:endParaRPr>
          </a:p>
        </p:txBody>
      </p:sp>
      <p:sp>
        <p:nvSpPr>
          <p:cNvPr id="14" name="Text Box 8"/>
          <p:cNvSpPr txBox="1">
            <a:spLocks noChangeArrowheads="1"/>
          </p:cNvSpPr>
          <p:nvPr/>
        </p:nvSpPr>
        <p:spPr bwMode="auto">
          <a:xfrm>
            <a:off x="2362201" y="3429001"/>
            <a:ext cx="2887663" cy="366713"/>
          </a:xfrm>
          <a:prstGeom prst="rect">
            <a:avLst/>
          </a:prstGeom>
          <a:noFill/>
          <a:ln w="9525" algn="ctr">
            <a:noFill/>
            <a:miter lim="800000"/>
            <a:headEnd/>
            <a:tailEnd/>
          </a:ln>
          <a:effectLst/>
        </p:spPr>
        <p:txBody>
          <a:bodyPr wrap="none">
            <a:spAutoFit/>
          </a:bodyPr>
          <a:lstStyle/>
          <a:p>
            <a:pPr algn="ctr" eaLnBrk="0" hangingPunct="0"/>
            <a:r>
              <a:rPr lang="en-US" b="1" dirty="0">
                <a:solidFill>
                  <a:srgbClr val="FFFFFF"/>
                </a:solidFill>
                <a:latin typeface="Century Gothic" pitchFamily="34" charset="0"/>
              </a:rPr>
              <a:t>Human hair (50 microns)</a:t>
            </a:r>
          </a:p>
        </p:txBody>
      </p:sp>
      <p:sp>
        <p:nvSpPr>
          <p:cNvPr id="15" name="Line 11"/>
          <p:cNvSpPr>
            <a:spLocks noChangeShapeType="1"/>
          </p:cNvSpPr>
          <p:nvPr/>
        </p:nvSpPr>
        <p:spPr bwMode="auto">
          <a:xfrm flipH="1">
            <a:off x="4724400" y="2514600"/>
            <a:ext cx="2133600" cy="685800"/>
          </a:xfrm>
          <a:prstGeom prst="line">
            <a:avLst/>
          </a:prstGeom>
          <a:noFill/>
          <a:ln w="28575">
            <a:solidFill>
              <a:srgbClr val="FF0000"/>
            </a:solidFill>
            <a:prstDash val="dash"/>
            <a:round/>
            <a:headEnd/>
            <a:tailEnd/>
          </a:ln>
          <a:effectLst/>
        </p:spPr>
        <p:txBody>
          <a:bodyPr wrap="none" anchor="ctr"/>
          <a:lstStyle/>
          <a:p>
            <a:pPr>
              <a:spcBef>
                <a:spcPct val="20000"/>
              </a:spcBef>
              <a:buClr>
                <a:srgbClr val="990033"/>
              </a:buClr>
              <a:buFont typeface="Wingdings" pitchFamily="2" charset="2"/>
              <a:buChar char="o"/>
            </a:pPr>
            <a:endParaRPr lang="en-US" sz="3000">
              <a:solidFill>
                <a:srgbClr val="FFFFFF"/>
              </a:solidFill>
              <a:latin typeface="Century Gothic" pitchFamily="34" charset="0"/>
            </a:endParaRPr>
          </a:p>
        </p:txBody>
      </p:sp>
      <p:sp>
        <p:nvSpPr>
          <p:cNvPr id="16" name="Line 10"/>
          <p:cNvSpPr>
            <a:spLocks noChangeShapeType="1"/>
          </p:cNvSpPr>
          <p:nvPr/>
        </p:nvSpPr>
        <p:spPr bwMode="auto">
          <a:xfrm flipH="1">
            <a:off x="2819400" y="2514600"/>
            <a:ext cx="3581400" cy="685800"/>
          </a:xfrm>
          <a:prstGeom prst="line">
            <a:avLst/>
          </a:prstGeom>
          <a:noFill/>
          <a:ln w="28575">
            <a:solidFill>
              <a:srgbClr val="FF0000"/>
            </a:solidFill>
            <a:prstDash val="dash"/>
            <a:round/>
            <a:headEnd/>
            <a:tailEnd/>
          </a:ln>
          <a:effectLst/>
        </p:spPr>
        <p:txBody>
          <a:bodyPr wrap="none" anchor="ctr"/>
          <a:lstStyle/>
          <a:p>
            <a:pPr>
              <a:spcBef>
                <a:spcPct val="20000"/>
              </a:spcBef>
              <a:buClr>
                <a:srgbClr val="990033"/>
              </a:buClr>
              <a:buFont typeface="Wingdings" pitchFamily="2" charset="2"/>
              <a:buChar char="o"/>
            </a:pPr>
            <a:endParaRPr lang="en-US" sz="3000">
              <a:solidFill>
                <a:srgbClr val="FFFFFF"/>
              </a:solidFill>
              <a:latin typeface="Century Gothic" pitchFamily="34" charset="0"/>
            </a:endParaRPr>
          </a:p>
        </p:txBody>
      </p:sp>
      <p:pic>
        <p:nvPicPr>
          <p:cNvPr id="17" name="Picture 16">
            <a:extLst>
              <a:ext uri="{FF2B5EF4-FFF2-40B4-BE49-F238E27FC236}">
                <a16:creationId xmlns:a16="http://schemas.microsoft.com/office/drawing/2014/main" id="{3206EF8A-7EF6-4098-86F8-B08E5B9C68D7}"/>
              </a:ext>
            </a:extLst>
          </p:cNvPr>
          <p:cNvPicPr>
            <a:picLocks noChangeAspect="1"/>
          </p:cNvPicPr>
          <p:nvPr/>
        </p:nvPicPr>
        <p:blipFill>
          <a:blip r:embed="rId4"/>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Tree>
    <p:extLst>
      <p:ext uri="{BB962C8B-B14F-4D97-AF65-F5344CB8AC3E}">
        <p14:creationId xmlns:p14="http://schemas.microsoft.com/office/powerpoint/2010/main" val="24542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5.55112E-17 1.11111E-6 L 0.14635 0.00069 " pathEditMode="relative" rAng="0" ptsTypes="AA">
                                      <p:cBhvr>
                                        <p:cTn id="6" dur="2000" fill="hold"/>
                                        <p:tgtEl>
                                          <p:spTgt spid="9"/>
                                        </p:tgtEl>
                                        <p:attrNameLst>
                                          <p:attrName>ppt_x</p:attrName>
                                          <p:attrName>ppt_y</p:attrName>
                                        </p:attrNameLst>
                                      </p:cBhvr>
                                      <p:rCtr x="7318" y="2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2000"/>
                            </p:stCondLst>
                            <p:childTnLst>
                              <p:par>
                                <p:cTn id="13" presetID="0" presetClass="path" presetSubtype="0" accel="50000" decel="50000" fill="hold" grpId="1" nodeType="afterEffect">
                                  <p:stCondLst>
                                    <p:cond delay="0"/>
                                  </p:stCondLst>
                                  <p:childTnLst>
                                    <p:animMotion origin="layout" path="M 0.0 0.0 L -0.11667 0.16667 " pathEditMode="relative" rAng="0" ptsTypes="AA">
                                      <p:cBhvr>
                                        <p:cTn id="14" dur="2000" fill="hold"/>
                                        <p:tgtEl>
                                          <p:spTgt spid="10"/>
                                        </p:tgtEl>
                                        <p:attrNameLst>
                                          <p:attrName>ppt_x</p:attrName>
                                          <p:attrName>ppt_y</p:attrName>
                                        </p:attrNameLst>
                                      </p:cBhvr>
                                      <p:rCtr x="0" y="0"/>
                                    </p:animMotion>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20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p:bldP spid="12" grpId="1"/>
      <p:bldP spid="13" grpId="0" animBg="1"/>
      <p:bldP spid="14" grpId="0"/>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23B13D-378F-4732-9C97-4E70A1E83670}"/>
              </a:ext>
            </a:extLst>
          </p:cNvPr>
          <p:cNvSpPr txBox="1"/>
          <p:nvPr/>
        </p:nvSpPr>
        <p:spPr>
          <a:xfrm>
            <a:off x="1969477" y="896815"/>
            <a:ext cx="866921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ABC’S of Asphalt Emulsions</a:t>
            </a:r>
          </a:p>
        </p:txBody>
      </p:sp>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3"/>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
        <p:nvSpPr>
          <p:cNvPr id="5" name="Content Placeholder 4">
            <a:extLst>
              <a:ext uri="{FF2B5EF4-FFF2-40B4-BE49-F238E27FC236}">
                <a16:creationId xmlns:a16="http://schemas.microsoft.com/office/drawing/2014/main" id="{171444B0-E622-4FFC-B7DA-E1467BC6A363}"/>
              </a:ext>
            </a:extLst>
          </p:cNvPr>
          <p:cNvSpPr>
            <a:spLocks noGrp="1"/>
          </p:cNvSpPr>
          <p:nvPr>
            <p:ph sz="quarter" idx="13"/>
          </p:nvPr>
        </p:nvSpPr>
        <p:spPr/>
        <p:txBody>
          <a:bodyPr/>
          <a:lstStyle/>
          <a:p>
            <a:endParaRPr lang="en-US" dirty="0"/>
          </a:p>
        </p:txBody>
      </p:sp>
      <p:sp>
        <p:nvSpPr>
          <p:cNvPr id="6" name="Content Placeholder 2">
            <a:extLst>
              <a:ext uri="{FF2B5EF4-FFF2-40B4-BE49-F238E27FC236}">
                <a16:creationId xmlns:a16="http://schemas.microsoft.com/office/drawing/2014/main" id="{A1EC9E53-2479-4E9C-97DD-669766A1CD15}"/>
              </a:ext>
            </a:extLst>
          </p:cNvPr>
          <p:cNvSpPr txBox="1">
            <a:spLocks/>
          </p:cNvSpPr>
          <p:nvPr/>
        </p:nvSpPr>
        <p:spPr bwMode="auto">
          <a:xfrm>
            <a:off x="457200" y="1600201"/>
            <a:ext cx="82296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342900" marR="0" lvl="0" indent="-342900" algn="l" defTabSz="914400" rtl="0" eaLnBrk="1" fontAlgn="base" latinLnBrk="0" hangingPunct="1">
              <a:lnSpc>
                <a:spcPct val="90000"/>
              </a:lnSpc>
              <a:spcBef>
                <a:spcPct val="20000"/>
              </a:spcBef>
              <a:spcAft>
                <a:spcPct val="0"/>
              </a:spcAft>
              <a:buClr>
                <a:srgbClr val="F9F9F9"/>
              </a:buClr>
              <a:buSzPct val="65000"/>
              <a:buFont typeface="Wingdings 2" pitchFamily="18" charset="2"/>
              <a:buChar char=""/>
              <a:tabLst/>
              <a:defRPr/>
            </a:pPr>
            <a:r>
              <a:rPr kumimoji="0" lang="en-US" sz="2800" b="0" i="0" u="none" strike="noStrike" kern="1200" cap="none" spc="0" normalizeH="0" baseline="0" noProof="0" dirty="0">
                <a:ln>
                  <a:noFill/>
                </a:ln>
                <a:effectLst/>
                <a:uLnTx/>
                <a:uFillTx/>
                <a:latin typeface="Book Antiqua"/>
                <a:ea typeface="+mn-ea"/>
                <a:cs typeface="+mn-cs"/>
              </a:rPr>
              <a:t>Average 3-7 microns diameter</a:t>
            </a:r>
          </a:p>
          <a:p>
            <a:pPr marL="342900" marR="0" lvl="0" indent="-342900" algn="l" defTabSz="914400" rtl="0" eaLnBrk="1" fontAlgn="base" latinLnBrk="0" hangingPunct="1">
              <a:lnSpc>
                <a:spcPct val="90000"/>
              </a:lnSpc>
              <a:spcBef>
                <a:spcPct val="20000"/>
              </a:spcBef>
              <a:spcAft>
                <a:spcPct val="0"/>
              </a:spcAft>
              <a:buClr>
                <a:srgbClr val="F9F9F9"/>
              </a:buClr>
              <a:buSzPct val="65000"/>
              <a:buFont typeface="Wingdings 2" pitchFamily="18" charset="2"/>
              <a:buChar char=""/>
              <a:tabLst/>
              <a:defRPr/>
            </a:pPr>
            <a:r>
              <a:rPr kumimoji="0" lang="en-US" sz="2800" b="0" i="0" u="none" strike="noStrike" kern="1200" cap="none" spc="0" normalizeH="0" baseline="0" noProof="0" dirty="0">
                <a:ln>
                  <a:noFill/>
                </a:ln>
                <a:effectLst/>
                <a:uLnTx/>
                <a:uFillTx/>
                <a:latin typeface="Book Antiqua"/>
                <a:ea typeface="+mn-ea"/>
                <a:cs typeface="+mn-cs"/>
              </a:rPr>
              <a:t>Asphalt is usually 57-70% of the emulsion</a:t>
            </a:r>
          </a:p>
          <a:p>
            <a:pPr marL="342900" marR="0" lvl="0" indent="-342900" algn="l" defTabSz="914400" rtl="0" eaLnBrk="1" fontAlgn="base" latinLnBrk="0" hangingPunct="1">
              <a:lnSpc>
                <a:spcPct val="90000"/>
              </a:lnSpc>
              <a:spcBef>
                <a:spcPct val="20000"/>
              </a:spcBef>
              <a:spcAft>
                <a:spcPct val="0"/>
              </a:spcAft>
              <a:buClr>
                <a:srgbClr val="F9F9F9"/>
              </a:buClr>
              <a:buSzPct val="65000"/>
              <a:buFont typeface="Wingdings 2" pitchFamily="18" charset="2"/>
              <a:buChar char=""/>
              <a:tabLst/>
              <a:defRPr/>
            </a:pPr>
            <a:r>
              <a:rPr kumimoji="0" lang="en-US" sz="2800" b="0" i="0" u="none" strike="noStrike" kern="1200" cap="none" spc="0" normalizeH="0" baseline="0" noProof="0" dirty="0">
                <a:ln>
                  <a:noFill/>
                </a:ln>
                <a:effectLst/>
                <a:uLnTx/>
                <a:uFillTx/>
                <a:latin typeface="Book Antiqua"/>
                <a:ea typeface="+mn-ea"/>
                <a:cs typeface="+mn-cs"/>
              </a:rPr>
              <a:t>1 gram of asphalt will form more than 10 billion particles</a:t>
            </a:r>
          </a:p>
          <a:p>
            <a:pPr marL="342900" marR="0" lvl="0" indent="-342900" algn="l" defTabSz="914400" rtl="0" eaLnBrk="1" fontAlgn="base" latinLnBrk="0" hangingPunct="1">
              <a:lnSpc>
                <a:spcPct val="90000"/>
              </a:lnSpc>
              <a:spcBef>
                <a:spcPct val="20000"/>
              </a:spcBef>
              <a:spcAft>
                <a:spcPct val="0"/>
              </a:spcAft>
              <a:buClr>
                <a:srgbClr val="F9F9F9"/>
              </a:buClr>
              <a:buSzPct val="65000"/>
              <a:buFont typeface="Wingdings 2" pitchFamily="18" charset="2"/>
              <a:buChar char=""/>
              <a:tabLst/>
              <a:defRPr/>
            </a:pPr>
            <a:r>
              <a:rPr kumimoji="0" lang="en-US" sz="2800" b="0" i="0" u="none" strike="noStrike" kern="1200" cap="none" spc="0" normalizeH="0" baseline="0" noProof="0" dirty="0">
                <a:ln>
                  <a:noFill/>
                </a:ln>
                <a:effectLst/>
                <a:uLnTx/>
                <a:uFillTx/>
                <a:latin typeface="Book Antiqua"/>
                <a:ea typeface="+mn-ea"/>
                <a:cs typeface="+mn-cs"/>
              </a:rPr>
              <a:t>The total surface area of 1 gram of asphalt is 1-2 m</a:t>
            </a:r>
            <a:r>
              <a:rPr kumimoji="0" lang="en-US" sz="2800" b="0" i="0" u="none" strike="noStrike" kern="1200" cap="none" spc="0" normalizeH="0" baseline="30000" noProof="0" dirty="0">
                <a:ln>
                  <a:noFill/>
                </a:ln>
                <a:effectLst/>
                <a:uLnTx/>
                <a:uFillTx/>
                <a:latin typeface="Book Antiqua"/>
                <a:ea typeface="+mn-ea"/>
                <a:cs typeface="+mn-cs"/>
              </a:rPr>
              <a:t>2</a:t>
            </a:r>
          </a:p>
          <a:p>
            <a:pPr marL="342900" marR="0" lvl="0" indent="-342900" algn="l" defTabSz="914400" rtl="0" eaLnBrk="1" fontAlgn="base" latinLnBrk="0" hangingPunct="1">
              <a:lnSpc>
                <a:spcPct val="90000"/>
              </a:lnSpc>
              <a:spcBef>
                <a:spcPct val="20000"/>
              </a:spcBef>
              <a:spcAft>
                <a:spcPct val="0"/>
              </a:spcAft>
              <a:buClr>
                <a:srgbClr val="F9F9F9"/>
              </a:buClr>
              <a:buSzPct val="65000"/>
              <a:buFont typeface="Wingdings 2" pitchFamily="18" charset="2"/>
              <a:buChar char=""/>
              <a:tabLst/>
              <a:defRPr/>
            </a:pPr>
            <a:r>
              <a:rPr kumimoji="0" lang="en-US" sz="2800" b="0" i="0" u="none" strike="noStrike" kern="1200" cap="none" spc="0" normalizeH="0" baseline="0" noProof="0" dirty="0">
                <a:ln>
                  <a:noFill/>
                </a:ln>
                <a:effectLst/>
                <a:uLnTx/>
                <a:uFillTx/>
                <a:latin typeface="Book Antiqua"/>
                <a:ea typeface="+mn-ea"/>
                <a:cs typeface="+mn-cs"/>
              </a:rPr>
              <a:t>One drop of emulsifier would stabilize as much as 100 billion particles or 10-20 m</a:t>
            </a:r>
            <a:r>
              <a:rPr kumimoji="0" lang="en-US" sz="2800" b="0" i="0" u="none" strike="noStrike" kern="1200" cap="none" spc="0" normalizeH="0" baseline="30000" noProof="0" dirty="0">
                <a:ln>
                  <a:noFill/>
                </a:ln>
                <a:effectLst/>
                <a:uLnTx/>
                <a:uFillTx/>
                <a:latin typeface="Book Antiqua"/>
                <a:ea typeface="+mn-ea"/>
                <a:cs typeface="+mn-cs"/>
              </a:rPr>
              <a:t>2</a:t>
            </a:r>
            <a:r>
              <a:rPr kumimoji="0" lang="en-US" sz="2800" b="0" i="0" u="none" strike="noStrike" kern="1200" cap="none" spc="0" normalizeH="0" baseline="0" noProof="0" dirty="0">
                <a:ln>
                  <a:noFill/>
                </a:ln>
                <a:effectLst/>
                <a:uLnTx/>
                <a:uFillTx/>
                <a:latin typeface="Book Antiqua"/>
                <a:ea typeface="+mn-ea"/>
                <a:cs typeface="+mn-cs"/>
              </a:rPr>
              <a:t> of asphalt particle surface area</a:t>
            </a:r>
          </a:p>
          <a:p>
            <a:pPr marL="547688" marR="0" lvl="0" indent="-411163" algn="l" defTabSz="914400" rtl="0" eaLnBrk="1" fontAlgn="base" latinLnBrk="0" hangingPunct="1">
              <a:lnSpc>
                <a:spcPct val="100000"/>
              </a:lnSpc>
              <a:spcBef>
                <a:spcPct val="20000"/>
              </a:spcBef>
              <a:spcAft>
                <a:spcPct val="0"/>
              </a:spcAft>
              <a:buClr>
                <a:srgbClr val="F9F9F9"/>
              </a:buClr>
              <a:buSzPct val="65000"/>
              <a:buFont typeface="Wingdings 2" pitchFamily="18" charset="2"/>
              <a:buChar char=""/>
              <a:tabLst/>
              <a:defRPr/>
            </a:pPr>
            <a:endParaRPr kumimoji="0" lang="en-US" sz="2800" b="0" i="0" u="none" strike="noStrike" kern="1200" cap="none" spc="0" normalizeH="0" baseline="0" noProof="0" dirty="0">
              <a:ln>
                <a:noFill/>
              </a:ln>
              <a:solidFill>
                <a:sysClr val="window" lastClr="FFFFFF"/>
              </a:solidFill>
              <a:effectLst/>
              <a:uLnTx/>
              <a:uFillTx/>
              <a:latin typeface="Book Antiqua"/>
              <a:ea typeface="+mn-ea"/>
              <a:cs typeface="+mn-cs"/>
            </a:endParaRPr>
          </a:p>
        </p:txBody>
      </p:sp>
    </p:spTree>
    <p:extLst>
      <p:ext uri="{BB962C8B-B14F-4D97-AF65-F5344CB8AC3E}">
        <p14:creationId xmlns:p14="http://schemas.microsoft.com/office/powerpoint/2010/main" val="38451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down)">
                                      <p:cBhvr>
                                        <p:cTn id="25" dur="580">
                                          <p:stCondLst>
                                            <p:cond delay="0"/>
                                          </p:stCondLst>
                                        </p:cTn>
                                        <p:tgtEl>
                                          <p:spTgt spid="6">
                                            <p:txEl>
                                              <p:pRg st="1" end="1"/>
                                            </p:txEl>
                                          </p:spTgt>
                                        </p:tgtEl>
                                      </p:cBhvr>
                                    </p:animEffect>
                                    <p:anim calcmode="lin" valueType="num">
                                      <p:cBhvr>
                                        <p:cTn id="26"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xEl>
                                              <p:pRg st="1" end="1"/>
                                            </p:txEl>
                                          </p:spTgt>
                                        </p:tgtEl>
                                      </p:cBhvr>
                                      <p:to x="100000" y="60000"/>
                                    </p:animScale>
                                    <p:animScale>
                                      <p:cBhvr>
                                        <p:cTn id="32" dur="166" decel="50000">
                                          <p:stCondLst>
                                            <p:cond delay="676"/>
                                          </p:stCondLst>
                                        </p:cTn>
                                        <p:tgtEl>
                                          <p:spTgt spid="6">
                                            <p:txEl>
                                              <p:pRg st="1" end="1"/>
                                            </p:txEl>
                                          </p:spTgt>
                                        </p:tgtEl>
                                      </p:cBhvr>
                                      <p:to x="100000" y="100000"/>
                                    </p:animScale>
                                    <p:animScale>
                                      <p:cBhvr>
                                        <p:cTn id="33" dur="26">
                                          <p:stCondLst>
                                            <p:cond delay="1312"/>
                                          </p:stCondLst>
                                        </p:cTn>
                                        <p:tgtEl>
                                          <p:spTgt spid="6">
                                            <p:txEl>
                                              <p:pRg st="1" end="1"/>
                                            </p:txEl>
                                          </p:spTgt>
                                        </p:tgtEl>
                                      </p:cBhvr>
                                      <p:to x="100000" y="80000"/>
                                    </p:animScale>
                                    <p:animScale>
                                      <p:cBhvr>
                                        <p:cTn id="34" dur="166" decel="50000">
                                          <p:stCondLst>
                                            <p:cond delay="1338"/>
                                          </p:stCondLst>
                                        </p:cTn>
                                        <p:tgtEl>
                                          <p:spTgt spid="6">
                                            <p:txEl>
                                              <p:pRg st="1" end="1"/>
                                            </p:txEl>
                                          </p:spTgt>
                                        </p:tgtEl>
                                      </p:cBhvr>
                                      <p:to x="100000" y="100000"/>
                                    </p:animScale>
                                    <p:animScale>
                                      <p:cBhvr>
                                        <p:cTn id="35" dur="26">
                                          <p:stCondLst>
                                            <p:cond delay="1642"/>
                                          </p:stCondLst>
                                        </p:cTn>
                                        <p:tgtEl>
                                          <p:spTgt spid="6">
                                            <p:txEl>
                                              <p:pRg st="1" end="1"/>
                                            </p:txEl>
                                          </p:spTgt>
                                        </p:tgtEl>
                                      </p:cBhvr>
                                      <p:to x="100000" y="90000"/>
                                    </p:animScale>
                                    <p:animScale>
                                      <p:cBhvr>
                                        <p:cTn id="36" dur="166" decel="50000">
                                          <p:stCondLst>
                                            <p:cond delay="1668"/>
                                          </p:stCondLst>
                                        </p:cTn>
                                        <p:tgtEl>
                                          <p:spTgt spid="6">
                                            <p:txEl>
                                              <p:pRg st="1" end="1"/>
                                            </p:txEl>
                                          </p:spTgt>
                                        </p:tgtEl>
                                      </p:cBhvr>
                                      <p:to x="100000" y="100000"/>
                                    </p:animScale>
                                    <p:animScale>
                                      <p:cBhvr>
                                        <p:cTn id="37" dur="26">
                                          <p:stCondLst>
                                            <p:cond delay="1808"/>
                                          </p:stCondLst>
                                        </p:cTn>
                                        <p:tgtEl>
                                          <p:spTgt spid="6">
                                            <p:txEl>
                                              <p:pRg st="1" end="1"/>
                                            </p:txEl>
                                          </p:spTgt>
                                        </p:tgtEl>
                                      </p:cBhvr>
                                      <p:to x="100000" y="95000"/>
                                    </p:animScale>
                                    <p:animScale>
                                      <p:cBhvr>
                                        <p:cTn id="38" dur="166" decel="50000">
                                          <p:stCondLst>
                                            <p:cond delay="1834"/>
                                          </p:stCondLst>
                                        </p:cTn>
                                        <p:tgtEl>
                                          <p:spTgt spid="6">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wipe(down)">
                                      <p:cBhvr>
                                        <p:cTn id="43" dur="580">
                                          <p:stCondLst>
                                            <p:cond delay="0"/>
                                          </p:stCondLst>
                                        </p:cTn>
                                        <p:tgtEl>
                                          <p:spTgt spid="6">
                                            <p:txEl>
                                              <p:pRg st="2" end="2"/>
                                            </p:txEl>
                                          </p:spTgt>
                                        </p:tgtEl>
                                      </p:cBhvr>
                                    </p:animEffect>
                                    <p:anim calcmode="lin" valueType="num">
                                      <p:cBhvr>
                                        <p:cTn id="44"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xEl>
                                              <p:pRg st="2" end="2"/>
                                            </p:txEl>
                                          </p:spTgt>
                                        </p:tgtEl>
                                      </p:cBhvr>
                                      <p:to x="100000" y="60000"/>
                                    </p:animScale>
                                    <p:animScale>
                                      <p:cBhvr>
                                        <p:cTn id="50" dur="166" decel="50000">
                                          <p:stCondLst>
                                            <p:cond delay="676"/>
                                          </p:stCondLst>
                                        </p:cTn>
                                        <p:tgtEl>
                                          <p:spTgt spid="6">
                                            <p:txEl>
                                              <p:pRg st="2" end="2"/>
                                            </p:txEl>
                                          </p:spTgt>
                                        </p:tgtEl>
                                      </p:cBhvr>
                                      <p:to x="100000" y="100000"/>
                                    </p:animScale>
                                    <p:animScale>
                                      <p:cBhvr>
                                        <p:cTn id="51" dur="26">
                                          <p:stCondLst>
                                            <p:cond delay="1312"/>
                                          </p:stCondLst>
                                        </p:cTn>
                                        <p:tgtEl>
                                          <p:spTgt spid="6">
                                            <p:txEl>
                                              <p:pRg st="2" end="2"/>
                                            </p:txEl>
                                          </p:spTgt>
                                        </p:tgtEl>
                                      </p:cBhvr>
                                      <p:to x="100000" y="80000"/>
                                    </p:animScale>
                                    <p:animScale>
                                      <p:cBhvr>
                                        <p:cTn id="52" dur="166" decel="50000">
                                          <p:stCondLst>
                                            <p:cond delay="1338"/>
                                          </p:stCondLst>
                                        </p:cTn>
                                        <p:tgtEl>
                                          <p:spTgt spid="6">
                                            <p:txEl>
                                              <p:pRg st="2" end="2"/>
                                            </p:txEl>
                                          </p:spTgt>
                                        </p:tgtEl>
                                      </p:cBhvr>
                                      <p:to x="100000" y="100000"/>
                                    </p:animScale>
                                    <p:animScale>
                                      <p:cBhvr>
                                        <p:cTn id="53" dur="26">
                                          <p:stCondLst>
                                            <p:cond delay="1642"/>
                                          </p:stCondLst>
                                        </p:cTn>
                                        <p:tgtEl>
                                          <p:spTgt spid="6">
                                            <p:txEl>
                                              <p:pRg st="2" end="2"/>
                                            </p:txEl>
                                          </p:spTgt>
                                        </p:tgtEl>
                                      </p:cBhvr>
                                      <p:to x="100000" y="90000"/>
                                    </p:animScale>
                                    <p:animScale>
                                      <p:cBhvr>
                                        <p:cTn id="54" dur="166" decel="50000">
                                          <p:stCondLst>
                                            <p:cond delay="1668"/>
                                          </p:stCondLst>
                                        </p:cTn>
                                        <p:tgtEl>
                                          <p:spTgt spid="6">
                                            <p:txEl>
                                              <p:pRg st="2" end="2"/>
                                            </p:txEl>
                                          </p:spTgt>
                                        </p:tgtEl>
                                      </p:cBhvr>
                                      <p:to x="100000" y="100000"/>
                                    </p:animScale>
                                    <p:animScale>
                                      <p:cBhvr>
                                        <p:cTn id="55" dur="26">
                                          <p:stCondLst>
                                            <p:cond delay="1808"/>
                                          </p:stCondLst>
                                        </p:cTn>
                                        <p:tgtEl>
                                          <p:spTgt spid="6">
                                            <p:txEl>
                                              <p:pRg st="2" end="2"/>
                                            </p:txEl>
                                          </p:spTgt>
                                        </p:tgtEl>
                                      </p:cBhvr>
                                      <p:to x="100000" y="95000"/>
                                    </p:animScale>
                                    <p:animScale>
                                      <p:cBhvr>
                                        <p:cTn id="56" dur="166" decel="50000">
                                          <p:stCondLst>
                                            <p:cond delay="1834"/>
                                          </p:stCondLst>
                                        </p:cTn>
                                        <p:tgtEl>
                                          <p:spTgt spid="6">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6">
                                            <p:txEl>
                                              <p:pRg st="3" end="3"/>
                                            </p:txEl>
                                          </p:spTgt>
                                        </p:tgtEl>
                                        <p:attrNameLst>
                                          <p:attrName>style.visibility</p:attrName>
                                        </p:attrNameLst>
                                      </p:cBhvr>
                                      <p:to>
                                        <p:strVal val="visible"/>
                                      </p:to>
                                    </p:set>
                                    <p:animEffect transition="in" filter="wipe(down)">
                                      <p:cBhvr>
                                        <p:cTn id="61" dur="580">
                                          <p:stCondLst>
                                            <p:cond delay="0"/>
                                          </p:stCondLst>
                                        </p:cTn>
                                        <p:tgtEl>
                                          <p:spTgt spid="6">
                                            <p:txEl>
                                              <p:pRg st="3" end="3"/>
                                            </p:txEl>
                                          </p:spTgt>
                                        </p:tgtEl>
                                      </p:cBhvr>
                                    </p:animEffect>
                                    <p:anim calcmode="lin" valueType="num">
                                      <p:cBhvr>
                                        <p:cTn id="62" dur="1822" tmFilter="0,0; 0.14,0.36; 0.43,0.73; 0.71,0.91; 1.0,1.0">
                                          <p:stCondLst>
                                            <p:cond delay="0"/>
                                          </p:stCondLst>
                                        </p:cTn>
                                        <p:tgtEl>
                                          <p:spTgt spid="6">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xEl>
                                              <p:pRg st="3" end="3"/>
                                            </p:txEl>
                                          </p:spTgt>
                                        </p:tgtEl>
                                      </p:cBhvr>
                                      <p:to x="100000" y="60000"/>
                                    </p:animScale>
                                    <p:animScale>
                                      <p:cBhvr>
                                        <p:cTn id="68" dur="166" decel="50000">
                                          <p:stCondLst>
                                            <p:cond delay="676"/>
                                          </p:stCondLst>
                                        </p:cTn>
                                        <p:tgtEl>
                                          <p:spTgt spid="6">
                                            <p:txEl>
                                              <p:pRg st="3" end="3"/>
                                            </p:txEl>
                                          </p:spTgt>
                                        </p:tgtEl>
                                      </p:cBhvr>
                                      <p:to x="100000" y="100000"/>
                                    </p:animScale>
                                    <p:animScale>
                                      <p:cBhvr>
                                        <p:cTn id="69" dur="26">
                                          <p:stCondLst>
                                            <p:cond delay="1312"/>
                                          </p:stCondLst>
                                        </p:cTn>
                                        <p:tgtEl>
                                          <p:spTgt spid="6">
                                            <p:txEl>
                                              <p:pRg st="3" end="3"/>
                                            </p:txEl>
                                          </p:spTgt>
                                        </p:tgtEl>
                                      </p:cBhvr>
                                      <p:to x="100000" y="80000"/>
                                    </p:animScale>
                                    <p:animScale>
                                      <p:cBhvr>
                                        <p:cTn id="70" dur="166" decel="50000">
                                          <p:stCondLst>
                                            <p:cond delay="1338"/>
                                          </p:stCondLst>
                                        </p:cTn>
                                        <p:tgtEl>
                                          <p:spTgt spid="6">
                                            <p:txEl>
                                              <p:pRg st="3" end="3"/>
                                            </p:txEl>
                                          </p:spTgt>
                                        </p:tgtEl>
                                      </p:cBhvr>
                                      <p:to x="100000" y="100000"/>
                                    </p:animScale>
                                    <p:animScale>
                                      <p:cBhvr>
                                        <p:cTn id="71" dur="26">
                                          <p:stCondLst>
                                            <p:cond delay="1642"/>
                                          </p:stCondLst>
                                        </p:cTn>
                                        <p:tgtEl>
                                          <p:spTgt spid="6">
                                            <p:txEl>
                                              <p:pRg st="3" end="3"/>
                                            </p:txEl>
                                          </p:spTgt>
                                        </p:tgtEl>
                                      </p:cBhvr>
                                      <p:to x="100000" y="90000"/>
                                    </p:animScale>
                                    <p:animScale>
                                      <p:cBhvr>
                                        <p:cTn id="72" dur="166" decel="50000">
                                          <p:stCondLst>
                                            <p:cond delay="1668"/>
                                          </p:stCondLst>
                                        </p:cTn>
                                        <p:tgtEl>
                                          <p:spTgt spid="6">
                                            <p:txEl>
                                              <p:pRg st="3" end="3"/>
                                            </p:txEl>
                                          </p:spTgt>
                                        </p:tgtEl>
                                      </p:cBhvr>
                                      <p:to x="100000" y="100000"/>
                                    </p:animScale>
                                    <p:animScale>
                                      <p:cBhvr>
                                        <p:cTn id="73" dur="26">
                                          <p:stCondLst>
                                            <p:cond delay="1808"/>
                                          </p:stCondLst>
                                        </p:cTn>
                                        <p:tgtEl>
                                          <p:spTgt spid="6">
                                            <p:txEl>
                                              <p:pRg st="3" end="3"/>
                                            </p:txEl>
                                          </p:spTgt>
                                        </p:tgtEl>
                                      </p:cBhvr>
                                      <p:to x="100000" y="95000"/>
                                    </p:animScale>
                                    <p:animScale>
                                      <p:cBhvr>
                                        <p:cTn id="74" dur="166" decel="50000">
                                          <p:stCondLst>
                                            <p:cond delay="1834"/>
                                          </p:stCondLst>
                                        </p:cTn>
                                        <p:tgtEl>
                                          <p:spTgt spid="6">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6">
                                            <p:txEl>
                                              <p:pRg st="4" end="4"/>
                                            </p:txEl>
                                          </p:spTgt>
                                        </p:tgtEl>
                                        <p:attrNameLst>
                                          <p:attrName>style.visibility</p:attrName>
                                        </p:attrNameLst>
                                      </p:cBhvr>
                                      <p:to>
                                        <p:strVal val="visible"/>
                                      </p:to>
                                    </p:set>
                                    <p:animEffect transition="in" filter="wipe(down)">
                                      <p:cBhvr>
                                        <p:cTn id="79" dur="580">
                                          <p:stCondLst>
                                            <p:cond delay="0"/>
                                          </p:stCondLst>
                                        </p:cTn>
                                        <p:tgtEl>
                                          <p:spTgt spid="6">
                                            <p:txEl>
                                              <p:pRg st="4" end="4"/>
                                            </p:txEl>
                                          </p:spTgt>
                                        </p:tgtEl>
                                      </p:cBhvr>
                                    </p:animEffect>
                                    <p:anim calcmode="lin" valueType="num">
                                      <p:cBhvr>
                                        <p:cTn id="80"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6">
                                            <p:txEl>
                                              <p:pRg st="4" end="4"/>
                                            </p:txEl>
                                          </p:spTgt>
                                        </p:tgtEl>
                                      </p:cBhvr>
                                      <p:to x="100000" y="60000"/>
                                    </p:animScale>
                                    <p:animScale>
                                      <p:cBhvr>
                                        <p:cTn id="86" dur="166" decel="50000">
                                          <p:stCondLst>
                                            <p:cond delay="676"/>
                                          </p:stCondLst>
                                        </p:cTn>
                                        <p:tgtEl>
                                          <p:spTgt spid="6">
                                            <p:txEl>
                                              <p:pRg st="4" end="4"/>
                                            </p:txEl>
                                          </p:spTgt>
                                        </p:tgtEl>
                                      </p:cBhvr>
                                      <p:to x="100000" y="100000"/>
                                    </p:animScale>
                                    <p:animScale>
                                      <p:cBhvr>
                                        <p:cTn id="87" dur="26">
                                          <p:stCondLst>
                                            <p:cond delay="1312"/>
                                          </p:stCondLst>
                                        </p:cTn>
                                        <p:tgtEl>
                                          <p:spTgt spid="6">
                                            <p:txEl>
                                              <p:pRg st="4" end="4"/>
                                            </p:txEl>
                                          </p:spTgt>
                                        </p:tgtEl>
                                      </p:cBhvr>
                                      <p:to x="100000" y="80000"/>
                                    </p:animScale>
                                    <p:animScale>
                                      <p:cBhvr>
                                        <p:cTn id="88" dur="166" decel="50000">
                                          <p:stCondLst>
                                            <p:cond delay="1338"/>
                                          </p:stCondLst>
                                        </p:cTn>
                                        <p:tgtEl>
                                          <p:spTgt spid="6">
                                            <p:txEl>
                                              <p:pRg st="4" end="4"/>
                                            </p:txEl>
                                          </p:spTgt>
                                        </p:tgtEl>
                                      </p:cBhvr>
                                      <p:to x="100000" y="100000"/>
                                    </p:animScale>
                                    <p:animScale>
                                      <p:cBhvr>
                                        <p:cTn id="89" dur="26">
                                          <p:stCondLst>
                                            <p:cond delay="1642"/>
                                          </p:stCondLst>
                                        </p:cTn>
                                        <p:tgtEl>
                                          <p:spTgt spid="6">
                                            <p:txEl>
                                              <p:pRg st="4" end="4"/>
                                            </p:txEl>
                                          </p:spTgt>
                                        </p:tgtEl>
                                      </p:cBhvr>
                                      <p:to x="100000" y="90000"/>
                                    </p:animScale>
                                    <p:animScale>
                                      <p:cBhvr>
                                        <p:cTn id="90" dur="166" decel="50000">
                                          <p:stCondLst>
                                            <p:cond delay="1668"/>
                                          </p:stCondLst>
                                        </p:cTn>
                                        <p:tgtEl>
                                          <p:spTgt spid="6">
                                            <p:txEl>
                                              <p:pRg st="4" end="4"/>
                                            </p:txEl>
                                          </p:spTgt>
                                        </p:tgtEl>
                                      </p:cBhvr>
                                      <p:to x="100000" y="100000"/>
                                    </p:animScale>
                                    <p:animScale>
                                      <p:cBhvr>
                                        <p:cTn id="91" dur="26">
                                          <p:stCondLst>
                                            <p:cond delay="1808"/>
                                          </p:stCondLst>
                                        </p:cTn>
                                        <p:tgtEl>
                                          <p:spTgt spid="6">
                                            <p:txEl>
                                              <p:pRg st="4" end="4"/>
                                            </p:txEl>
                                          </p:spTgt>
                                        </p:tgtEl>
                                      </p:cBhvr>
                                      <p:to x="100000" y="95000"/>
                                    </p:animScale>
                                    <p:animScale>
                                      <p:cBhvr>
                                        <p:cTn id="92" dur="166" decel="50000">
                                          <p:stCondLst>
                                            <p:cond delay="1834"/>
                                          </p:stCondLst>
                                        </p:cTn>
                                        <p:tgtEl>
                                          <p:spTgt spid="6">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3"/>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
        <p:nvSpPr>
          <p:cNvPr id="3" name="Title 2">
            <a:extLst>
              <a:ext uri="{FF2B5EF4-FFF2-40B4-BE49-F238E27FC236}">
                <a16:creationId xmlns:a16="http://schemas.microsoft.com/office/drawing/2014/main" id="{324D363B-734D-43F2-B0CD-1044795DEA0B}"/>
              </a:ext>
            </a:extLst>
          </p:cNvPr>
          <p:cNvSpPr>
            <a:spLocks noGrp="1"/>
          </p:cNvSpPr>
          <p:nvPr>
            <p:ph type="title"/>
          </p:nvPr>
        </p:nvSpPr>
        <p:spPr/>
        <p:txBody>
          <a:bodyPr/>
          <a:lstStyle/>
          <a:p>
            <a:r>
              <a:rPr lang="en-US" dirty="0" err="1"/>
              <a:t>Abc’s</a:t>
            </a:r>
            <a:r>
              <a:rPr lang="en-US" dirty="0"/>
              <a:t> of asphalt emulsions</a:t>
            </a:r>
          </a:p>
        </p:txBody>
      </p:sp>
      <p:sp>
        <p:nvSpPr>
          <p:cNvPr id="5" name="Content Placeholder 4">
            <a:extLst>
              <a:ext uri="{FF2B5EF4-FFF2-40B4-BE49-F238E27FC236}">
                <a16:creationId xmlns:a16="http://schemas.microsoft.com/office/drawing/2014/main" id="{04F7B473-296C-4B0C-9FCB-734A531D03DA}"/>
              </a:ext>
            </a:extLst>
          </p:cNvPr>
          <p:cNvSpPr>
            <a:spLocks noGrp="1"/>
          </p:cNvSpPr>
          <p:nvPr>
            <p:ph sz="quarter" idx="13"/>
          </p:nvPr>
        </p:nvSpPr>
        <p:spPr/>
        <p:txBody>
          <a:bodyPr>
            <a:normAutofit/>
          </a:bodyPr>
          <a:lstStyle/>
          <a:p>
            <a:r>
              <a:rPr lang="en-US" sz="3200" dirty="0"/>
              <a:t>How do we name the emulsions?</a:t>
            </a:r>
          </a:p>
          <a:p>
            <a:r>
              <a:rPr lang="en-US" sz="3200" dirty="0"/>
              <a:t>Anionic</a:t>
            </a:r>
          </a:p>
          <a:p>
            <a:r>
              <a:rPr lang="en-US" sz="3200" dirty="0"/>
              <a:t>Cationic</a:t>
            </a:r>
          </a:p>
          <a:p>
            <a:r>
              <a:rPr lang="en-US" sz="3200" dirty="0"/>
              <a:t>Non-ionic</a:t>
            </a:r>
          </a:p>
        </p:txBody>
      </p:sp>
    </p:spTree>
    <p:extLst>
      <p:ext uri="{BB962C8B-B14F-4D97-AF65-F5344CB8AC3E}">
        <p14:creationId xmlns:p14="http://schemas.microsoft.com/office/powerpoint/2010/main" val="399379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anim calcmode="lin" valueType="num">
                                      <p:cBhvr>
                                        <p:cTn id="8"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2000"/>
                                        <p:tgtEl>
                                          <p:spTgt spid="5">
                                            <p:txEl>
                                              <p:pRg st="2" end="2"/>
                                            </p:txEl>
                                          </p:spTgt>
                                        </p:tgtEl>
                                      </p:cBhvr>
                                    </p:animEffect>
                                    <p:anim calcmode="lin" valueType="num">
                                      <p:cBhvr>
                                        <p:cTn id="15" dur="2000" fill="hold"/>
                                        <p:tgtEl>
                                          <p:spTgt spid="5">
                                            <p:txEl>
                                              <p:pRg st="2" end="2"/>
                                            </p:txEl>
                                          </p:spTgt>
                                        </p:tgtEl>
                                        <p:attrNameLst>
                                          <p:attrName>ppt_w</p:attrName>
                                        </p:attrNameLst>
                                      </p:cBhvr>
                                      <p:tavLst>
                                        <p:tav tm="0" fmla="#ppt_w*sin(2.5*pi*$)">
                                          <p:val>
                                            <p:fltVal val="0"/>
                                          </p:val>
                                        </p:tav>
                                        <p:tav tm="100000">
                                          <p:val>
                                            <p:fltVal val="1"/>
                                          </p:val>
                                        </p:tav>
                                      </p:tavLst>
                                    </p:anim>
                                    <p:anim calcmode="lin" valueType="num">
                                      <p:cBhvr>
                                        <p:cTn id="16" dur="2000" fill="hold"/>
                                        <p:tgtEl>
                                          <p:spTgt spid="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2000"/>
                                        <p:tgtEl>
                                          <p:spTgt spid="5">
                                            <p:txEl>
                                              <p:pRg st="3" end="3"/>
                                            </p:txEl>
                                          </p:spTgt>
                                        </p:tgtEl>
                                      </p:cBhvr>
                                    </p:animEffect>
                                    <p:anim calcmode="lin" valueType="num">
                                      <p:cBhvr>
                                        <p:cTn id="22" dur="2000" fill="hold"/>
                                        <p:tgtEl>
                                          <p:spTgt spid="5">
                                            <p:txEl>
                                              <p:pRg st="3" end="3"/>
                                            </p:txEl>
                                          </p:spTgt>
                                        </p:tgtEl>
                                        <p:attrNameLst>
                                          <p:attrName>ppt_w</p:attrName>
                                        </p:attrNameLst>
                                      </p:cBhvr>
                                      <p:tavLst>
                                        <p:tav tm="0" fmla="#ppt_w*sin(2.5*pi*$)">
                                          <p:val>
                                            <p:fltVal val="0"/>
                                          </p:val>
                                        </p:tav>
                                        <p:tav tm="100000">
                                          <p:val>
                                            <p:fltVal val="1"/>
                                          </p:val>
                                        </p:tav>
                                      </p:tavLst>
                                    </p:anim>
                                    <p:anim calcmode="lin" valueType="num">
                                      <p:cBhvr>
                                        <p:cTn id="23" dur="20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6700"/>
            <a:ext cx="8229600" cy="1143000"/>
          </a:xfrm>
        </p:spPr>
        <p:txBody>
          <a:bodyPr/>
          <a:lstStyle/>
          <a:p>
            <a:r>
              <a:rPr lang="en-US" dirty="0">
                <a:solidFill>
                  <a:schemeClr val="tx1"/>
                </a:solidFill>
              </a:rPr>
              <a:t>Emulsion Classifications</a:t>
            </a:r>
          </a:p>
        </p:txBody>
      </p:sp>
      <p:sp>
        <p:nvSpPr>
          <p:cNvPr id="3" name="Content Placeholder 2"/>
          <p:cNvSpPr>
            <a:spLocks noGrp="1"/>
          </p:cNvSpPr>
          <p:nvPr>
            <p:ph idx="1"/>
          </p:nvPr>
        </p:nvSpPr>
        <p:spPr>
          <a:xfrm>
            <a:off x="1981200" y="1600201"/>
            <a:ext cx="8229600" cy="4267200"/>
          </a:xfrm>
        </p:spPr>
        <p:txBody>
          <a:bodyPr/>
          <a:lstStyle/>
          <a:p>
            <a:endParaRPr lang="en-US" dirty="0">
              <a:solidFill>
                <a:srgbClr val="FFFF00"/>
              </a:solidFill>
            </a:endParaRPr>
          </a:p>
        </p:txBody>
      </p:sp>
      <p:sp>
        <p:nvSpPr>
          <p:cNvPr id="9" name="AutoShape 4"/>
          <p:cNvSpPr>
            <a:spLocks/>
          </p:cNvSpPr>
          <p:nvPr/>
        </p:nvSpPr>
        <p:spPr bwMode="auto">
          <a:xfrm rot="5400000">
            <a:off x="3714750" y="1390650"/>
            <a:ext cx="571500" cy="3124200"/>
          </a:xfrm>
          <a:prstGeom prst="rightBrace">
            <a:avLst>
              <a:gd name="adj1" fmla="val 45556"/>
              <a:gd name="adj2" fmla="val 50000"/>
            </a:avLst>
          </a:prstGeom>
          <a:noFill/>
          <a:ln w="25400">
            <a:solidFill>
              <a:schemeClr val="tx1"/>
            </a:solidFill>
            <a:round/>
            <a:headEnd/>
            <a:tailEnd/>
          </a:ln>
          <a:effectLst/>
        </p:spPr>
        <p:txBody>
          <a:bodyPr rot="10800000" vert="eaVert" wrap="none" anchor="ctr"/>
          <a:lstStyle/>
          <a:p>
            <a:pPr algn="ctr" eaLnBrk="0" fontAlgn="base" hangingPunct="0">
              <a:spcBef>
                <a:spcPct val="0"/>
              </a:spcBef>
              <a:spcAft>
                <a:spcPct val="0"/>
              </a:spcAft>
            </a:pPr>
            <a:endParaRPr lang="en-US">
              <a:solidFill>
                <a:prstClr val="white"/>
              </a:solidFill>
              <a:latin typeface="Verdana" pitchFamily="34" charset="0"/>
              <a:cs typeface="Arial" charset="0"/>
            </a:endParaRPr>
          </a:p>
        </p:txBody>
      </p:sp>
      <p:sp>
        <p:nvSpPr>
          <p:cNvPr id="10" name="AutoShape 5"/>
          <p:cNvSpPr>
            <a:spLocks/>
          </p:cNvSpPr>
          <p:nvPr/>
        </p:nvSpPr>
        <p:spPr bwMode="auto">
          <a:xfrm rot="5400000">
            <a:off x="7448550" y="857250"/>
            <a:ext cx="571500" cy="4191000"/>
          </a:xfrm>
          <a:prstGeom prst="rightBrace">
            <a:avLst>
              <a:gd name="adj1" fmla="val 61111"/>
              <a:gd name="adj2" fmla="val 50000"/>
            </a:avLst>
          </a:prstGeom>
          <a:noFill/>
          <a:ln w="25400">
            <a:solidFill>
              <a:schemeClr val="tx1"/>
            </a:solidFill>
            <a:round/>
            <a:headEnd/>
            <a:tailEnd/>
          </a:ln>
          <a:effectLst/>
        </p:spPr>
        <p:txBody>
          <a:bodyPr wrap="none" anchor="ctr"/>
          <a:lstStyle/>
          <a:p>
            <a:pPr fontAlgn="base">
              <a:spcBef>
                <a:spcPct val="0"/>
              </a:spcBef>
              <a:spcAft>
                <a:spcPct val="0"/>
              </a:spcAft>
            </a:pPr>
            <a:endParaRPr lang="en-US">
              <a:solidFill>
                <a:prstClr val="white"/>
              </a:solidFill>
              <a:latin typeface="Arial" charset="0"/>
              <a:cs typeface="Arial" charset="0"/>
            </a:endParaRPr>
          </a:p>
        </p:txBody>
      </p:sp>
      <p:sp>
        <p:nvSpPr>
          <p:cNvPr id="11" name="Text Box 6"/>
          <p:cNvSpPr txBox="1">
            <a:spLocks noChangeArrowheads="1"/>
          </p:cNvSpPr>
          <p:nvPr/>
        </p:nvSpPr>
        <p:spPr bwMode="auto">
          <a:xfrm>
            <a:off x="3039838" y="3267929"/>
            <a:ext cx="1983236" cy="830997"/>
          </a:xfrm>
          <a:prstGeom prst="rect">
            <a:avLst/>
          </a:prstGeom>
          <a:noFill/>
          <a:ln w="9525" algn="ctr">
            <a:noFill/>
            <a:miter lim="800000"/>
            <a:headEnd/>
            <a:tailEnd/>
          </a:ln>
          <a:effectLst/>
        </p:spPr>
        <p:txBody>
          <a:bodyPr wrap="none" anchor="b">
            <a:spAutoFit/>
          </a:bodyPr>
          <a:lstStyle/>
          <a:p>
            <a:pPr algn="ctr" fontAlgn="base">
              <a:spcBef>
                <a:spcPct val="0"/>
              </a:spcBef>
              <a:spcAft>
                <a:spcPct val="0"/>
              </a:spcAft>
            </a:pPr>
            <a:r>
              <a:rPr lang="en-US" sz="2400" dirty="0">
                <a:latin typeface="Lucida Sans" pitchFamily="34" charset="0"/>
                <a:cs typeface="Arial" charset="0"/>
              </a:rPr>
              <a:t>Spray Grade</a:t>
            </a:r>
          </a:p>
          <a:p>
            <a:pPr algn="ctr" fontAlgn="base">
              <a:spcBef>
                <a:spcPct val="0"/>
              </a:spcBef>
              <a:spcAft>
                <a:spcPct val="0"/>
              </a:spcAft>
            </a:pPr>
            <a:r>
              <a:rPr lang="en-US" sz="2400" dirty="0">
                <a:latin typeface="Lucida Sans" pitchFamily="34" charset="0"/>
                <a:cs typeface="Arial" charset="0"/>
              </a:rPr>
              <a:t>Emulsions</a:t>
            </a:r>
          </a:p>
        </p:txBody>
      </p:sp>
      <p:sp>
        <p:nvSpPr>
          <p:cNvPr id="12" name="Text Box 7"/>
          <p:cNvSpPr txBox="1">
            <a:spLocks noChangeArrowheads="1"/>
          </p:cNvSpPr>
          <p:nvPr/>
        </p:nvSpPr>
        <p:spPr bwMode="auto">
          <a:xfrm>
            <a:off x="6742316" y="3238500"/>
            <a:ext cx="1983968" cy="1200329"/>
          </a:xfrm>
          <a:prstGeom prst="rect">
            <a:avLst/>
          </a:prstGeom>
          <a:noFill/>
          <a:ln w="9525" algn="ctr">
            <a:noFill/>
            <a:miter lim="800000"/>
            <a:headEnd/>
            <a:tailEnd/>
          </a:ln>
          <a:effectLst/>
        </p:spPr>
        <p:txBody>
          <a:bodyPr wrap="square" anchor="b">
            <a:spAutoFit/>
          </a:bodyPr>
          <a:lstStyle/>
          <a:p>
            <a:pPr algn="ctr" fontAlgn="base">
              <a:spcBef>
                <a:spcPct val="0"/>
              </a:spcBef>
              <a:spcAft>
                <a:spcPct val="0"/>
              </a:spcAft>
            </a:pPr>
            <a:r>
              <a:rPr lang="en-US" sz="2400" dirty="0">
                <a:latin typeface="Lucida Sans" pitchFamily="34" charset="0"/>
                <a:cs typeface="Arial" charset="0"/>
              </a:rPr>
              <a:t>Mixing Grade</a:t>
            </a:r>
          </a:p>
          <a:p>
            <a:pPr algn="ctr" fontAlgn="base">
              <a:spcBef>
                <a:spcPct val="0"/>
              </a:spcBef>
              <a:spcAft>
                <a:spcPct val="0"/>
              </a:spcAft>
            </a:pPr>
            <a:r>
              <a:rPr lang="en-US" sz="2400" dirty="0">
                <a:latin typeface="Lucida Sans" pitchFamily="34" charset="0"/>
                <a:cs typeface="Arial" charset="0"/>
              </a:rPr>
              <a:t>Emulsions</a:t>
            </a:r>
          </a:p>
        </p:txBody>
      </p:sp>
      <p:sp>
        <p:nvSpPr>
          <p:cNvPr id="13" name="Text Box 3"/>
          <p:cNvSpPr txBox="1">
            <a:spLocks noChangeArrowheads="1"/>
          </p:cNvSpPr>
          <p:nvPr/>
        </p:nvSpPr>
        <p:spPr bwMode="auto">
          <a:xfrm>
            <a:off x="2362200" y="2209800"/>
            <a:ext cx="7620000" cy="457200"/>
          </a:xfrm>
          <a:prstGeom prst="rect">
            <a:avLst/>
          </a:prstGeom>
          <a:noFill/>
          <a:ln w="9525" algn="ctr">
            <a:noFill/>
            <a:miter lim="800000"/>
            <a:headEnd/>
            <a:tailEnd/>
          </a:ln>
          <a:effectLst/>
        </p:spPr>
        <p:txBody>
          <a:bodyPr anchor="b">
            <a:spAutoFit/>
          </a:bodyPr>
          <a:lstStyle/>
          <a:p>
            <a:pPr fontAlgn="base">
              <a:spcBef>
                <a:spcPct val="0"/>
              </a:spcBef>
              <a:spcAft>
                <a:spcPct val="0"/>
              </a:spcAft>
            </a:pPr>
            <a:r>
              <a:rPr lang="en-US" sz="2400" u="sng" dirty="0">
                <a:solidFill>
                  <a:srgbClr val="FF0000"/>
                </a:solidFill>
                <a:latin typeface="Lucida Sans" pitchFamily="34" charset="0"/>
                <a:cs typeface="Arial" charset="0"/>
              </a:rPr>
              <a:t>Rapid Set</a:t>
            </a:r>
            <a:r>
              <a:rPr lang="en-US" sz="2400" dirty="0">
                <a:solidFill>
                  <a:srgbClr val="FF0000"/>
                </a:solidFill>
                <a:latin typeface="Lucida Sans" pitchFamily="34" charset="0"/>
                <a:cs typeface="Arial" charset="0"/>
              </a:rPr>
              <a:t>      </a:t>
            </a:r>
            <a:r>
              <a:rPr lang="en-US" sz="2400" u="sng" dirty="0">
                <a:solidFill>
                  <a:srgbClr val="FF0000"/>
                </a:solidFill>
                <a:latin typeface="Lucida Sans" pitchFamily="34" charset="0"/>
                <a:cs typeface="Arial" charset="0"/>
              </a:rPr>
              <a:t>Medium Set</a:t>
            </a:r>
            <a:r>
              <a:rPr lang="en-US" sz="2400" dirty="0">
                <a:solidFill>
                  <a:srgbClr val="FF0000"/>
                </a:solidFill>
                <a:latin typeface="Lucida Sans" pitchFamily="34" charset="0"/>
                <a:cs typeface="Arial" charset="0"/>
              </a:rPr>
              <a:t>     </a:t>
            </a:r>
            <a:r>
              <a:rPr lang="en-US" sz="2400" u="sng" dirty="0">
                <a:solidFill>
                  <a:srgbClr val="FF0000"/>
                </a:solidFill>
                <a:latin typeface="Lucida Sans" pitchFamily="34" charset="0"/>
                <a:cs typeface="Arial" charset="0"/>
              </a:rPr>
              <a:t>Quick Set</a:t>
            </a:r>
            <a:r>
              <a:rPr lang="en-US" sz="2400" dirty="0">
                <a:solidFill>
                  <a:srgbClr val="FF0000"/>
                </a:solidFill>
                <a:latin typeface="Lucida Sans" pitchFamily="34" charset="0"/>
                <a:cs typeface="Arial" charset="0"/>
              </a:rPr>
              <a:t>      </a:t>
            </a:r>
            <a:r>
              <a:rPr lang="en-US" sz="2400" u="sng" dirty="0">
                <a:solidFill>
                  <a:srgbClr val="FF0000"/>
                </a:solidFill>
                <a:latin typeface="Lucida Sans" pitchFamily="34" charset="0"/>
                <a:cs typeface="Arial" charset="0"/>
              </a:rPr>
              <a:t>Slow Set</a:t>
            </a:r>
          </a:p>
        </p:txBody>
      </p:sp>
      <p:pic>
        <p:nvPicPr>
          <p:cNvPr id="14" name="Picture 13">
            <a:extLst>
              <a:ext uri="{FF2B5EF4-FFF2-40B4-BE49-F238E27FC236}">
                <a16:creationId xmlns:a16="http://schemas.microsoft.com/office/drawing/2014/main" id="{36FECFA5-7AEC-4CA7-88F4-7EBC89837109}"/>
              </a:ext>
            </a:extLst>
          </p:cNvPr>
          <p:cNvPicPr>
            <a:picLocks noChangeAspect="1"/>
          </p:cNvPicPr>
          <p:nvPr/>
        </p:nvPicPr>
        <p:blipFill>
          <a:blip r:embed="rId3"/>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Tree>
    <p:extLst>
      <p:ext uri="{BB962C8B-B14F-4D97-AF65-F5344CB8AC3E}">
        <p14:creationId xmlns:p14="http://schemas.microsoft.com/office/powerpoint/2010/main" val="199457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110000"/>
              </a:schemeClr>
            </a:gs>
            <a:gs pos="0">
              <a:schemeClr val="bg1">
                <a:shade val="64000"/>
                <a:lumMod val="88000"/>
              </a:schemeClr>
            </a:gs>
          </a:gsLst>
          <a:lin ang="54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23B13D-378F-4732-9C97-4E70A1E83670}"/>
              </a:ext>
            </a:extLst>
          </p:cNvPr>
          <p:cNvSpPr txBox="1"/>
          <p:nvPr/>
        </p:nvSpPr>
        <p:spPr>
          <a:xfrm>
            <a:off x="1969477" y="896815"/>
            <a:ext cx="866921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Categories of Asphalt Emulsions</a:t>
            </a:r>
          </a:p>
        </p:txBody>
      </p:sp>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
        <p:nvSpPr>
          <p:cNvPr id="6" name="Content Placeholder 2">
            <a:extLst>
              <a:ext uri="{FF2B5EF4-FFF2-40B4-BE49-F238E27FC236}">
                <a16:creationId xmlns:a16="http://schemas.microsoft.com/office/drawing/2014/main" id="{D6792E62-A2F5-4D10-A0AB-38A7A1DE3670}"/>
              </a:ext>
            </a:extLst>
          </p:cNvPr>
          <p:cNvSpPr>
            <a:spLocks noGrp="1"/>
          </p:cNvSpPr>
          <p:nvPr>
            <p:ph sz="quarter" idx="13"/>
          </p:nvPr>
        </p:nvSpPr>
        <p:spPr>
          <a:xfrm>
            <a:off x="914400" y="2366963"/>
            <a:ext cx="10363200" cy="3424237"/>
          </a:xfrm>
        </p:spPr>
        <p:txBody>
          <a:bodyPr/>
          <a:lstStyle/>
          <a:p>
            <a:r>
              <a:rPr lang="en-US" dirty="0"/>
              <a:t>Spray grade emulsions (rapid and medium sets)</a:t>
            </a:r>
          </a:p>
          <a:p>
            <a:r>
              <a:rPr lang="en-US" dirty="0"/>
              <a:t>Designed to be marginally stable</a:t>
            </a:r>
          </a:p>
          <a:p>
            <a:r>
              <a:rPr lang="en-US" dirty="0"/>
              <a:t>The chemical additives and dosages are chosen to allow reasonable handling stability, but easy destabilization</a:t>
            </a:r>
          </a:p>
          <a:p>
            <a:r>
              <a:rPr lang="en-US" dirty="0"/>
              <a:t>Break with mild destabilizing effects</a:t>
            </a:r>
          </a:p>
          <a:p>
            <a:r>
              <a:rPr lang="en-US" dirty="0"/>
              <a:t>Environmental exposure and/or on contact with flat surfaces</a:t>
            </a:r>
          </a:p>
          <a:p>
            <a:endParaRPr lang="en-US" dirty="0">
              <a:solidFill>
                <a:srgbClr val="FFFF00"/>
              </a:solidFill>
            </a:endParaRPr>
          </a:p>
        </p:txBody>
      </p:sp>
    </p:spTree>
    <p:extLst>
      <p:ext uri="{BB962C8B-B14F-4D97-AF65-F5344CB8AC3E}">
        <p14:creationId xmlns:p14="http://schemas.microsoft.com/office/powerpoint/2010/main" val="165516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6">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p:cTn id="21"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23"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24" dur="10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wipe(down)">
                                      <p:cBhvr>
                                        <p:cTn id="29" dur="580">
                                          <p:stCondLst>
                                            <p:cond delay="0"/>
                                          </p:stCondLst>
                                        </p:cTn>
                                        <p:tgtEl>
                                          <p:spTgt spid="6">
                                            <p:txEl>
                                              <p:pRg st="4" end="4"/>
                                            </p:txEl>
                                          </p:spTgt>
                                        </p:tgtEl>
                                      </p:cBhvr>
                                    </p:animEffect>
                                    <p:anim calcmode="lin" valueType="num">
                                      <p:cBhvr>
                                        <p:cTn id="30"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6">
                                            <p:txEl>
                                              <p:pRg st="4" end="4"/>
                                            </p:txEl>
                                          </p:spTgt>
                                        </p:tgtEl>
                                      </p:cBhvr>
                                      <p:to x="100000" y="60000"/>
                                    </p:animScale>
                                    <p:animScale>
                                      <p:cBhvr>
                                        <p:cTn id="36" dur="166" decel="50000">
                                          <p:stCondLst>
                                            <p:cond delay="676"/>
                                          </p:stCondLst>
                                        </p:cTn>
                                        <p:tgtEl>
                                          <p:spTgt spid="6">
                                            <p:txEl>
                                              <p:pRg st="4" end="4"/>
                                            </p:txEl>
                                          </p:spTgt>
                                        </p:tgtEl>
                                      </p:cBhvr>
                                      <p:to x="100000" y="100000"/>
                                    </p:animScale>
                                    <p:animScale>
                                      <p:cBhvr>
                                        <p:cTn id="37" dur="26">
                                          <p:stCondLst>
                                            <p:cond delay="1312"/>
                                          </p:stCondLst>
                                        </p:cTn>
                                        <p:tgtEl>
                                          <p:spTgt spid="6">
                                            <p:txEl>
                                              <p:pRg st="4" end="4"/>
                                            </p:txEl>
                                          </p:spTgt>
                                        </p:tgtEl>
                                      </p:cBhvr>
                                      <p:to x="100000" y="80000"/>
                                    </p:animScale>
                                    <p:animScale>
                                      <p:cBhvr>
                                        <p:cTn id="38" dur="166" decel="50000">
                                          <p:stCondLst>
                                            <p:cond delay="1338"/>
                                          </p:stCondLst>
                                        </p:cTn>
                                        <p:tgtEl>
                                          <p:spTgt spid="6">
                                            <p:txEl>
                                              <p:pRg st="4" end="4"/>
                                            </p:txEl>
                                          </p:spTgt>
                                        </p:tgtEl>
                                      </p:cBhvr>
                                      <p:to x="100000" y="100000"/>
                                    </p:animScale>
                                    <p:animScale>
                                      <p:cBhvr>
                                        <p:cTn id="39" dur="26">
                                          <p:stCondLst>
                                            <p:cond delay="1642"/>
                                          </p:stCondLst>
                                        </p:cTn>
                                        <p:tgtEl>
                                          <p:spTgt spid="6">
                                            <p:txEl>
                                              <p:pRg st="4" end="4"/>
                                            </p:txEl>
                                          </p:spTgt>
                                        </p:tgtEl>
                                      </p:cBhvr>
                                      <p:to x="100000" y="90000"/>
                                    </p:animScale>
                                    <p:animScale>
                                      <p:cBhvr>
                                        <p:cTn id="40" dur="166" decel="50000">
                                          <p:stCondLst>
                                            <p:cond delay="1668"/>
                                          </p:stCondLst>
                                        </p:cTn>
                                        <p:tgtEl>
                                          <p:spTgt spid="6">
                                            <p:txEl>
                                              <p:pRg st="4" end="4"/>
                                            </p:txEl>
                                          </p:spTgt>
                                        </p:tgtEl>
                                      </p:cBhvr>
                                      <p:to x="100000" y="100000"/>
                                    </p:animScale>
                                    <p:animScale>
                                      <p:cBhvr>
                                        <p:cTn id="41" dur="26">
                                          <p:stCondLst>
                                            <p:cond delay="1808"/>
                                          </p:stCondLst>
                                        </p:cTn>
                                        <p:tgtEl>
                                          <p:spTgt spid="6">
                                            <p:txEl>
                                              <p:pRg st="4" end="4"/>
                                            </p:txEl>
                                          </p:spTgt>
                                        </p:tgtEl>
                                      </p:cBhvr>
                                      <p:to x="100000" y="95000"/>
                                    </p:animScale>
                                    <p:animScale>
                                      <p:cBhvr>
                                        <p:cTn id="42" dur="166" decel="50000">
                                          <p:stCondLst>
                                            <p:cond delay="1834"/>
                                          </p:stCondLst>
                                        </p:cTn>
                                        <p:tgtEl>
                                          <p:spTgt spid="6">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23B13D-378F-4732-9C97-4E70A1E83670}"/>
              </a:ext>
            </a:extLst>
          </p:cNvPr>
          <p:cNvSpPr txBox="1"/>
          <p:nvPr/>
        </p:nvSpPr>
        <p:spPr>
          <a:xfrm>
            <a:off x="1969477" y="896815"/>
            <a:ext cx="866921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Tw Cen MT" panose="020B0602020104020603"/>
              </a:rPr>
              <a:t>CATIGORIES</a:t>
            </a: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 OF ASPHALT EMULSIONS</a:t>
            </a:r>
          </a:p>
        </p:txBody>
      </p:sp>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3"/>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
        <p:nvSpPr>
          <p:cNvPr id="6" name="Content Placeholder 2">
            <a:extLst>
              <a:ext uri="{FF2B5EF4-FFF2-40B4-BE49-F238E27FC236}">
                <a16:creationId xmlns:a16="http://schemas.microsoft.com/office/drawing/2014/main" id="{98F675B8-099A-4372-88D1-FF2BDB34DDF5}"/>
              </a:ext>
            </a:extLst>
          </p:cNvPr>
          <p:cNvSpPr>
            <a:spLocks noGrp="1"/>
          </p:cNvSpPr>
          <p:nvPr>
            <p:ph sz="quarter" idx="13"/>
          </p:nvPr>
        </p:nvSpPr>
        <p:spPr>
          <a:xfrm>
            <a:off x="914400" y="2366963"/>
            <a:ext cx="10363200" cy="3424237"/>
          </a:xfrm>
        </p:spPr>
        <p:txBody>
          <a:bodyPr/>
          <a:lstStyle/>
          <a:p>
            <a:r>
              <a:rPr lang="en-US" dirty="0"/>
              <a:t>Mixing grade emulsions (medium, quick and slow sets)</a:t>
            </a:r>
          </a:p>
          <a:p>
            <a:r>
              <a:rPr lang="en-US" dirty="0"/>
              <a:t>Designed to be significantly more stable</a:t>
            </a:r>
          </a:p>
          <a:p>
            <a:r>
              <a:rPr lang="en-US" dirty="0"/>
              <a:t>The chemical additives and dosages are chosen to allow good handling stability and designed destabilization</a:t>
            </a:r>
          </a:p>
          <a:p>
            <a:r>
              <a:rPr lang="en-US" dirty="0"/>
              <a:t>Break with strong destabilizing effects</a:t>
            </a:r>
          </a:p>
          <a:p>
            <a:r>
              <a:rPr lang="en-US" dirty="0"/>
              <a:t>Exposure to high aggregate fines, pH shifts, or challenging environment</a:t>
            </a:r>
          </a:p>
          <a:p>
            <a:endParaRPr lang="en-US" dirty="0">
              <a:solidFill>
                <a:srgbClr val="FFFF00"/>
              </a:solidFill>
            </a:endParaRPr>
          </a:p>
        </p:txBody>
      </p:sp>
    </p:spTree>
    <p:extLst>
      <p:ext uri="{BB962C8B-B14F-4D97-AF65-F5344CB8AC3E}">
        <p14:creationId xmlns:p14="http://schemas.microsoft.com/office/powerpoint/2010/main" val="260311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61675-FDA9-418F-9660-9E36613CC20E}"/>
              </a:ext>
            </a:extLst>
          </p:cNvPr>
          <p:cNvSpPr>
            <a:spLocks noGrp="1"/>
          </p:cNvSpPr>
          <p:nvPr>
            <p:ph type="title"/>
          </p:nvPr>
        </p:nvSpPr>
        <p:spPr/>
        <p:txBody>
          <a:bodyPr/>
          <a:lstStyle/>
          <a:p>
            <a:r>
              <a:rPr lang="en-US" dirty="0"/>
              <a:t>What goes into a emulsion?</a:t>
            </a:r>
          </a:p>
        </p:txBody>
      </p:sp>
      <p:sp>
        <p:nvSpPr>
          <p:cNvPr id="3" name="Content Placeholder 2">
            <a:extLst>
              <a:ext uri="{FF2B5EF4-FFF2-40B4-BE49-F238E27FC236}">
                <a16:creationId xmlns:a16="http://schemas.microsoft.com/office/drawing/2014/main" id="{69BD4AE9-73D9-4F02-9617-8F372BCCEC85}"/>
              </a:ext>
            </a:extLst>
          </p:cNvPr>
          <p:cNvSpPr>
            <a:spLocks noGrp="1"/>
          </p:cNvSpPr>
          <p:nvPr>
            <p:ph sz="quarter" idx="13"/>
          </p:nvPr>
        </p:nvSpPr>
        <p:spPr/>
        <p:txBody>
          <a:bodyPr/>
          <a:lstStyle/>
          <a:p>
            <a:r>
              <a:rPr lang="en-US" dirty="0"/>
              <a:t>Asphalt</a:t>
            </a:r>
          </a:p>
          <a:p>
            <a:r>
              <a:rPr lang="en-US" dirty="0"/>
              <a:t>Water</a:t>
            </a:r>
          </a:p>
          <a:p>
            <a:r>
              <a:rPr lang="en-US" dirty="0"/>
              <a:t>Chemicals</a:t>
            </a:r>
          </a:p>
          <a:p>
            <a:r>
              <a:rPr lang="en-US" dirty="0"/>
              <a:t>Emulsifiers</a:t>
            </a:r>
          </a:p>
          <a:p>
            <a:r>
              <a:rPr lang="en-US" dirty="0"/>
              <a:t>Polymers</a:t>
            </a:r>
          </a:p>
          <a:p>
            <a:r>
              <a:rPr lang="en-US" dirty="0"/>
              <a:t>additives</a:t>
            </a:r>
          </a:p>
        </p:txBody>
      </p:sp>
      <p:pic>
        <p:nvPicPr>
          <p:cNvPr id="4" name="Picture 3">
            <a:extLst>
              <a:ext uri="{FF2B5EF4-FFF2-40B4-BE49-F238E27FC236}">
                <a16:creationId xmlns:a16="http://schemas.microsoft.com/office/drawing/2014/main" id="{D3EFCA25-B34E-4E82-816A-4A08EA955DFD}"/>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Tree>
    <p:extLst>
      <p:ext uri="{BB962C8B-B14F-4D97-AF65-F5344CB8AC3E}">
        <p14:creationId xmlns:p14="http://schemas.microsoft.com/office/powerpoint/2010/main" val="147625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23B13D-378F-4732-9C97-4E70A1E83670}"/>
              </a:ext>
            </a:extLst>
          </p:cNvPr>
          <p:cNvSpPr txBox="1"/>
          <p:nvPr/>
        </p:nvSpPr>
        <p:spPr>
          <a:xfrm>
            <a:off x="1969477" y="896815"/>
            <a:ext cx="866921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ABC’s of Asphalt Emulsions</a:t>
            </a:r>
          </a:p>
        </p:txBody>
      </p:sp>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pic>
        <p:nvPicPr>
          <p:cNvPr id="1026" name="Picture 2" descr="https://www.riversideasphaltservices.com/wp-content/uploads/2017/06/horse_drawn_tack_wagon-500.jpg">
            <a:extLst>
              <a:ext uri="{FF2B5EF4-FFF2-40B4-BE49-F238E27FC236}">
                <a16:creationId xmlns:a16="http://schemas.microsoft.com/office/drawing/2014/main" id="{B7A1807B-3377-43BB-9393-6B3DB8DA3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248" y="1659367"/>
            <a:ext cx="6317672" cy="4231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916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8F81-FE90-4FD3-B489-4D586D347C55}"/>
              </a:ext>
            </a:extLst>
          </p:cNvPr>
          <p:cNvSpPr>
            <a:spLocks noGrp="1"/>
          </p:cNvSpPr>
          <p:nvPr>
            <p:ph type="title"/>
          </p:nvPr>
        </p:nvSpPr>
        <p:spPr/>
        <p:txBody>
          <a:bodyPr/>
          <a:lstStyle/>
          <a:p>
            <a:r>
              <a:rPr lang="en-US" dirty="0"/>
              <a:t>Emulsifier</a:t>
            </a:r>
          </a:p>
        </p:txBody>
      </p:sp>
      <p:pic>
        <p:nvPicPr>
          <p:cNvPr id="4" name="Picture 3">
            <a:extLst>
              <a:ext uri="{FF2B5EF4-FFF2-40B4-BE49-F238E27FC236}">
                <a16:creationId xmlns:a16="http://schemas.microsoft.com/office/drawing/2014/main" id="{FEA667EE-F933-4A7D-9108-6BFB3DAFC01D}"/>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
        <p:nvSpPr>
          <p:cNvPr id="5" name="Content Placeholder 2">
            <a:extLst>
              <a:ext uri="{FF2B5EF4-FFF2-40B4-BE49-F238E27FC236}">
                <a16:creationId xmlns:a16="http://schemas.microsoft.com/office/drawing/2014/main" id="{C2A10DE1-0B74-4502-ABBB-D9A6B1704C50}"/>
              </a:ext>
            </a:extLst>
          </p:cNvPr>
          <p:cNvSpPr>
            <a:spLocks noGrp="1"/>
          </p:cNvSpPr>
          <p:nvPr>
            <p:ph sz="quarter" idx="13"/>
          </p:nvPr>
        </p:nvSpPr>
        <p:spPr>
          <a:xfrm>
            <a:off x="914400" y="2366963"/>
            <a:ext cx="10363200" cy="3424237"/>
          </a:xfrm>
        </p:spPr>
        <p:txBody>
          <a:bodyPr/>
          <a:lstStyle/>
          <a:p>
            <a:r>
              <a:rPr lang="en-US" dirty="0"/>
              <a:t>An oil soluble part (Lipophilic)</a:t>
            </a:r>
          </a:p>
          <a:p>
            <a:r>
              <a:rPr lang="en-US" dirty="0"/>
              <a:t>A water soluble part (Hydrophilic)</a:t>
            </a:r>
          </a:p>
          <a:p>
            <a:r>
              <a:rPr lang="en-US" dirty="0"/>
              <a:t>Some characteristic that allows the molecule to protect the surface of the asphalt droplet</a:t>
            </a:r>
          </a:p>
          <a:p>
            <a:r>
              <a:rPr lang="en-US" dirty="0"/>
              <a:t>Electrical charge…</a:t>
            </a:r>
          </a:p>
          <a:p>
            <a:pPr marL="0" indent="0">
              <a:buNone/>
            </a:pPr>
            <a:endParaRPr lang="en-US" dirty="0">
              <a:solidFill>
                <a:srgbClr val="FFFF00"/>
              </a:solidFill>
            </a:endParaRPr>
          </a:p>
        </p:txBody>
      </p:sp>
    </p:spTree>
    <p:extLst>
      <p:ext uri="{BB962C8B-B14F-4D97-AF65-F5344CB8AC3E}">
        <p14:creationId xmlns:p14="http://schemas.microsoft.com/office/powerpoint/2010/main" val="275417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Emulsifier</a:t>
            </a:r>
          </a:p>
        </p:txBody>
      </p:sp>
      <p:sp>
        <p:nvSpPr>
          <p:cNvPr id="3" name="Content Placeholder 2"/>
          <p:cNvSpPr>
            <a:spLocks noGrp="1"/>
          </p:cNvSpPr>
          <p:nvPr>
            <p:ph idx="1"/>
          </p:nvPr>
        </p:nvSpPr>
        <p:spPr>
          <a:xfrm>
            <a:off x="1981200" y="1600201"/>
            <a:ext cx="8229600" cy="4267200"/>
          </a:xfrm>
        </p:spPr>
        <p:txBody>
          <a:bodyPr/>
          <a:lstStyle/>
          <a:p>
            <a:endParaRPr lang="en-US" dirty="0">
              <a:solidFill>
                <a:srgbClr val="FFFF00"/>
              </a:solidFill>
            </a:endParaRPr>
          </a:p>
        </p:txBody>
      </p:sp>
      <p:grpSp>
        <p:nvGrpSpPr>
          <p:cNvPr id="9" name="Group 3"/>
          <p:cNvGrpSpPr>
            <a:grpSpLocks/>
          </p:cNvGrpSpPr>
          <p:nvPr/>
        </p:nvGrpSpPr>
        <p:grpSpPr bwMode="auto">
          <a:xfrm>
            <a:off x="2286001" y="2438400"/>
            <a:ext cx="7839075" cy="2673350"/>
            <a:chOff x="446" y="2256"/>
            <a:chExt cx="4939" cy="1684"/>
          </a:xfrm>
        </p:grpSpPr>
        <p:grpSp>
          <p:nvGrpSpPr>
            <p:cNvPr id="10" name="Group 4"/>
            <p:cNvGrpSpPr>
              <a:grpSpLocks/>
            </p:cNvGrpSpPr>
            <p:nvPr/>
          </p:nvGrpSpPr>
          <p:grpSpPr bwMode="auto">
            <a:xfrm>
              <a:off x="446" y="2256"/>
              <a:ext cx="406" cy="279"/>
              <a:chOff x="806" y="3000"/>
              <a:chExt cx="406" cy="279"/>
            </a:xfrm>
          </p:grpSpPr>
          <p:sp>
            <p:nvSpPr>
              <p:cNvPr id="93" name="Text Box 5"/>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dirty="0">
                    <a:solidFill>
                      <a:srgbClr val="3399FF"/>
                    </a:solidFill>
                    <a:latin typeface="Times New Roman" pitchFamily="18" charset="0"/>
                    <a:cs typeface="Arial" charset="0"/>
                  </a:rPr>
                  <a:t>CH</a:t>
                </a:r>
              </a:p>
            </p:txBody>
          </p:sp>
          <p:sp>
            <p:nvSpPr>
              <p:cNvPr id="94" name="Text Box 6"/>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dirty="0">
                    <a:solidFill>
                      <a:srgbClr val="3399FF"/>
                    </a:solidFill>
                    <a:latin typeface="Times New Roman" pitchFamily="18" charset="0"/>
                    <a:cs typeface="Arial" charset="0"/>
                  </a:rPr>
                  <a:t>3</a:t>
                </a:r>
              </a:p>
            </p:txBody>
          </p:sp>
        </p:grpSp>
        <p:grpSp>
          <p:nvGrpSpPr>
            <p:cNvPr id="11" name="Group 7"/>
            <p:cNvGrpSpPr>
              <a:grpSpLocks/>
            </p:cNvGrpSpPr>
            <p:nvPr/>
          </p:nvGrpSpPr>
          <p:grpSpPr bwMode="auto">
            <a:xfrm>
              <a:off x="758" y="2256"/>
              <a:ext cx="406" cy="279"/>
              <a:chOff x="806" y="3000"/>
              <a:chExt cx="406" cy="279"/>
            </a:xfrm>
          </p:grpSpPr>
          <p:sp>
            <p:nvSpPr>
              <p:cNvPr id="91" name="Text Box 8"/>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dirty="0">
                    <a:solidFill>
                      <a:srgbClr val="3399FF"/>
                    </a:solidFill>
                    <a:latin typeface="Times New Roman" pitchFamily="18" charset="0"/>
                    <a:cs typeface="Arial" charset="0"/>
                  </a:rPr>
                  <a:t>CH</a:t>
                </a:r>
              </a:p>
            </p:txBody>
          </p:sp>
          <p:sp>
            <p:nvSpPr>
              <p:cNvPr id="92" name="Text Box 9"/>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nvGrpSpPr>
            <p:cNvPr id="12" name="Group 10"/>
            <p:cNvGrpSpPr>
              <a:grpSpLocks/>
            </p:cNvGrpSpPr>
            <p:nvPr/>
          </p:nvGrpSpPr>
          <p:grpSpPr bwMode="auto">
            <a:xfrm>
              <a:off x="1062" y="2256"/>
              <a:ext cx="718" cy="279"/>
              <a:chOff x="806" y="3000"/>
              <a:chExt cx="718" cy="279"/>
            </a:xfrm>
          </p:grpSpPr>
          <p:grpSp>
            <p:nvGrpSpPr>
              <p:cNvPr id="85" name="Group 11"/>
              <p:cNvGrpSpPr>
                <a:grpSpLocks/>
              </p:cNvGrpSpPr>
              <p:nvPr/>
            </p:nvGrpSpPr>
            <p:grpSpPr bwMode="auto">
              <a:xfrm>
                <a:off x="806" y="3000"/>
                <a:ext cx="406" cy="279"/>
                <a:chOff x="806" y="3000"/>
                <a:chExt cx="406" cy="279"/>
              </a:xfrm>
            </p:grpSpPr>
            <p:sp>
              <p:nvSpPr>
                <p:cNvPr id="89" name="Text Box 12"/>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CH</a:t>
                  </a:r>
                </a:p>
              </p:txBody>
            </p:sp>
            <p:sp>
              <p:nvSpPr>
                <p:cNvPr id="90" name="Text Box 13"/>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nvGrpSpPr>
              <p:cNvPr id="86" name="Group 14"/>
              <p:cNvGrpSpPr>
                <a:grpSpLocks/>
              </p:cNvGrpSpPr>
              <p:nvPr/>
            </p:nvGrpSpPr>
            <p:grpSpPr bwMode="auto">
              <a:xfrm>
                <a:off x="1118" y="3000"/>
                <a:ext cx="406" cy="279"/>
                <a:chOff x="806" y="3000"/>
                <a:chExt cx="406" cy="279"/>
              </a:xfrm>
            </p:grpSpPr>
            <p:sp>
              <p:nvSpPr>
                <p:cNvPr id="87" name="Text Box 15"/>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CH</a:t>
                  </a:r>
                </a:p>
              </p:txBody>
            </p:sp>
            <p:sp>
              <p:nvSpPr>
                <p:cNvPr id="88" name="Text Box 16"/>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grpSp>
          <p:nvGrpSpPr>
            <p:cNvPr id="13" name="Group 17"/>
            <p:cNvGrpSpPr>
              <a:grpSpLocks/>
            </p:cNvGrpSpPr>
            <p:nvPr/>
          </p:nvGrpSpPr>
          <p:grpSpPr bwMode="auto">
            <a:xfrm>
              <a:off x="1382" y="2504"/>
              <a:ext cx="1334" cy="279"/>
              <a:chOff x="806" y="3000"/>
              <a:chExt cx="1334" cy="279"/>
            </a:xfrm>
          </p:grpSpPr>
          <p:grpSp>
            <p:nvGrpSpPr>
              <p:cNvPr id="71" name="Group 18"/>
              <p:cNvGrpSpPr>
                <a:grpSpLocks/>
              </p:cNvGrpSpPr>
              <p:nvPr/>
            </p:nvGrpSpPr>
            <p:grpSpPr bwMode="auto">
              <a:xfrm>
                <a:off x="806" y="3000"/>
                <a:ext cx="718" cy="279"/>
                <a:chOff x="806" y="3000"/>
                <a:chExt cx="718" cy="279"/>
              </a:xfrm>
            </p:grpSpPr>
            <p:grpSp>
              <p:nvGrpSpPr>
                <p:cNvPr id="79" name="Group 19"/>
                <p:cNvGrpSpPr>
                  <a:grpSpLocks/>
                </p:cNvGrpSpPr>
                <p:nvPr/>
              </p:nvGrpSpPr>
              <p:grpSpPr bwMode="auto">
                <a:xfrm>
                  <a:off x="806" y="3000"/>
                  <a:ext cx="406" cy="279"/>
                  <a:chOff x="806" y="3000"/>
                  <a:chExt cx="406" cy="279"/>
                </a:xfrm>
              </p:grpSpPr>
              <p:sp>
                <p:nvSpPr>
                  <p:cNvPr id="83" name="Text Box 20"/>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CH</a:t>
                    </a:r>
                  </a:p>
                </p:txBody>
              </p:sp>
              <p:sp>
                <p:nvSpPr>
                  <p:cNvPr id="84" name="Text Box 21"/>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nvGrpSpPr>
                <p:cNvPr id="80" name="Group 22"/>
                <p:cNvGrpSpPr>
                  <a:grpSpLocks/>
                </p:cNvGrpSpPr>
                <p:nvPr/>
              </p:nvGrpSpPr>
              <p:grpSpPr bwMode="auto">
                <a:xfrm>
                  <a:off x="1118" y="3000"/>
                  <a:ext cx="406" cy="279"/>
                  <a:chOff x="806" y="3000"/>
                  <a:chExt cx="406" cy="279"/>
                </a:xfrm>
              </p:grpSpPr>
              <p:sp>
                <p:nvSpPr>
                  <p:cNvPr id="81" name="Text Box 23"/>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dirty="0">
                        <a:solidFill>
                          <a:srgbClr val="3399FF"/>
                        </a:solidFill>
                        <a:latin typeface="Times New Roman" pitchFamily="18" charset="0"/>
                        <a:cs typeface="Arial" charset="0"/>
                      </a:rPr>
                      <a:t>CH</a:t>
                    </a:r>
                  </a:p>
                </p:txBody>
              </p:sp>
              <p:sp>
                <p:nvSpPr>
                  <p:cNvPr id="82" name="Text Box 24"/>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grpSp>
            <p:nvGrpSpPr>
              <p:cNvPr id="72" name="Group 25"/>
              <p:cNvGrpSpPr>
                <a:grpSpLocks/>
              </p:cNvGrpSpPr>
              <p:nvPr/>
            </p:nvGrpSpPr>
            <p:grpSpPr bwMode="auto">
              <a:xfrm>
                <a:off x="1422" y="3000"/>
                <a:ext cx="718" cy="279"/>
                <a:chOff x="806" y="3000"/>
                <a:chExt cx="718" cy="279"/>
              </a:xfrm>
            </p:grpSpPr>
            <p:grpSp>
              <p:nvGrpSpPr>
                <p:cNvPr id="73" name="Group 26"/>
                <p:cNvGrpSpPr>
                  <a:grpSpLocks/>
                </p:cNvGrpSpPr>
                <p:nvPr/>
              </p:nvGrpSpPr>
              <p:grpSpPr bwMode="auto">
                <a:xfrm>
                  <a:off x="806" y="3000"/>
                  <a:ext cx="406" cy="279"/>
                  <a:chOff x="806" y="3000"/>
                  <a:chExt cx="406" cy="279"/>
                </a:xfrm>
              </p:grpSpPr>
              <p:sp>
                <p:nvSpPr>
                  <p:cNvPr id="77" name="Text Box 27"/>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dirty="0">
                        <a:solidFill>
                          <a:srgbClr val="3399FF"/>
                        </a:solidFill>
                        <a:latin typeface="Times New Roman" pitchFamily="18" charset="0"/>
                        <a:cs typeface="Arial" charset="0"/>
                      </a:rPr>
                      <a:t>CH</a:t>
                    </a:r>
                  </a:p>
                </p:txBody>
              </p:sp>
              <p:sp>
                <p:nvSpPr>
                  <p:cNvPr id="78" name="Text Box 28"/>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nvGrpSpPr>
                <p:cNvPr id="74" name="Group 29"/>
                <p:cNvGrpSpPr>
                  <a:grpSpLocks/>
                </p:cNvGrpSpPr>
                <p:nvPr/>
              </p:nvGrpSpPr>
              <p:grpSpPr bwMode="auto">
                <a:xfrm>
                  <a:off x="1118" y="3000"/>
                  <a:ext cx="406" cy="279"/>
                  <a:chOff x="806" y="3000"/>
                  <a:chExt cx="406" cy="279"/>
                </a:xfrm>
              </p:grpSpPr>
              <p:sp>
                <p:nvSpPr>
                  <p:cNvPr id="75" name="Text Box 30"/>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dirty="0">
                        <a:solidFill>
                          <a:srgbClr val="3399FF"/>
                        </a:solidFill>
                        <a:latin typeface="Times New Roman" pitchFamily="18" charset="0"/>
                        <a:cs typeface="Arial" charset="0"/>
                      </a:rPr>
                      <a:t>CH</a:t>
                    </a:r>
                  </a:p>
                </p:txBody>
              </p:sp>
              <p:sp>
                <p:nvSpPr>
                  <p:cNvPr id="76" name="Text Box 31"/>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grpSp>
        <p:grpSp>
          <p:nvGrpSpPr>
            <p:cNvPr id="14" name="Group 32"/>
            <p:cNvGrpSpPr>
              <a:grpSpLocks/>
            </p:cNvGrpSpPr>
            <p:nvPr/>
          </p:nvGrpSpPr>
          <p:grpSpPr bwMode="auto">
            <a:xfrm>
              <a:off x="2358" y="2800"/>
              <a:ext cx="1334" cy="279"/>
              <a:chOff x="806" y="3000"/>
              <a:chExt cx="1334" cy="279"/>
            </a:xfrm>
          </p:grpSpPr>
          <p:grpSp>
            <p:nvGrpSpPr>
              <p:cNvPr id="57" name="Group 33"/>
              <p:cNvGrpSpPr>
                <a:grpSpLocks/>
              </p:cNvGrpSpPr>
              <p:nvPr/>
            </p:nvGrpSpPr>
            <p:grpSpPr bwMode="auto">
              <a:xfrm>
                <a:off x="806" y="3000"/>
                <a:ext cx="718" cy="279"/>
                <a:chOff x="806" y="3000"/>
                <a:chExt cx="718" cy="279"/>
              </a:xfrm>
            </p:grpSpPr>
            <p:grpSp>
              <p:nvGrpSpPr>
                <p:cNvPr id="65" name="Group 34"/>
                <p:cNvGrpSpPr>
                  <a:grpSpLocks/>
                </p:cNvGrpSpPr>
                <p:nvPr/>
              </p:nvGrpSpPr>
              <p:grpSpPr bwMode="auto">
                <a:xfrm>
                  <a:off x="806" y="3000"/>
                  <a:ext cx="406" cy="279"/>
                  <a:chOff x="806" y="3000"/>
                  <a:chExt cx="406" cy="279"/>
                </a:xfrm>
              </p:grpSpPr>
              <p:sp>
                <p:nvSpPr>
                  <p:cNvPr id="69" name="Text Box 35"/>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CH</a:t>
                    </a:r>
                  </a:p>
                </p:txBody>
              </p:sp>
              <p:sp>
                <p:nvSpPr>
                  <p:cNvPr id="70" name="Text Box 36"/>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nvGrpSpPr>
                <p:cNvPr id="66" name="Group 37"/>
                <p:cNvGrpSpPr>
                  <a:grpSpLocks/>
                </p:cNvGrpSpPr>
                <p:nvPr/>
              </p:nvGrpSpPr>
              <p:grpSpPr bwMode="auto">
                <a:xfrm>
                  <a:off x="1118" y="3000"/>
                  <a:ext cx="406" cy="279"/>
                  <a:chOff x="806" y="3000"/>
                  <a:chExt cx="406" cy="279"/>
                </a:xfrm>
              </p:grpSpPr>
              <p:sp>
                <p:nvSpPr>
                  <p:cNvPr id="67" name="Text Box 38"/>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CH</a:t>
                    </a:r>
                  </a:p>
                </p:txBody>
              </p:sp>
              <p:sp>
                <p:nvSpPr>
                  <p:cNvPr id="68" name="Text Box 39"/>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grpSp>
            <p:nvGrpSpPr>
              <p:cNvPr id="58" name="Group 40"/>
              <p:cNvGrpSpPr>
                <a:grpSpLocks/>
              </p:cNvGrpSpPr>
              <p:nvPr/>
            </p:nvGrpSpPr>
            <p:grpSpPr bwMode="auto">
              <a:xfrm>
                <a:off x="1422" y="3000"/>
                <a:ext cx="718" cy="279"/>
                <a:chOff x="806" y="3000"/>
                <a:chExt cx="718" cy="279"/>
              </a:xfrm>
            </p:grpSpPr>
            <p:grpSp>
              <p:nvGrpSpPr>
                <p:cNvPr id="59" name="Group 41"/>
                <p:cNvGrpSpPr>
                  <a:grpSpLocks/>
                </p:cNvGrpSpPr>
                <p:nvPr/>
              </p:nvGrpSpPr>
              <p:grpSpPr bwMode="auto">
                <a:xfrm>
                  <a:off x="806" y="3000"/>
                  <a:ext cx="406" cy="279"/>
                  <a:chOff x="806" y="3000"/>
                  <a:chExt cx="406" cy="279"/>
                </a:xfrm>
              </p:grpSpPr>
              <p:sp>
                <p:nvSpPr>
                  <p:cNvPr id="63" name="Text Box 42"/>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CH</a:t>
                    </a:r>
                  </a:p>
                </p:txBody>
              </p:sp>
              <p:sp>
                <p:nvSpPr>
                  <p:cNvPr id="64" name="Text Box 43"/>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nvGrpSpPr>
                <p:cNvPr id="60" name="Group 44"/>
                <p:cNvGrpSpPr>
                  <a:grpSpLocks/>
                </p:cNvGrpSpPr>
                <p:nvPr/>
              </p:nvGrpSpPr>
              <p:grpSpPr bwMode="auto">
                <a:xfrm>
                  <a:off x="1118" y="3000"/>
                  <a:ext cx="406" cy="279"/>
                  <a:chOff x="806" y="3000"/>
                  <a:chExt cx="406" cy="279"/>
                </a:xfrm>
              </p:grpSpPr>
              <p:sp>
                <p:nvSpPr>
                  <p:cNvPr id="61" name="Text Box 45"/>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CH</a:t>
                    </a:r>
                  </a:p>
                </p:txBody>
              </p:sp>
              <p:sp>
                <p:nvSpPr>
                  <p:cNvPr id="62" name="Text Box 46"/>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grpSp>
        <p:grpSp>
          <p:nvGrpSpPr>
            <p:cNvPr id="15" name="Group 47"/>
            <p:cNvGrpSpPr>
              <a:grpSpLocks/>
            </p:cNvGrpSpPr>
            <p:nvPr/>
          </p:nvGrpSpPr>
          <p:grpSpPr bwMode="auto">
            <a:xfrm>
              <a:off x="3286" y="3040"/>
              <a:ext cx="406" cy="279"/>
              <a:chOff x="806" y="3000"/>
              <a:chExt cx="406" cy="279"/>
            </a:xfrm>
          </p:grpSpPr>
          <p:sp>
            <p:nvSpPr>
              <p:cNvPr id="55" name="Text Box 48"/>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CH</a:t>
                </a:r>
              </a:p>
            </p:txBody>
          </p:sp>
          <p:sp>
            <p:nvSpPr>
              <p:cNvPr id="56" name="Text Box 49"/>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nvGrpSpPr>
            <p:cNvPr id="16" name="Group 50"/>
            <p:cNvGrpSpPr>
              <a:grpSpLocks/>
            </p:cNvGrpSpPr>
            <p:nvPr/>
          </p:nvGrpSpPr>
          <p:grpSpPr bwMode="auto">
            <a:xfrm>
              <a:off x="3598" y="3040"/>
              <a:ext cx="406" cy="279"/>
              <a:chOff x="806" y="3000"/>
              <a:chExt cx="406" cy="279"/>
            </a:xfrm>
          </p:grpSpPr>
          <p:sp>
            <p:nvSpPr>
              <p:cNvPr id="53" name="Text Box 51"/>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CH</a:t>
                </a:r>
              </a:p>
            </p:txBody>
          </p:sp>
          <p:sp>
            <p:nvSpPr>
              <p:cNvPr id="54" name="Text Box 52"/>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nvGrpSpPr>
            <p:cNvPr id="17" name="Group 53"/>
            <p:cNvGrpSpPr>
              <a:grpSpLocks/>
            </p:cNvGrpSpPr>
            <p:nvPr/>
          </p:nvGrpSpPr>
          <p:grpSpPr bwMode="auto">
            <a:xfrm>
              <a:off x="3902" y="3040"/>
              <a:ext cx="406" cy="279"/>
              <a:chOff x="806" y="3000"/>
              <a:chExt cx="406" cy="279"/>
            </a:xfrm>
          </p:grpSpPr>
          <p:sp>
            <p:nvSpPr>
              <p:cNvPr id="51" name="Text Box 54"/>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CH</a:t>
                </a:r>
              </a:p>
            </p:txBody>
          </p:sp>
          <p:sp>
            <p:nvSpPr>
              <p:cNvPr id="52" name="Text Box 55"/>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nvGrpSpPr>
            <p:cNvPr id="18" name="Group 56"/>
            <p:cNvGrpSpPr>
              <a:grpSpLocks/>
            </p:cNvGrpSpPr>
            <p:nvPr/>
          </p:nvGrpSpPr>
          <p:grpSpPr bwMode="auto">
            <a:xfrm>
              <a:off x="4214" y="3040"/>
              <a:ext cx="334" cy="279"/>
              <a:chOff x="806" y="3000"/>
              <a:chExt cx="334" cy="279"/>
            </a:xfrm>
          </p:grpSpPr>
          <p:sp>
            <p:nvSpPr>
              <p:cNvPr id="49" name="Text Box 57"/>
              <p:cNvSpPr txBox="1">
                <a:spLocks noChangeArrowheads="1"/>
              </p:cNvSpPr>
              <p:nvPr/>
            </p:nvSpPr>
            <p:spPr bwMode="auto">
              <a:xfrm>
                <a:off x="806" y="3000"/>
                <a:ext cx="212"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C</a:t>
                </a:r>
              </a:p>
            </p:txBody>
          </p:sp>
          <p:sp>
            <p:nvSpPr>
              <p:cNvPr id="50" name="Text Box 58"/>
              <p:cNvSpPr txBox="1">
                <a:spLocks noChangeArrowheads="1"/>
              </p:cNvSpPr>
              <p:nvPr/>
            </p:nvSpPr>
            <p:spPr bwMode="auto">
              <a:xfrm>
                <a:off x="1024" y="3048"/>
                <a:ext cx="116" cy="231"/>
              </a:xfrm>
              <a:prstGeom prst="rect">
                <a:avLst/>
              </a:prstGeom>
              <a:noFill/>
              <a:ln w="9525">
                <a:noFill/>
                <a:miter lim="800000"/>
                <a:headEnd/>
                <a:tailEnd/>
              </a:ln>
              <a:effectLst/>
            </p:spPr>
            <p:txBody>
              <a:bodyPr wrap="none">
                <a:spAutoFit/>
              </a:bodyPr>
              <a:lstStyle/>
              <a:p>
                <a:pPr eaLnBrk="0" hangingPunct="0">
                  <a:defRPr/>
                </a:pPr>
                <a:endParaRPr lang="en-US" kern="0">
                  <a:solidFill>
                    <a:srgbClr val="3399FF"/>
                  </a:solidFill>
                  <a:latin typeface="Times New Roman" pitchFamily="18" charset="0"/>
                  <a:cs typeface="Arial" charset="0"/>
                </a:endParaRPr>
              </a:p>
            </p:txBody>
          </p:sp>
        </p:grpSp>
        <p:sp>
          <p:nvSpPr>
            <p:cNvPr id="19" name="Text Box 59"/>
            <p:cNvSpPr txBox="1">
              <a:spLocks noChangeArrowheads="1"/>
            </p:cNvSpPr>
            <p:nvPr/>
          </p:nvSpPr>
          <p:spPr bwMode="auto">
            <a:xfrm>
              <a:off x="4302" y="2844"/>
              <a:ext cx="220" cy="231"/>
            </a:xfrm>
            <a:prstGeom prst="rect">
              <a:avLst/>
            </a:prstGeom>
            <a:noFill/>
            <a:ln w="9525">
              <a:noFill/>
              <a:miter lim="800000"/>
              <a:headEnd/>
              <a:tailEnd/>
            </a:ln>
            <a:effectLst/>
          </p:spPr>
          <p:txBody>
            <a:bodyPr wrap="none">
              <a:spAutoFit/>
            </a:bodyPr>
            <a:lstStyle/>
            <a:p>
              <a:pPr eaLnBrk="0" hangingPunct="0">
                <a:defRPr/>
              </a:pPr>
              <a:r>
                <a:rPr lang="en-US" kern="0">
                  <a:solidFill>
                    <a:srgbClr val="66FF33"/>
                  </a:solidFill>
                  <a:latin typeface="Times New Roman" pitchFamily="18" charset="0"/>
                  <a:cs typeface="Arial" charset="0"/>
                </a:rPr>
                <a:t>O</a:t>
              </a:r>
            </a:p>
          </p:txBody>
        </p:sp>
        <p:grpSp>
          <p:nvGrpSpPr>
            <p:cNvPr id="20" name="Group 60"/>
            <p:cNvGrpSpPr>
              <a:grpSpLocks/>
            </p:cNvGrpSpPr>
            <p:nvPr/>
          </p:nvGrpSpPr>
          <p:grpSpPr bwMode="auto">
            <a:xfrm>
              <a:off x="4667" y="3187"/>
              <a:ext cx="718" cy="279"/>
              <a:chOff x="806" y="3000"/>
              <a:chExt cx="718" cy="279"/>
            </a:xfrm>
          </p:grpSpPr>
          <p:grpSp>
            <p:nvGrpSpPr>
              <p:cNvPr id="43" name="Group 61"/>
              <p:cNvGrpSpPr>
                <a:grpSpLocks/>
              </p:cNvGrpSpPr>
              <p:nvPr/>
            </p:nvGrpSpPr>
            <p:grpSpPr bwMode="auto">
              <a:xfrm>
                <a:off x="806" y="3000"/>
                <a:ext cx="406" cy="279"/>
                <a:chOff x="806" y="3000"/>
                <a:chExt cx="406" cy="279"/>
              </a:xfrm>
            </p:grpSpPr>
            <p:sp>
              <p:nvSpPr>
                <p:cNvPr id="47" name="Text Box 62"/>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dirty="0">
                      <a:solidFill>
                        <a:srgbClr val="3399FF"/>
                      </a:solidFill>
                      <a:latin typeface="Times New Roman" pitchFamily="18" charset="0"/>
                      <a:cs typeface="Arial" charset="0"/>
                    </a:rPr>
                    <a:t>CH</a:t>
                  </a:r>
                </a:p>
              </p:txBody>
            </p:sp>
            <p:sp>
              <p:nvSpPr>
                <p:cNvPr id="48" name="Text Box 63"/>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nvGrpSpPr>
              <p:cNvPr id="44" name="Group 64"/>
              <p:cNvGrpSpPr>
                <a:grpSpLocks/>
              </p:cNvGrpSpPr>
              <p:nvPr/>
            </p:nvGrpSpPr>
            <p:grpSpPr bwMode="auto">
              <a:xfrm>
                <a:off x="1118" y="3000"/>
                <a:ext cx="406" cy="279"/>
                <a:chOff x="806" y="3000"/>
                <a:chExt cx="406" cy="279"/>
              </a:xfrm>
            </p:grpSpPr>
            <p:sp>
              <p:nvSpPr>
                <p:cNvPr id="45" name="Text Box 65"/>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CH</a:t>
                  </a:r>
                </a:p>
              </p:txBody>
            </p:sp>
            <p:sp>
              <p:nvSpPr>
                <p:cNvPr id="46" name="Text Box 66"/>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grpSp>
          <p:nvGrpSpPr>
            <p:cNvPr id="21" name="Group 67"/>
            <p:cNvGrpSpPr>
              <a:grpSpLocks/>
            </p:cNvGrpSpPr>
            <p:nvPr/>
          </p:nvGrpSpPr>
          <p:grpSpPr bwMode="auto">
            <a:xfrm>
              <a:off x="4367" y="3189"/>
              <a:ext cx="415" cy="311"/>
              <a:chOff x="4367" y="3189"/>
              <a:chExt cx="415" cy="311"/>
            </a:xfrm>
          </p:grpSpPr>
          <p:sp>
            <p:nvSpPr>
              <p:cNvPr id="41" name="Text Box 68"/>
              <p:cNvSpPr txBox="1">
                <a:spLocks noChangeArrowheads="1"/>
              </p:cNvSpPr>
              <p:nvPr/>
            </p:nvSpPr>
            <p:spPr bwMode="auto">
              <a:xfrm>
                <a:off x="4367" y="3189"/>
                <a:ext cx="324" cy="231"/>
              </a:xfrm>
              <a:prstGeom prst="rect">
                <a:avLst/>
              </a:prstGeom>
              <a:noFill/>
              <a:ln w="9525">
                <a:noFill/>
                <a:miter lim="800000"/>
                <a:headEnd/>
                <a:tailEnd/>
              </a:ln>
              <a:effectLst/>
            </p:spPr>
            <p:txBody>
              <a:bodyPr wrap="none">
                <a:spAutoFit/>
              </a:bodyPr>
              <a:lstStyle/>
              <a:p>
                <a:pPr eaLnBrk="0" hangingPunct="0">
                  <a:defRPr/>
                </a:pPr>
                <a:r>
                  <a:rPr lang="en-US" kern="0" dirty="0">
                    <a:solidFill>
                      <a:srgbClr val="FFFF00"/>
                    </a:solidFill>
                    <a:latin typeface="Times New Roman" pitchFamily="18" charset="0"/>
                    <a:cs typeface="Arial" charset="0"/>
                  </a:rPr>
                  <a:t>N</a:t>
                </a:r>
                <a:r>
                  <a:rPr lang="en-US" kern="0" dirty="0">
                    <a:solidFill>
                      <a:srgbClr val="3399FF"/>
                    </a:solidFill>
                    <a:latin typeface="Times New Roman" pitchFamily="18" charset="0"/>
                    <a:cs typeface="Arial" charset="0"/>
                  </a:rPr>
                  <a:t>H</a:t>
                </a:r>
              </a:p>
            </p:txBody>
          </p:sp>
          <p:sp>
            <p:nvSpPr>
              <p:cNvPr id="42" name="Text Box 69"/>
              <p:cNvSpPr txBox="1">
                <a:spLocks noChangeArrowheads="1"/>
              </p:cNvSpPr>
              <p:nvPr/>
            </p:nvSpPr>
            <p:spPr bwMode="auto">
              <a:xfrm>
                <a:off x="4594" y="3269"/>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nvGrpSpPr>
            <p:cNvPr id="22" name="Group 70"/>
            <p:cNvGrpSpPr>
              <a:grpSpLocks/>
            </p:cNvGrpSpPr>
            <p:nvPr/>
          </p:nvGrpSpPr>
          <p:grpSpPr bwMode="auto">
            <a:xfrm>
              <a:off x="4651" y="3627"/>
              <a:ext cx="718" cy="279"/>
              <a:chOff x="806" y="3000"/>
              <a:chExt cx="718" cy="279"/>
            </a:xfrm>
          </p:grpSpPr>
          <p:grpSp>
            <p:nvGrpSpPr>
              <p:cNvPr id="35" name="Group 71"/>
              <p:cNvGrpSpPr>
                <a:grpSpLocks/>
              </p:cNvGrpSpPr>
              <p:nvPr/>
            </p:nvGrpSpPr>
            <p:grpSpPr bwMode="auto">
              <a:xfrm>
                <a:off x="806" y="3000"/>
                <a:ext cx="406" cy="279"/>
                <a:chOff x="806" y="3000"/>
                <a:chExt cx="406" cy="279"/>
              </a:xfrm>
            </p:grpSpPr>
            <p:sp>
              <p:nvSpPr>
                <p:cNvPr id="39" name="Text Box 72"/>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CH</a:t>
                  </a:r>
                </a:p>
              </p:txBody>
            </p:sp>
            <p:sp>
              <p:nvSpPr>
                <p:cNvPr id="40" name="Text Box 73"/>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nvGrpSpPr>
              <p:cNvPr id="36" name="Group 74"/>
              <p:cNvGrpSpPr>
                <a:grpSpLocks/>
              </p:cNvGrpSpPr>
              <p:nvPr/>
            </p:nvGrpSpPr>
            <p:grpSpPr bwMode="auto">
              <a:xfrm>
                <a:off x="1118" y="3000"/>
                <a:ext cx="406" cy="279"/>
                <a:chOff x="806" y="3000"/>
                <a:chExt cx="406" cy="279"/>
              </a:xfrm>
            </p:grpSpPr>
            <p:sp>
              <p:nvSpPr>
                <p:cNvPr id="37" name="Text Box 75"/>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CH</a:t>
                  </a:r>
                </a:p>
              </p:txBody>
            </p:sp>
            <p:sp>
              <p:nvSpPr>
                <p:cNvPr id="38" name="Text Box 76"/>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grpSp>
        <p:grpSp>
          <p:nvGrpSpPr>
            <p:cNvPr id="23" name="Group 77"/>
            <p:cNvGrpSpPr>
              <a:grpSpLocks/>
            </p:cNvGrpSpPr>
            <p:nvPr/>
          </p:nvGrpSpPr>
          <p:grpSpPr bwMode="auto">
            <a:xfrm>
              <a:off x="4351" y="3629"/>
              <a:ext cx="415" cy="311"/>
              <a:chOff x="4367" y="3189"/>
              <a:chExt cx="415" cy="311"/>
            </a:xfrm>
          </p:grpSpPr>
          <p:sp>
            <p:nvSpPr>
              <p:cNvPr id="33" name="Text Box 78"/>
              <p:cNvSpPr txBox="1">
                <a:spLocks noChangeArrowheads="1"/>
              </p:cNvSpPr>
              <p:nvPr/>
            </p:nvSpPr>
            <p:spPr bwMode="auto">
              <a:xfrm>
                <a:off x="4367" y="3189"/>
                <a:ext cx="324" cy="231"/>
              </a:xfrm>
              <a:prstGeom prst="rect">
                <a:avLst/>
              </a:prstGeom>
              <a:noFill/>
              <a:ln w="9525">
                <a:noFill/>
                <a:miter lim="800000"/>
                <a:headEnd/>
                <a:tailEnd/>
              </a:ln>
              <a:effectLst/>
            </p:spPr>
            <p:txBody>
              <a:bodyPr wrap="none">
                <a:spAutoFit/>
              </a:bodyPr>
              <a:lstStyle/>
              <a:p>
                <a:pPr eaLnBrk="0" hangingPunct="0">
                  <a:defRPr/>
                </a:pPr>
                <a:r>
                  <a:rPr lang="en-US" kern="0">
                    <a:solidFill>
                      <a:srgbClr val="FFFF00"/>
                    </a:solidFill>
                    <a:latin typeface="Times New Roman" pitchFamily="18" charset="0"/>
                    <a:cs typeface="Arial" charset="0"/>
                  </a:rPr>
                  <a:t>N</a:t>
                </a:r>
                <a:r>
                  <a:rPr lang="en-US" kern="0">
                    <a:solidFill>
                      <a:srgbClr val="3399FF"/>
                    </a:solidFill>
                    <a:latin typeface="Times New Roman" pitchFamily="18" charset="0"/>
                    <a:cs typeface="Arial" charset="0"/>
                  </a:rPr>
                  <a:t>H</a:t>
                </a:r>
              </a:p>
            </p:txBody>
          </p:sp>
          <p:sp>
            <p:nvSpPr>
              <p:cNvPr id="34" name="Text Box 79"/>
              <p:cNvSpPr txBox="1">
                <a:spLocks noChangeArrowheads="1"/>
              </p:cNvSpPr>
              <p:nvPr/>
            </p:nvSpPr>
            <p:spPr bwMode="auto">
              <a:xfrm>
                <a:off x="4594" y="3269"/>
                <a:ext cx="188" cy="231"/>
              </a:xfrm>
              <a:prstGeom prst="rect">
                <a:avLst/>
              </a:prstGeom>
              <a:noFill/>
              <a:ln w="9525">
                <a:noFill/>
                <a:miter lim="800000"/>
                <a:headEnd/>
                <a:tailEnd/>
              </a:ln>
              <a:effectLst/>
            </p:spPr>
            <p:txBody>
              <a:bodyPr wrap="none">
                <a:spAutoFit/>
              </a:bodyPr>
              <a:lstStyle/>
              <a:p>
                <a:pPr eaLnBrk="0" hangingPunct="0">
                  <a:defRPr/>
                </a:pPr>
                <a:r>
                  <a:rPr lang="en-US" kern="0">
                    <a:solidFill>
                      <a:srgbClr val="3399FF"/>
                    </a:solidFill>
                    <a:latin typeface="Times New Roman" pitchFamily="18" charset="0"/>
                    <a:cs typeface="Arial" charset="0"/>
                  </a:rPr>
                  <a:t>2</a:t>
                </a:r>
              </a:p>
            </p:txBody>
          </p:sp>
        </p:grpSp>
        <p:sp>
          <p:nvSpPr>
            <p:cNvPr id="24" name="Text Box 80"/>
            <p:cNvSpPr txBox="1">
              <a:spLocks noChangeArrowheads="1"/>
            </p:cNvSpPr>
            <p:nvPr/>
          </p:nvSpPr>
          <p:spPr bwMode="auto">
            <a:xfrm>
              <a:off x="5007" y="3401"/>
              <a:ext cx="324" cy="231"/>
            </a:xfrm>
            <a:prstGeom prst="rect">
              <a:avLst/>
            </a:prstGeom>
            <a:noFill/>
            <a:ln w="9525">
              <a:noFill/>
              <a:miter lim="800000"/>
              <a:headEnd/>
              <a:tailEnd/>
            </a:ln>
            <a:effectLst/>
          </p:spPr>
          <p:txBody>
            <a:bodyPr wrap="none">
              <a:spAutoFit/>
            </a:bodyPr>
            <a:lstStyle/>
            <a:p>
              <a:pPr eaLnBrk="0" hangingPunct="0">
                <a:defRPr/>
              </a:pPr>
              <a:r>
                <a:rPr lang="en-US" kern="0">
                  <a:solidFill>
                    <a:srgbClr val="FFFF00"/>
                  </a:solidFill>
                  <a:latin typeface="Times New Roman" pitchFamily="18" charset="0"/>
                  <a:cs typeface="Arial" charset="0"/>
                </a:rPr>
                <a:t>N</a:t>
              </a:r>
              <a:r>
                <a:rPr lang="en-US" kern="0">
                  <a:solidFill>
                    <a:srgbClr val="3399FF"/>
                  </a:solidFill>
                  <a:latin typeface="Times New Roman" pitchFamily="18" charset="0"/>
                  <a:cs typeface="Arial" charset="0"/>
                </a:rPr>
                <a:t>H</a:t>
              </a:r>
            </a:p>
          </p:txBody>
        </p:sp>
        <p:sp>
          <p:nvSpPr>
            <p:cNvPr id="25" name="Line 81"/>
            <p:cNvSpPr>
              <a:spLocks noChangeShapeType="1"/>
            </p:cNvSpPr>
            <p:nvPr/>
          </p:nvSpPr>
          <p:spPr bwMode="auto">
            <a:xfrm>
              <a:off x="1488" y="2463"/>
              <a:ext cx="0" cy="85"/>
            </a:xfrm>
            <a:prstGeom prst="line">
              <a:avLst/>
            </a:prstGeom>
            <a:noFill/>
            <a:ln w="9525">
              <a:solidFill>
                <a:srgbClr val="FFFFFF"/>
              </a:solidFill>
              <a:round/>
              <a:headEnd/>
              <a:tailEnd/>
            </a:ln>
            <a:effectLst/>
          </p:spPr>
          <p:txBody>
            <a:bodyPr wrap="none" anchor="ctr"/>
            <a:lstStyle/>
            <a:p>
              <a:pPr>
                <a:spcBef>
                  <a:spcPct val="20000"/>
                </a:spcBef>
                <a:buClr>
                  <a:srgbClr val="990033"/>
                </a:buClr>
                <a:buFont typeface="Wingdings" pitchFamily="2" charset="2"/>
                <a:buChar char="o"/>
                <a:defRPr/>
              </a:pPr>
              <a:endParaRPr lang="en-US" sz="3000" kern="0">
                <a:solidFill>
                  <a:srgbClr val="FFFFFF"/>
                </a:solidFill>
                <a:latin typeface="Century Gothic" pitchFamily="34" charset="0"/>
                <a:cs typeface="Arial" charset="0"/>
              </a:endParaRPr>
            </a:p>
          </p:txBody>
        </p:sp>
        <p:sp>
          <p:nvSpPr>
            <p:cNvPr id="26" name="Line 82"/>
            <p:cNvSpPr>
              <a:spLocks noChangeShapeType="1"/>
            </p:cNvSpPr>
            <p:nvPr/>
          </p:nvSpPr>
          <p:spPr bwMode="auto">
            <a:xfrm>
              <a:off x="2448" y="2736"/>
              <a:ext cx="0" cy="85"/>
            </a:xfrm>
            <a:prstGeom prst="line">
              <a:avLst/>
            </a:prstGeom>
            <a:noFill/>
            <a:ln w="9525">
              <a:solidFill>
                <a:srgbClr val="FFFFFF"/>
              </a:solidFill>
              <a:round/>
              <a:headEnd/>
              <a:tailEnd/>
            </a:ln>
            <a:effectLst/>
          </p:spPr>
          <p:txBody>
            <a:bodyPr wrap="none" anchor="ctr"/>
            <a:lstStyle/>
            <a:p>
              <a:pPr>
                <a:spcBef>
                  <a:spcPct val="20000"/>
                </a:spcBef>
                <a:buClr>
                  <a:srgbClr val="990033"/>
                </a:buClr>
                <a:buFont typeface="Wingdings" pitchFamily="2" charset="2"/>
                <a:buChar char="o"/>
                <a:defRPr/>
              </a:pPr>
              <a:endParaRPr lang="en-US" sz="3000" kern="0">
                <a:solidFill>
                  <a:srgbClr val="FFFFFF"/>
                </a:solidFill>
                <a:latin typeface="Century Gothic" pitchFamily="34" charset="0"/>
                <a:cs typeface="Arial" charset="0"/>
              </a:endParaRPr>
            </a:p>
          </p:txBody>
        </p:sp>
        <p:sp>
          <p:nvSpPr>
            <p:cNvPr id="27" name="Line 83"/>
            <p:cNvSpPr>
              <a:spLocks noChangeShapeType="1"/>
            </p:cNvSpPr>
            <p:nvPr/>
          </p:nvSpPr>
          <p:spPr bwMode="auto">
            <a:xfrm>
              <a:off x="3409" y="3003"/>
              <a:ext cx="0" cy="85"/>
            </a:xfrm>
            <a:prstGeom prst="line">
              <a:avLst/>
            </a:prstGeom>
            <a:noFill/>
            <a:ln w="9525">
              <a:solidFill>
                <a:srgbClr val="FFFFFF"/>
              </a:solidFill>
              <a:round/>
              <a:headEnd/>
              <a:tailEnd/>
            </a:ln>
            <a:effectLst/>
          </p:spPr>
          <p:txBody>
            <a:bodyPr wrap="none" anchor="ctr"/>
            <a:lstStyle/>
            <a:p>
              <a:pPr>
                <a:spcBef>
                  <a:spcPct val="20000"/>
                </a:spcBef>
                <a:buClr>
                  <a:srgbClr val="990033"/>
                </a:buClr>
                <a:buFont typeface="Wingdings" pitchFamily="2" charset="2"/>
                <a:buChar char="o"/>
                <a:defRPr/>
              </a:pPr>
              <a:endParaRPr lang="en-US" sz="3000" kern="0">
                <a:solidFill>
                  <a:srgbClr val="FFFFFF"/>
                </a:solidFill>
                <a:latin typeface="Century Gothic" pitchFamily="34" charset="0"/>
                <a:cs typeface="Arial" charset="0"/>
              </a:endParaRPr>
            </a:p>
          </p:txBody>
        </p:sp>
        <p:sp>
          <p:nvSpPr>
            <p:cNvPr id="28" name="Line 84"/>
            <p:cNvSpPr>
              <a:spLocks noChangeShapeType="1"/>
            </p:cNvSpPr>
            <p:nvPr/>
          </p:nvSpPr>
          <p:spPr bwMode="auto">
            <a:xfrm>
              <a:off x="5096" y="3367"/>
              <a:ext cx="0" cy="70"/>
            </a:xfrm>
            <a:prstGeom prst="line">
              <a:avLst/>
            </a:prstGeom>
            <a:noFill/>
            <a:ln w="9525">
              <a:solidFill>
                <a:srgbClr val="FFFFFF"/>
              </a:solidFill>
              <a:round/>
              <a:headEnd/>
              <a:tailEnd/>
            </a:ln>
            <a:effectLst/>
          </p:spPr>
          <p:txBody>
            <a:bodyPr wrap="none" anchor="ctr"/>
            <a:lstStyle/>
            <a:p>
              <a:pPr>
                <a:spcBef>
                  <a:spcPct val="20000"/>
                </a:spcBef>
                <a:buClr>
                  <a:srgbClr val="990033"/>
                </a:buClr>
                <a:buFont typeface="Wingdings" pitchFamily="2" charset="2"/>
                <a:buChar char="o"/>
                <a:defRPr/>
              </a:pPr>
              <a:endParaRPr lang="en-US" sz="3000" kern="0">
                <a:solidFill>
                  <a:srgbClr val="FFFFFF"/>
                </a:solidFill>
                <a:latin typeface="Century Gothic" pitchFamily="34" charset="0"/>
                <a:cs typeface="Arial" charset="0"/>
              </a:endParaRPr>
            </a:p>
          </p:txBody>
        </p:sp>
        <p:sp>
          <p:nvSpPr>
            <p:cNvPr id="29" name="Line 85"/>
            <p:cNvSpPr>
              <a:spLocks noChangeShapeType="1"/>
            </p:cNvSpPr>
            <p:nvPr/>
          </p:nvSpPr>
          <p:spPr bwMode="auto">
            <a:xfrm>
              <a:off x="5096" y="3585"/>
              <a:ext cx="0" cy="78"/>
            </a:xfrm>
            <a:prstGeom prst="line">
              <a:avLst/>
            </a:prstGeom>
            <a:noFill/>
            <a:ln w="9525">
              <a:solidFill>
                <a:srgbClr val="FFFFFF"/>
              </a:solidFill>
              <a:round/>
              <a:headEnd/>
              <a:tailEnd/>
            </a:ln>
            <a:effectLst/>
          </p:spPr>
          <p:txBody>
            <a:bodyPr wrap="none" anchor="ctr"/>
            <a:lstStyle/>
            <a:p>
              <a:pPr>
                <a:spcBef>
                  <a:spcPct val="20000"/>
                </a:spcBef>
                <a:buClr>
                  <a:srgbClr val="990033"/>
                </a:buClr>
                <a:buFont typeface="Wingdings" pitchFamily="2" charset="2"/>
                <a:buChar char="o"/>
                <a:defRPr/>
              </a:pPr>
              <a:endParaRPr lang="en-US" sz="3000" kern="0">
                <a:solidFill>
                  <a:srgbClr val="FFFFFF"/>
                </a:solidFill>
                <a:latin typeface="Century Gothic" pitchFamily="34" charset="0"/>
                <a:cs typeface="Arial" charset="0"/>
              </a:endParaRPr>
            </a:p>
          </p:txBody>
        </p:sp>
        <p:sp>
          <p:nvSpPr>
            <p:cNvPr id="30" name="Line 86"/>
            <p:cNvSpPr>
              <a:spLocks noChangeShapeType="1"/>
            </p:cNvSpPr>
            <p:nvPr/>
          </p:nvSpPr>
          <p:spPr bwMode="auto">
            <a:xfrm flipH="1" flipV="1">
              <a:off x="4372" y="3203"/>
              <a:ext cx="39" cy="31"/>
            </a:xfrm>
            <a:prstGeom prst="line">
              <a:avLst/>
            </a:prstGeom>
            <a:noFill/>
            <a:ln w="9525">
              <a:solidFill>
                <a:srgbClr val="FFFFFF"/>
              </a:solidFill>
              <a:round/>
              <a:headEnd/>
              <a:tailEnd/>
            </a:ln>
            <a:effectLst/>
          </p:spPr>
          <p:txBody>
            <a:bodyPr wrap="none" anchor="ctr"/>
            <a:lstStyle/>
            <a:p>
              <a:pPr>
                <a:spcBef>
                  <a:spcPct val="20000"/>
                </a:spcBef>
                <a:buClr>
                  <a:srgbClr val="990033"/>
                </a:buClr>
                <a:buFont typeface="Wingdings" pitchFamily="2" charset="2"/>
                <a:buChar char="o"/>
                <a:defRPr/>
              </a:pPr>
              <a:endParaRPr lang="en-US" sz="3000" kern="0">
                <a:solidFill>
                  <a:srgbClr val="FFFFFF"/>
                </a:solidFill>
                <a:latin typeface="Century Gothic" pitchFamily="34" charset="0"/>
                <a:cs typeface="Arial" charset="0"/>
              </a:endParaRPr>
            </a:p>
          </p:txBody>
        </p:sp>
        <p:sp>
          <p:nvSpPr>
            <p:cNvPr id="31" name="Line 87"/>
            <p:cNvSpPr>
              <a:spLocks noChangeShapeType="1"/>
            </p:cNvSpPr>
            <p:nvPr/>
          </p:nvSpPr>
          <p:spPr bwMode="auto">
            <a:xfrm flipH="1">
              <a:off x="4333" y="3000"/>
              <a:ext cx="39" cy="86"/>
            </a:xfrm>
            <a:prstGeom prst="line">
              <a:avLst/>
            </a:prstGeom>
            <a:noFill/>
            <a:ln w="9525">
              <a:solidFill>
                <a:srgbClr val="FFFFFF"/>
              </a:solidFill>
              <a:round/>
              <a:headEnd/>
              <a:tailEnd/>
            </a:ln>
            <a:effectLst/>
          </p:spPr>
          <p:txBody>
            <a:bodyPr wrap="none" anchor="ctr"/>
            <a:lstStyle/>
            <a:p>
              <a:pPr>
                <a:spcBef>
                  <a:spcPct val="20000"/>
                </a:spcBef>
                <a:buClr>
                  <a:srgbClr val="990033"/>
                </a:buClr>
                <a:buFont typeface="Wingdings" pitchFamily="2" charset="2"/>
                <a:buChar char="o"/>
                <a:defRPr/>
              </a:pPr>
              <a:endParaRPr lang="en-US" sz="3000" kern="0">
                <a:solidFill>
                  <a:srgbClr val="FFFFFF"/>
                </a:solidFill>
                <a:latin typeface="Century Gothic" pitchFamily="34" charset="0"/>
                <a:cs typeface="Arial" charset="0"/>
              </a:endParaRPr>
            </a:p>
          </p:txBody>
        </p:sp>
        <p:sp>
          <p:nvSpPr>
            <p:cNvPr id="32" name="Line 88"/>
            <p:cNvSpPr>
              <a:spLocks noChangeShapeType="1"/>
            </p:cNvSpPr>
            <p:nvPr/>
          </p:nvSpPr>
          <p:spPr bwMode="auto">
            <a:xfrm flipH="1">
              <a:off x="4365" y="3008"/>
              <a:ext cx="39" cy="86"/>
            </a:xfrm>
            <a:prstGeom prst="line">
              <a:avLst/>
            </a:prstGeom>
            <a:noFill/>
            <a:ln w="9525">
              <a:solidFill>
                <a:srgbClr val="FFFFFF"/>
              </a:solidFill>
              <a:round/>
              <a:headEnd/>
              <a:tailEnd/>
            </a:ln>
            <a:effectLst/>
          </p:spPr>
          <p:txBody>
            <a:bodyPr wrap="none" anchor="ctr"/>
            <a:lstStyle/>
            <a:p>
              <a:pPr>
                <a:spcBef>
                  <a:spcPct val="20000"/>
                </a:spcBef>
                <a:buClr>
                  <a:srgbClr val="990033"/>
                </a:buClr>
                <a:buFont typeface="Wingdings" pitchFamily="2" charset="2"/>
                <a:buChar char="o"/>
                <a:defRPr/>
              </a:pPr>
              <a:endParaRPr lang="en-US" sz="3000" kern="0">
                <a:solidFill>
                  <a:srgbClr val="FFFFFF"/>
                </a:solidFill>
                <a:latin typeface="Century Gothic" pitchFamily="34" charset="0"/>
                <a:cs typeface="Arial" charset="0"/>
              </a:endParaRPr>
            </a:p>
          </p:txBody>
        </p:sp>
      </p:grpSp>
      <p:sp>
        <p:nvSpPr>
          <p:cNvPr id="95" name="Text Box 91"/>
          <p:cNvSpPr txBox="1">
            <a:spLocks noChangeArrowheads="1"/>
          </p:cNvSpPr>
          <p:nvPr/>
        </p:nvSpPr>
        <p:spPr bwMode="auto">
          <a:xfrm>
            <a:off x="1752600" y="3505200"/>
            <a:ext cx="30162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FFFFFF"/>
                </a:solidFill>
                <a:latin typeface="Times New Roman" pitchFamily="18" charset="0"/>
                <a:cs typeface="Arial" charset="0"/>
              </a:rPr>
              <a:t>Tail group (oil soluble)</a:t>
            </a:r>
          </a:p>
        </p:txBody>
      </p:sp>
      <p:sp>
        <p:nvSpPr>
          <p:cNvPr id="96" name="Oval 89"/>
          <p:cNvSpPr>
            <a:spLocks noChangeArrowheads="1"/>
          </p:cNvSpPr>
          <p:nvPr/>
        </p:nvSpPr>
        <p:spPr bwMode="auto">
          <a:xfrm>
            <a:off x="7870826" y="3290888"/>
            <a:ext cx="2498725" cy="2127250"/>
          </a:xfrm>
          <a:prstGeom prst="ellipse">
            <a:avLst/>
          </a:prstGeom>
          <a:noFill/>
          <a:ln w="25400">
            <a:solidFill>
              <a:srgbClr val="FF0000"/>
            </a:solidFill>
            <a:prstDash val="dash"/>
            <a:round/>
            <a:headEnd/>
            <a:tailEnd/>
          </a:ln>
          <a:effectLst/>
        </p:spPr>
        <p:txBody>
          <a:bodyPr wrap="none" anchor="ctr"/>
          <a:lstStyle/>
          <a:p>
            <a:pPr fontAlgn="base">
              <a:spcBef>
                <a:spcPct val="20000"/>
              </a:spcBef>
              <a:spcAft>
                <a:spcPct val="0"/>
              </a:spcAft>
              <a:buClr>
                <a:srgbClr val="990033"/>
              </a:buClr>
              <a:buFont typeface="Wingdings" pitchFamily="2" charset="2"/>
              <a:buChar char="o"/>
            </a:pPr>
            <a:endParaRPr lang="en-US" sz="3000">
              <a:solidFill>
                <a:srgbClr val="FFFFFF"/>
              </a:solidFill>
              <a:latin typeface="Century Gothic" pitchFamily="34" charset="0"/>
              <a:cs typeface="Arial" charset="0"/>
            </a:endParaRPr>
          </a:p>
        </p:txBody>
      </p:sp>
      <p:sp>
        <p:nvSpPr>
          <p:cNvPr id="97" name="Oval 90"/>
          <p:cNvSpPr>
            <a:spLocks noChangeArrowheads="1"/>
          </p:cNvSpPr>
          <p:nvPr/>
        </p:nvSpPr>
        <p:spPr bwMode="auto">
          <a:xfrm rot="636901">
            <a:off x="1752600" y="2133601"/>
            <a:ext cx="6692900" cy="2119313"/>
          </a:xfrm>
          <a:prstGeom prst="ellipse">
            <a:avLst/>
          </a:prstGeom>
          <a:noFill/>
          <a:ln w="25400">
            <a:solidFill>
              <a:srgbClr val="FF0000"/>
            </a:solidFill>
            <a:prstDash val="dash"/>
            <a:round/>
            <a:headEnd/>
            <a:tailEnd/>
          </a:ln>
          <a:effectLst/>
        </p:spPr>
        <p:txBody>
          <a:bodyPr wrap="none" anchor="ctr"/>
          <a:lstStyle/>
          <a:p>
            <a:pPr fontAlgn="base">
              <a:spcBef>
                <a:spcPct val="20000"/>
              </a:spcBef>
              <a:spcAft>
                <a:spcPct val="0"/>
              </a:spcAft>
              <a:buClr>
                <a:srgbClr val="990033"/>
              </a:buClr>
              <a:buFont typeface="Wingdings" pitchFamily="2" charset="2"/>
              <a:buChar char="o"/>
            </a:pPr>
            <a:endParaRPr lang="en-US" sz="3000">
              <a:solidFill>
                <a:srgbClr val="FFFFFF"/>
              </a:solidFill>
              <a:latin typeface="Century Gothic" pitchFamily="34" charset="0"/>
              <a:cs typeface="Arial" charset="0"/>
            </a:endParaRPr>
          </a:p>
        </p:txBody>
      </p:sp>
      <p:sp>
        <p:nvSpPr>
          <p:cNvPr id="98" name="Text Box 92"/>
          <p:cNvSpPr txBox="1">
            <a:spLocks noChangeArrowheads="1"/>
          </p:cNvSpPr>
          <p:nvPr/>
        </p:nvSpPr>
        <p:spPr bwMode="auto">
          <a:xfrm>
            <a:off x="7162800" y="5410200"/>
            <a:ext cx="35258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dirty="0">
                <a:solidFill>
                  <a:srgbClr val="FFFFFF"/>
                </a:solidFill>
                <a:latin typeface="Times New Roman" pitchFamily="18" charset="0"/>
                <a:cs typeface="Arial" charset="0"/>
              </a:rPr>
              <a:t>Head group (water soluble)</a:t>
            </a:r>
          </a:p>
        </p:txBody>
      </p:sp>
      <p:sp>
        <p:nvSpPr>
          <p:cNvPr id="99" name="Oval 94"/>
          <p:cNvSpPr>
            <a:spLocks noChangeArrowheads="1"/>
          </p:cNvSpPr>
          <p:nvPr/>
        </p:nvSpPr>
        <p:spPr bwMode="auto">
          <a:xfrm>
            <a:off x="5334000" y="4648200"/>
            <a:ext cx="1066800" cy="1143000"/>
          </a:xfrm>
          <a:prstGeom prst="ellipse">
            <a:avLst/>
          </a:prstGeom>
          <a:solidFill>
            <a:srgbClr val="FF0000"/>
          </a:solidFill>
          <a:ln w="9525" algn="ctr">
            <a:solidFill>
              <a:srgbClr val="FFFFFF"/>
            </a:solidFill>
            <a:round/>
            <a:headEnd/>
            <a:tailEnd/>
          </a:ln>
          <a:effectLst/>
        </p:spPr>
        <p:txBody>
          <a:bodyPr wrap="none" anchor="ctr"/>
          <a:lstStyle/>
          <a:p>
            <a:pPr>
              <a:spcBef>
                <a:spcPct val="20000"/>
              </a:spcBef>
              <a:buClr>
                <a:srgbClr val="990033"/>
              </a:buClr>
              <a:buFont typeface="Wingdings" pitchFamily="2" charset="2"/>
              <a:buChar char="o"/>
              <a:defRPr/>
            </a:pPr>
            <a:endParaRPr lang="en-US" sz="3000" kern="0">
              <a:solidFill>
                <a:srgbClr val="FFFFFF"/>
              </a:solidFill>
              <a:latin typeface="Century Gothic" pitchFamily="34" charset="0"/>
              <a:cs typeface="Arial" charset="0"/>
            </a:endParaRPr>
          </a:p>
        </p:txBody>
      </p:sp>
      <p:sp>
        <p:nvSpPr>
          <p:cNvPr id="100" name="Text Box 95"/>
          <p:cNvSpPr txBox="1">
            <a:spLocks noChangeArrowheads="1"/>
          </p:cNvSpPr>
          <p:nvPr/>
        </p:nvSpPr>
        <p:spPr bwMode="auto">
          <a:xfrm>
            <a:off x="5486401" y="4902201"/>
            <a:ext cx="798513" cy="5191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dirty="0">
                <a:solidFill>
                  <a:srgbClr val="000000"/>
                </a:solidFill>
                <a:latin typeface="Verdana" pitchFamily="34" charset="0"/>
                <a:cs typeface="Arial" charset="0"/>
              </a:rPr>
              <a:t>+/-</a:t>
            </a:r>
          </a:p>
        </p:txBody>
      </p:sp>
      <p:sp>
        <p:nvSpPr>
          <p:cNvPr id="101" name="Freeform 93"/>
          <p:cNvSpPr>
            <a:spLocks/>
          </p:cNvSpPr>
          <p:nvPr/>
        </p:nvSpPr>
        <p:spPr bwMode="auto">
          <a:xfrm rot="16200000">
            <a:off x="3581400" y="3810000"/>
            <a:ext cx="685800" cy="29718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mpd="sng">
            <a:solidFill>
              <a:srgbClr val="FFFFFF"/>
            </a:solidFill>
            <a:round/>
            <a:headEnd/>
            <a:tailEnd/>
          </a:ln>
          <a:effectLst/>
        </p:spPr>
        <p:txBody>
          <a:bodyPr wrap="none" anchor="ctr"/>
          <a:lstStyle/>
          <a:p>
            <a:pPr>
              <a:spcBef>
                <a:spcPct val="20000"/>
              </a:spcBef>
              <a:buClr>
                <a:srgbClr val="990033"/>
              </a:buClr>
              <a:buFont typeface="Wingdings" pitchFamily="2" charset="2"/>
              <a:buChar char="o"/>
              <a:defRPr/>
            </a:pPr>
            <a:endParaRPr lang="en-US" sz="3000" kern="0">
              <a:solidFill>
                <a:srgbClr val="FFFFFF"/>
              </a:solidFill>
              <a:latin typeface="Century Gothic" pitchFamily="34" charset="0"/>
              <a:cs typeface="Arial" charset="0"/>
            </a:endParaRPr>
          </a:p>
        </p:txBody>
      </p:sp>
      <p:sp>
        <p:nvSpPr>
          <p:cNvPr id="102" name="Text Box 96"/>
          <p:cNvSpPr txBox="1">
            <a:spLocks noChangeArrowheads="1"/>
          </p:cNvSpPr>
          <p:nvPr/>
        </p:nvSpPr>
        <p:spPr bwMode="auto">
          <a:xfrm>
            <a:off x="2819401" y="5867400"/>
            <a:ext cx="2703513"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dirty="0">
                <a:solidFill>
                  <a:srgbClr val="FFFFFF"/>
                </a:solidFill>
                <a:latin typeface="Times New Roman" pitchFamily="18" charset="0"/>
                <a:cs typeface="Arial" charset="0"/>
              </a:rPr>
              <a:t>“Short hand” picture</a:t>
            </a:r>
          </a:p>
        </p:txBody>
      </p:sp>
      <p:pic>
        <p:nvPicPr>
          <p:cNvPr id="103" name="Picture 102">
            <a:extLst>
              <a:ext uri="{FF2B5EF4-FFF2-40B4-BE49-F238E27FC236}">
                <a16:creationId xmlns:a16="http://schemas.microsoft.com/office/drawing/2014/main" id="{115340D6-A7F1-40F7-AF56-A60F86757F39}"/>
              </a:ext>
            </a:extLst>
          </p:cNvPr>
          <p:cNvPicPr>
            <a:picLocks noChangeAspect="1"/>
          </p:cNvPicPr>
          <p:nvPr/>
        </p:nvPicPr>
        <p:blipFill>
          <a:blip r:embed="rId3"/>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Tree>
    <p:extLst>
      <p:ext uri="{BB962C8B-B14F-4D97-AF65-F5344CB8AC3E}">
        <p14:creationId xmlns:p14="http://schemas.microsoft.com/office/powerpoint/2010/main" val="29530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fade">
                                      <p:cBhvr>
                                        <p:cTn id="17" dur="1000"/>
                                        <p:tgtEl>
                                          <p:spTgt spid="9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fade">
                                      <p:cBhvr>
                                        <p:cTn id="20" dur="1000"/>
                                        <p:tgtEl>
                                          <p:spTgt spid="10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fade">
                                      <p:cBhvr>
                                        <p:cTn id="25" dur="1000"/>
                                        <p:tgtEl>
                                          <p:spTgt spid="10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fade">
                                      <p:cBhvr>
                                        <p:cTn id="28"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6" grpId="0" animBg="1"/>
      <p:bldP spid="97" grpId="0" animBg="1"/>
      <p:bldP spid="98" grpId="0"/>
      <p:bldP spid="99" grpId="0" animBg="1"/>
      <p:bldP spid="100" grpId="0"/>
      <p:bldP spid="101" grpId="0" animBg="1"/>
      <p:bldP spid="10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r>
              <a:rPr lang="en-US" dirty="0"/>
              <a:t>Anionic Emulsifier Molecule</a:t>
            </a:r>
          </a:p>
        </p:txBody>
      </p:sp>
      <p:grpSp>
        <p:nvGrpSpPr>
          <p:cNvPr id="224260" name="Group 4"/>
          <p:cNvGrpSpPr>
            <a:grpSpLocks/>
          </p:cNvGrpSpPr>
          <p:nvPr/>
        </p:nvGrpSpPr>
        <p:grpSpPr bwMode="auto">
          <a:xfrm>
            <a:off x="2438401" y="2590800"/>
            <a:ext cx="7724775" cy="2673350"/>
            <a:chOff x="446" y="2256"/>
            <a:chExt cx="4867" cy="1684"/>
          </a:xfrm>
        </p:grpSpPr>
        <p:grpSp>
          <p:nvGrpSpPr>
            <p:cNvPr id="224261" name="Group 5"/>
            <p:cNvGrpSpPr>
              <a:grpSpLocks/>
            </p:cNvGrpSpPr>
            <p:nvPr/>
          </p:nvGrpSpPr>
          <p:grpSpPr bwMode="auto">
            <a:xfrm>
              <a:off x="446" y="2256"/>
              <a:ext cx="406" cy="279"/>
              <a:chOff x="806" y="3000"/>
              <a:chExt cx="406" cy="279"/>
            </a:xfrm>
          </p:grpSpPr>
          <p:sp>
            <p:nvSpPr>
              <p:cNvPr id="224262" name="Text Box 6"/>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CH</a:t>
                </a:r>
              </a:p>
            </p:txBody>
          </p:sp>
          <p:sp>
            <p:nvSpPr>
              <p:cNvPr id="224263" name="Text Box 7"/>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3</a:t>
                </a:r>
              </a:p>
            </p:txBody>
          </p:sp>
        </p:grpSp>
        <p:grpSp>
          <p:nvGrpSpPr>
            <p:cNvPr id="224264" name="Group 8"/>
            <p:cNvGrpSpPr>
              <a:grpSpLocks/>
            </p:cNvGrpSpPr>
            <p:nvPr/>
          </p:nvGrpSpPr>
          <p:grpSpPr bwMode="auto">
            <a:xfrm>
              <a:off x="758" y="2256"/>
              <a:ext cx="406" cy="279"/>
              <a:chOff x="806" y="3000"/>
              <a:chExt cx="406" cy="279"/>
            </a:xfrm>
          </p:grpSpPr>
          <p:sp>
            <p:nvSpPr>
              <p:cNvPr id="224265" name="Text Box 9"/>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CH</a:t>
                </a:r>
              </a:p>
            </p:txBody>
          </p:sp>
          <p:sp>
            <p:nvSpPr>
              <p:cNvPr id="224266" name="Text Box 10"/>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2</a:t>
                </a:r>
              </a:p>
            </p:txBody>
          </p:sp>
        </p:grpSp>
        <p:grpSp>
          <p:nvGrpSpPr>
            <p:cNvPr id="224267" name="Group 11"/>
            <p:cNvGrpSpPr>
              <a:grpSpLocks/>
            </p:cNvGrpSpPr>
            <p:nvPr/>
          </p:nvGrpSpPr>
          <p:grpSpPr bwMode="auto">
            <a:xfrm>
              <a:off x="1062" y="2256"/>
              <a:ext cx="718" cy="279"/>
              <a:chOff x="806" y="3000"/>
              <a:chExt cx="718" cy="279"/>
            </a:xfrm>
          </p:grpSpPr>
          <p:grpSp>
            <p:nvGrpSpPr>
              <p:cNvPr id="224268" name="Group 12"/>
              <p:cNvGrpSpPr>
                <a:grpSpLocks/>
              </p:cNvGrpSpPr>
              <p:nvPr/>
            </p:nvGrpSpPr>
            <p:grpSpPr bwMode="auto">
              <a:xfrm>
                <a:off x="806" y="3000"/>
                <a:ext cx="406" cy="279"/>
                <a:chOff x="806" y="3000"/>
                <a:chExt cx="406" cy="279"/>
              </a:xfrm>
            </p:grpSpPr>
            <p:sp>
              <p:nvSpPr>
                <p:cNvPr id="224269" name="Text Box 13"/>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CH</a:t>
                  </a:r>
                </a:p>
              </p:txBody>
            </p:sp>
            <p:sp>
              <p:nvSpPr>
                <p:cNvPr id="224270" name="Text Box 14"/>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2</a:t>
                  </a:r>
                </a:p>
              </p:txBody>
            </p:sp>
          </p:grpSp>
          <p:grpSp>
            <p:nvGrpSpPr>
              <p:cNvPr id="224271" name="Group 15"/>
              <p:cNvGrpSpPr>
                <a:grpSpLocks/>
              </p:cNvGrpSpPr>
              <p:nvPr/>
            </p:nvGrpSpPr>
            <p:grpSpPr bwMode="auto">
              <a:xfrm>
                <a:off x="1118" y="3000"/>
                <a:ext cx="406" cy="279"/>
                <a:chOff x="806" y="3000"/>
                <a:chExt cx="406" cy="279"/>
              </a:xfrm>
            </p:grpSpPr>
            <p:sp>
              <p:nvSpPr>
                <p:cNvPr id="224272" name="Text Box 16"/>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CH</a:t>
                  </a:r>
                </a:p>
              </p:txBody>
            </p:sp>
            <p:sp>
              <p:nvSpPr>
                <p:cNvPr id="224273" name="Text Box 17"/>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2</a:t>
                  </a:r>
                </a:p>
              </p:txBody>
            </p:sp>
          </p:grpSp>
        </p:grpSp>
        <p:grpSp>
          <p:nvGrpSpPr>
            <p:cNvPr id="224274" name="Group 18"/>
            <p:cNvGrpSpPr>
              <a:grpSpLocks/>
            </p:cNvGrpSpPr>
            <p:nvPr/>
          </p:nvGrpSpPr>
          <p:grpSpPr bwMode="auto">
            <a:xfrm>
              <a:off x="1382" y="2504"/>
              <a:ext cx="1334" cy="279"/>
              <a:chOff x="806" y="3000"/>
              <a:chExt cx="1334" cy="279"/>
            </a:xfrm>
          </p:grpSpPr>
          <p:grpSp>
            <p:nvGrpSpPr>
              <p:cNvPr id="224275" name="Group 19"/>
              <p:cNvGrpSpPr>
                <a:grpSpLocks/>
              </p:cNvGrpSpPr>
              <p:nvPr/>
            </p:nvGrpSpPr>
            <p:grpSpPr bwMode="auto">
              <a:xfrm>
                <a:off x="806" y="3000"/>
                <a:ext cx="718" cy="279"/>
                <a:chOff x="806" y="3000"/>
                <a:chExt cx="718" cy="279"/>
              </a:xfrm>
            </p:grpSpPr>
            <p:grpSp>
              <p:nvGrpSpPr>
                <p:cNvPr id="224276" name="Group 20"/>
                <p:cNvGrpSpPr>
                  <a:grpSpLocks/>
                </p:cNvGrpSpPr>
                <p:nvPr/>
              </p:nvGrpSpPr>
              <p:grpSpPr bwMode="auto">
                <a:xfrm>
                  <a:off x="806" y="3000"/>
                  <a:ext cx="406" cy="279"/>
                  <a:chOff x="806" y="3000"/>
                  <a:chExt cx="406" cy="279"/>
                </a:xfrm>
              </p:grpSpPr>
              <p:sp>
                <p:nvSpPr>
                  <p:cNvPr id="224277" name="Text Box 21"/>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CH</a:t>
                    </a:r>
                  </a:p>
                </p:txBody>
              </p:sp>
              <p:sp>
                <p:nvSpPr>
                  <p:cNvPr id="224278" name="Text Box 22"/>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2</a:t>
                    </a:r>
                  </a:p>
                </p:txBody>
              </p:sp>
            </p:grpSp>
            <p:grpSp>
              <p:nvGrpSpPr>
                <p:cNvPr id="224279" name="Group 23"/>
                <p:cNvGrpSpPr>
                  <a:grpSpLocks/>
                </p:cNvGrpSpPr>
                <p:nvPr/>
              </p:nvGrpSpPr>
              <p:grpSpPr bwMode="auto">
                <a:xfrm>
                  <a:off x="1118" y="3000"/>
                  <a:ext cx="406" cy="279"/>
                  <a:chOff x="806" y="3000"/>
                  <a:chExt cx="406" cy="279"/>
                </a:xfrm>
              </p:grpSpPr>
              <p:sp>
                <p:nvSpPr>
                  <p:cNvPr id="224280" name="Text Box 24"/>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CH</a:t>
                    </a:r>
                  </a:p>
                </p:txBody>
              </p:sp>
              <p:sp>
                <p:nvSpPr>
                  <p:cNvPr id="224281" name="Text Box 25"/>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2</a:t>
                    </a:r>
                  </a:p>
                </p:txBody>
              </p:sp>
            </p:grpSp>
          </p:grpSp>
          <p:grpSp>
            <p:nvGrpSpPr>
              <p:cNvPr id="224282" name="Group 26"/>
              <p:cNvGrpSpPr>
                <a:grpSpLocks/>
              </p:cNvGrpSpPr>
              <p:nvPr/>
            </p:nvGrpSpPr>
            <p:grpSpPr bwMode="auto">
              <a:xfrm>
                <a:off x="1422" y="3000"/>
                <a:ext cx="718" cy="279"/>
                <a:chOff x="806" y="3000"/>
                <a:chExt cx="718" cy="279"/>
              </a:xfrm>
            </p:grpSpPr>
            <p:grpSp>
              <p:nvGrpSpPr>
                <p:cNvPr id="224283" name="Group 27"/>
                <p:cNvGrpSpPr>
                  <a:grpSpLocks/>
                </p:cNvGrpSpPr>
                <p:nvPr/>
              </p:nvGrpSpPr>
              <p:grpSpPr bwMode="auto">
                <a:xfrm>
                  <a:off x="806" y="3000"/>
                  <a:ext cx="406" cy="279"/>
                  <a:chOff x="806" y="3000"/>
                  <a:chExt cx="406" cy="279"/>
                </a:xfrm>
              </p:grpSpPr>
              <p:sp>
                <p:nvSpPr>
                  <p:cNvPr id="224284" name="Text Box 28"/>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CH</a:t>
                    </a:r>
                  </a:p>
                </p:txBody>
              </p:sp>
              <p:sp>
                <p:nvSpPr>
                  <p:cNvPr id="224285" name="Text Box 29"/>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2</a:t>
                    </a:r>
                  </a:p>
                </p:txBody>
              </p:sp>
            </p:grpSp>
            <p:grpSp>
              <p:nvGrpSpPr>
                <p:cNvPr id="224286" name="Group 30"/>
                <p:cNvGrpSpPr>
                  <a:grpSpLocks/>
                </p:cNvGrpSpPr>
                <p:nvPr/>
              </p:nvGrpSpPr>
              <p:grpSpPr bwMode="auto">
                <a:xfrm>
                  <a:off x="1118" y="3000"/>
                  <a:ext cx="406" cy="279"/>
                  <a:chOff x="806" y="3000"/>
                  <a:chExt cx="406" cy="279"/>
                </a:xfrm>
              </p:grpSpPr>
              <p:sp>
                <p:nvSpPr>
                  <p:cNvPr id="224287" name="Text Box 31"/>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CH</a:t>
                    </a:r>
                  </a:p>
                </p:txBody>
              </p:sp>
              <p:sp>
                <p:nvSpPr>
                  <p:cNvPr id="224288" name="Text Box 32"/>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2</a:t>
                    </a:r>
                  </a:p>
                </p:txBody>
              </p:sp>
            </p:grpSp>
          </p:grpSp>
        </p:grpSp>
        <p:grpSp>
          <p:nvGrpSpPr>
            <p:cNvPr id="224289" name="Group 33"/>
            <p:cNvGrpSpPr>
              <a:grpSpLocks/>
            </p:cNvGrpSpPr>
            <p:nvPr/>
          </p:nvGrpSpPr>
          <p:grpSpPr bwMode="auto">
            <a:xfrm>
              <a:off x="2358" y="2800"/>
              <a:ext cx="1334" cy="279"/>
              <a:chOff x="806" y="3000"/>
              <a:chExt cx="1334" cy="279"/>
            </a:xfrm>
          </p:grpSpPr>
          <p:grpSp>
            <p:nvGrpSpPr>
              <p:cNvPr id="224290" name="Group 34"/>
              <p:cNvGrpSpPr>
                <a:grpSpLocks/>
              </p:cNvGrpSpPr>
              <p:nvPr/>
            </p:nvGrpSpPr>
            <p:grpSpPr bwMode="auto">
              <a:xfrm>
                <a:off x="806" y="3000"/>
                <a:ext cx="718" cy="279"/>
                <a:chOff x="806" y="3000"/>
                <a:chExt cx="718" cy="279"/>
              </a:xfrm>
            </p:grpSpPr>
            <p:grpSp>
              <p:nvGrpSpPr>
                <p:cNvPr id="224291" name="Group 35"/>
                <p:cNvGrpSpPr>
                  <a:grpSpLocks/>
                </p:cNvGrpSpPr>
                <p:nvPr/>
              </p:nvGrpSpPr>
              <p:grpSpPr bwMode="auto">
                <a:xfrm>
                  <a:off x="806" y="3000"/>
                  <a:ext cx="406" cy="279"/>
                  <a:chOff x="806" y="3000"/>
                  <a:chExt cx="406" cy="279"/>
                </a:xfrm>
              </p:grpSpPr>
              <p:sp>
                <p:nvSpPr>
                  <p:cNvPr id="224292" name="Text Box 36"/>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r>
                      <a:rPr lang="en-US" dirty="0">
                        <a:solidFill>
                          <a:srgbClr val="FFFFFF"/>
                        </a:solidFill>
                        <a:latin typeface="Times New Roman" pitchFamily="18" charset="0"/>
                      </a:rPr>
                      <a:t>CH</a:t>
                    </a:r>
                  </a:p>
                </p:txBody>
              </p:sp>
              <p:sp>
                <p:nvSpPr>
                  <p:cNvPr id="224293" name="Text Box 37"/>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2</a:t>
                    </a:r>
                  </a:p>
                </p:txBody>
              </p:sp>
            </p:grpSp>
            <p:grpSp>
              <p:nvGrpSpPr>
                <p:cNvPr id="224294" name="Group 38"/>
                <p:cNvGrpSpPr>
                  <a:grpSpLocks/>
                </p:cNvGrpSpPr>
                <p:nvPr/>
              </p:nvGrpSpPr>
              <p:grpSpPr bwMode="auto">
                <a:xfrm>
                  <a:off x="1118" y="3000"/>
                  <a:ext cx="406" cy="279"/>
                  <a:chOff x="806" y="3000"/>
                  <a:chExt cx="406" cy="279"/>
                </a:xfrm>
              </p:grpSpPr>
              <p:sp>
                <p:nvSpPr>
                  <p:cNvPr id="224295" name="Text Box 39"/>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CH</a:t>
                    </a:r>
                  </a:p>
                </p:txBody>
              </p:sp>
              <p:sp>
                <p:nvSpPr>
                  <p:cNvPr id="224296" name="Text Box 40"/>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2</a:t>
                    </a:r>
                  </a:p>
                </p:txBody>
              </p:sp>
            </p:grpSp>
          </p:grpSp>
          <p:grpSp>
            <p:nvGrpSpPr>
              <p:cNvPr id="224297" name="Group 41"/>
              <p:cNvGrpSpPr>
                <a:grpSpLocks/>
              </p:cNvGrpSpPr>
              <p:nvPr/>
            </p:nvGrpSpPr>
            <p:grpSpPr bwMode="auto">
              <a:xfrm>
                <a:off x="1422" y="3000"/>
                <a:ext cx="718" cy="279"/>
                <a:chOff x="806" y="3000"/>
                <a:chExt cx="718" cy="279"/>
              </a:xfrm>
            </p:grpSpPr>
            <p:grpSp>
              <p:nvGrpSpPr>
                <p:cNvPr id="224298" name="Group 42"/>
                <p:cNvGrpSpPr>
                  <a:grpSpLocks/>
                </p:cNvGrpSpPr>
                <p:nvPr/>
              </p:nvGrpSpPr>
              <p:grpSpPr bwMode="auto">
                <a:xfrm>
                  <a:off x="806" y="3000"/>
                  <a:ext cx="406" cy="279"/>
                  <a:chOff x="806" y="3000"/>
                  <a:chExt cx="406" cy="279"/>
                </a:xfrm>
              </p:grpSpPr>
              <p:sp>
                <p:nvSpPr>
                  <p:cNvPr id="224299" name="Text Box 43"/>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CH</a:t>
                    </a:r>
                  </a:p>
                </p:txBody>
              </p:sp>
              <p:sp>
                <p:nvSpPr>
                  <p:cNvPr id="224300" name="Text Box 44"/>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2</a:t>
                    </a:r>
                  </a:p>
                </p:txBody>
              </p:sp>
            </p:grpSp>
            <p:grpSp>
              <p:nvGrpSpPr>
                <p:cNvPr id="224301" name="Group 45"/>
                <p:cNvGrpSpPr>
                  <a:grpSpLocks/>
                </p:cNvGrpSpPr>
                <p:nvPr/>
              </p:nvGrpSpPr>
              <p:grpSpPr bwMode="auto">
                <a:xfrm>
                  <a:off x="1118" y="3000"/>
                  <a:ext cx="406" cy="279"/>
                  <a:chOff x="806" y="3000"/>
                  <a:chExt cx="406" cy="279"/>
                </a:xfrm>
              </p:grpSpPr>
              <p:sp>
                <p:nvSpPr>
                  <p:cNvPr id="224302" name="Text Box 46"/>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CH</a:t>
                    </a:r>
                  </a:p>
                </p:txBody>
              </p:sp>
              <p:sp>
                <p:nvSpPr>
                  <p:cNvPr id="224303" name="Text Box 47"/>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2</a:t>
                    </a:r>
                  </a:p>
                </p:txBody>
              </p:sp>
            </p:grpSp>
          </p:grpSp>
        </p:grpSp>
        <p:grpSp>
          <p:nvGrpSpPr>
            <p:cNvPr id="224304" name="Group 48"/>
            <p:cNvGrpSpPr>
              <a:grpSpLocks/>
            </p:cNvGrpSpPr>
            <p:nvPr/>
          </p:nvGrpSpPr>
          <p:grpSpPr bwMode="auto">
            <a:xfrm>
              <a:off x="3286" y="3040"/>
              <a:ext cx="406" cy="279"/>
              <a:chOff x="806" y="3000"/>
              <a:chExt cx="406" cy="279"/>
            </a:xfrm>
          </p:grpSpPr>
          <p:sp>
            <p:nvSpPr>
              <p:cNvPr id="224305" name="Text Box 49"/>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CH</a:t>
                </a:r>
              </a:p>
            </p:txBody>
          </p:sp>
          <p:sp>
            <p:nvSpPr>
              <p:cNvPr id="224306" name="Text Box 50"/>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2</a:t>
                </a:r>
              </a:p>
            </p:txBody>
          </p:sp>
        </p:grpSp>
        <p:grpSp>
          <p:nvGrpSpPr>
            <p:cNvPr id="224307" name="Group 51"/>
            <p:cNvGrpSpPr>
              <a:grpSpLocks/>
            </p:cNvGrpSpPr>
            <p:nvPr/>
          </p:nvGrpSpPr>
          <p:grpSpPr bwMode="auto">
            <a:xfrm>
              <a:off x="3598" y="3040"/>
              <a:ext cx="406" cy="279"/>
              <a:chOff x="806" y="3000"/>
              <a:chExt cx="406" cy="279"/>
            </a:xfrm>
          </p:grpSpPr>
          <p:sp>
            <p:nvSpPr>
              <p:cNvPr id="224308" name="Text Box 52"/>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CH</a:t>
                </a:r>
              </a:p>
            </p:txBody>
          </p:sp>
          <p:sp>
            <p:nvSpPr>
              <p:cNvPr id="224309" name="Text Box 53"/>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2</a:t>
                </a:r>
              </a:p>
            </p:txBody>
          </p:sp>
        </p:grpSp>
        <p:grpSp>
          <p:nvGrpSpPr>
            <p:cNvPr id="224310" name="Group 54"/>
            <p:cNvGrpSpPr>
              <a:grpSpLocks/>
            </p:cNvGrpSpPr>
            <p:nvPr/>
          </p:nvGrpSpPr>
          <p:grpSpPr bwMode="auto">
            <a:xfrm>
              <a:off x="3902" y="3040"/>
              <a:ext cx="406" cy="279"/>
              <a:chOff x="806" y="3000"/>
              <a:chExt cx="406" cy="279"/>
            </a:xfrm>
          </p:grpSpPr>
          <p:sp>
            <p:nvSpPr>
              <p:cNvPr id="224311" name="Text Box 55"/>
              <p:cNvSpPr txBox="1">
                <a:spLocks noChangeArrowheads="1"/>
              </p:cNvSpPr>
              <p:nvPr/>
            </p:nvSpPr>
            <p:spPr bwMode="auto">
              <a:xfrm>
                <a:off x="806" y="3000"/>
                <a:ext cx="316"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CH</a:t>
                </a:r>
              </a:p>
            </p:txBody>
          </p:sp>
          <p:sp>
            <p:nvSpPr>
              <p:cNvPr id="224312" name="Text Box 56"/>
              <p:cNvSpPr txBox="1">
                <a:spLocks noChangeArrowheads="1"/>
              </p:cNvSpPr>
              <p:nvPr/>
            </p:nvSpPr>
            <p:spPr bwMode="auto">
              <a:xfrm>
                <a:off x="1024" y="3048"/>
                <a:ext cx="188"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2</a:t>
                </a:r>
              </a:p>
            </p:txBody>
          </p:sp>
        </p:grpSp>
        <p:grpSp>
          <p:nvGrpSpPr>
            <p:cNvPr id="224313" name="Group 57"/>
            <p:cNvGrpSpPr>
              <a:grpSpLocks/>
            </p:cNvGrpSpPr>
            <p:nvPr/>
          </p:nvGrpSpPr>
          <p:grpSpPr bwMode="auto">
            <a:xfrm>
              <a:off x="4214" y="3040"/>
              <a:ext cx="334" cy="279"/>
              <a:chOff x="806" y="3000"/>
              <a:chExt cx="334" cy="279"/>
            </a:xfrm>
          </p:grpSpPr>
          <p:sp>
            <p:nvSpPr>
              <p:cNvPr id="224314" name="Text Box 58"/>
              <p:cNvSpPr txBox="1">
                <a:spLocks noChangeArrowheads="1"/>
              </p:cNvSpPr>
              <p:nvPr/>
            </p:nvSpPr>
            <p:spPr bwMode="auto">
              <a:xfrm>
                <a:off x="806" y="3000"/>
                <a:ext cx="212" cy="231"/>
              </a:xfrm>
              <a:prstGeom prst="rect">
                <a:avLst/>
              </a:prstGeom>
              <a:noFill/>
              <a:ln w="9525">
                <a:noFill/>
                <a:miter lim="800000"/>
                <a:headEnd/>
                <a:tailEnd/>
              </a:ln>
              <a:effectLst/>
            </p:spPr>
            <p:txBody>
              <a:bodyPr wrap="none">
                <a:spAutoFit/>
              </a:bodyPr>
              <a:lstStyle/>
              <a:p>
                <a:pPr eaLnBrk="0" hangingPunct="0"/>
                <a:r>
                  <a:rPr lang="en-US">
                    <a:solidFill>
                      <a:srgbClr val="FFFFFF"/>
                    </a:solidFill>
                    <a:latin typeface="Times New Roman" pitchFamily="18" charset="0"/>
                  </a:rPr>
                  <a:t>C</a:t>
                </a:r>
              </a:p>
            </p:txBody>
          </p:sp>
          <p:sp>
            <p:nvSpPr>
              <p:cNvPr id="224315" name="Text Box 59"/>
              <p:cNvSpPr txBox="1">
                <a:spLocks noChangeArrowheads="1"/>
              </p:cNvSpPr>
              <p:nvPr/>
            </p:nvSpPr>
            <p:spPr bwMode="auto">
              <a:xfrm>
                <a:off x="1024" y="3048"/>
                <a:ext cx="116" cy="231"/>
              </a:xfrm>
              <a:prstGeom prst="rect">
                <a:avLst/>
              </a:prstGeom>
              <a:noFill/>
              <a:ln w="9525">
                <a:noFill/>
                <a:miter lim="800000"/>
                <a:headEnd/>
                <a:tailEnd/>
              </a:ln>
              <a:effectLst/>
            </p:spPr>
            <p:txBody>
              <a:bodyPr wrap="none">
                <a:spAutoFit/>
              </a:bodyPr>
              <a:lstStyle/>
              <a:p>
                <a:pPr eaLnBrk="0" hangingPunct="0"/>
                <a:endParaRPr lang="en-US">
                  <a:solidFill>
                    <a:srgbClr val="FFFFFF"/>
                  </a:solidFill>
                  <a:latin typeface="Times New Roman" pitchFamily="18" charset="0"/>
                </a:endParaRPr>
              </a:p>
            </p:txBody>
          </p:sp>
        </p:grpSp>
        <p:sp>
          <p:nvSpPr>
            <p:cNvPr id="224316" name="Text Box 60"/>
            <p:cNvSpPr txBox="1">
              <a:spLocks noChangeArrowheads="1"/>
            </p:cNvSpPr>
            <p:nvPr/>
          </p:nvSpPr>
          <p:spPr bwMode="auto">
            <a:xfrm>
              <a:off x="4302" y="2844"/>
              <a:ext cx="220" cy="231"/>
            </a:xfrm>
            <a:prstGeom prst="rect">
              <a:avLst/>
            </a:prstGeom>
            <a:noFill/>
            <a:ln w="9525">
              <a:noFill/>
              <a:miter lim="800000"/>
              <a:headEnd/>
              <a:tailEnd/>
            </a:ln>
            <a:effectLst/>
          </p:spPr>
          <p:txBody>
            <a:bodyPr wrap="none">
              <a:spAutoFit/>
            </a:bodyPr>
            <a:lstStyle/>
            <a:p>
              <a:pPr eaLnBrk="0" hangingPunct="0"/>
              <a:r>
                <a:rPr lang="en-US">
                  <a:solidFill>
                    <a:srgbClr val="3399FF"/>
                  </a:solidFill>
                  <a:latin typeface="Times New Roman" pitchFamily="18" charset="0"/>
                </a:rPr>
                <a:t>O</a:t>
              </a:r>
            </a:p>
          </p:txBody>
        </p:sp>
        <p:grpSp>
          <p:nvGrpSpPr>
            <p:cNvPr id="224317" name="Group 61"/>
            <p:cNvGrpSpPr>
              <a:grpSpLocks/>
            </p:cNvGrpSpPr>
            <p:nvPr/>
          </p:nvGrpSpPr>
          <p:grpSpPr bwMode="auto">
            <a:xfrm>
              <a:off x="4667" y="3187"/>
              <a:ext cx="646" cy="279"/>
              <a:chOff x="806" y="3000"/>
              <a:chExt cx="646" cy="279"/>
            </a:xfrm>
          </p:grpSpPr>
          <p:grpSp>
            <p:nvGrpSpPr>
              <p:cNvPr id="224318" name="Group 62"/>
              <p:cNvGrpSpPr>
                <a:grpSpLocks/>
              </p:cNvGrpSpPr>
              <p:nvPr/>
            </p:nvGrpSpPr>
            <p:grpSpPr bwMode="auto">
              <a:xfrm>
                <a:off x="806" y="3000"/>
                <a:ext cx="334" cy="279"/>
                <a:chOff x="806" y="3000"/>
                <a:chExt cx="334" cy="279"/>
              </a:xfrm>
            </p:grpSpPr>
            <p:sp>
              <p:nvSpPr>
                <p:cNvPr id="224319" name="Text Box 63"/>
                <p:cNvSpPr txBox="1">
                  <a:spLocks noChangeArrowheads="1"/>
                </p:cNvSpPr>
                <p:nvPr/>
              </p:nvSpPr>
              <p:spPr bwMode="auto">
                <a:xfrm>
                  <a:off x="806" y="3000"/>
                  <a:ext cx="116" cy="231"/>
                </a:xfrm>
                <a:prstGeom prst="rect">
                  <a:avLst/>
                </a:prstGeom>
                <a:noFill/>
                <a:ln w="9525">
                  <a:noFill/>
                  <a:miter lim="800000"/>
                  <a:headEnd/>
                  <a:tailEnd/>
                </a:ln>
                <a:effectLst/>
              </p:spPr>
              <p:txBody>
                <a:bodyPr wrap="none">
                  <a:spAutoFit/>
                </a:bodyPr>
                <a:lstStyle/>
                <a:p>
                  <a:pPr eaLnBrk="0" hangingPunct="0"/>
                  <a:endParaRPr lang="en-US">
                    <a:solidFill>
                      <a:srgbClr val="FFFFFF"/>
                    </a:solidFill>
                    <a:latin typeface="Times New Roman" pitchFamily="18" charset="0"/>
                  </a:endParaRPr>
                </a:p>
              </p:txBody>
            </p:sp>
            <p:sp>
              <p:nvSpPr>
                <p:cNvPr id="224320" name="Text Box 64"/>
                <p:cNvSpPr txBox="1">
                  <a:spLocks noChangeArrowheads="1"/>
                </p:cNvSpPr>
                <p:nvPr/>
              </p:nvSpPr>
              <p:spPr bwMode="auto">
                <a:xfrm>
                  <a:off x="1024" y="3048"/>
                  <a:ext cx="116" cy="231"/>
                </a:xfrm>
                <a:prstGeom prst="rect">
                  <a:avLst/>
                </a:prstGeom>
                <a:noFill/>
                <a:ln w="9525">
                  <a:noFill/>
                  <a:miter lim="800000"/>
                  <a:headEnd/>
                  <a:tailEnd/>
                </a:ln>
                <a:effectLst/>
              </p:spPr>
              <p:txBody>
                <a:bodyPr wrap="none">
                  <a:spAutoFit/>
                </a:bodyPr>
                <a:lstStyle/>
                <a:p>
                  <a:pPr eaLnBrk="0" hangingPunct="0"/>
                  <a:endParaRPr lang="en-US">
                    <a:solidFill>
                      <a:srgbClr val="FFFFFF"/>
                    </a:solidFill>
                    <a:latin typeface="Times New Roman" pitchFamily="18" charset="0"/>
                  </a:endParaRPr>
                </a:p>
              </p:txBody>
            </p:sp>
          </p:grpSp>
          <p:grpSp>
            <p:nvGrpSpPr>
              <p:cNvPr id="224321" name="Group 65"/>
              <p:cNvGrpSpPr>
                <a:grpSpLocks/>
              </p:cNvGrpSpPr>
              <p:nvPr/>
            </p:nvGrpSpPr>
            <p:grpSpPr bwMode="auto">
              <a:xfrm>
                <a:off x="1118" y="3000"/>
                <a:ext cx="334" cy="279"/>
                <a:chOff x="806" y="3000"/>
                <a:chExt cx="334" cy="279"/>
              </a:xfrm>
            </p:grpSpPr>
            <p:sp>
              <p:nvSpPr>
                <p:cNvPr id="224322" name="Text Box 66"/>
                <p:cNvSpPr txBox="1">
                  <a:spLocks noChangeArrowheads="1"/>
                </p:cNvSpPr>
                <p:nvPr/>
              </p:nvSpPr>
              <p:spPr bwMode="auto">
                <a:xfrm>
                  <a:off x="806" y="3000"/>
                  <a:ext cx="116" cy="231"/>
                </a:xfrm>
                <a:prstGeom prst="rect">
                  <a:avLst/>
                </a:prstGeom>
                <a:noFill/>
                <a:ln w="9525">
                  <a:noFill/>
                  <a:miter lim="800000"/>
                  <a:headEnd/>
                  <a:tailEnd/>
                </a:ln>
                <a:effectLst/>
              </p:spPr>
              <p:txBody>
                <a:bodyPr wrap="none">
                  <a:spAutoFit/>
                </a:bodyPr>
                <a:lstStyle/>
                <a:p>
                  <a:pPr eaLnBrk="0" hangingPunct="0"/>
                  <a:endParaRPr lang="en-US">
                    <a:solidFill>
                      <a:srgbClr val="FFFFFF"/>
                    </a:solidFill>
                    <a:latin typeface="Times New Roman" pitchFamily="18" charset="0"/>
                  </a:endParaRPr>
                </a:p>
              </p:txBody>
            </p:sp>
            <p:sp>
              <p:nvSpPr>
                <p:cNvPr id="224323" name="Text Box 67"/>
                <p:cNvSpPr txBox="1">
                  <a:spLocks noChangeArrowheads="1"/>
                </p:cNvSpPr>
                <p:nvPr/>
              </p:nvSpPr>
              <p:spPr bwMode="auto">
                <a:xfrm>
                  <a:off x="1024" y="3048"/>
                  <a:ext cx="116" cy="231"/>
                </a:xfrm>
                <a:prstGeom prst="rect">
                  <a:avLst/>
                </a:prstGeom>
                <a:noFill/>
                <a:ln w="9525">
                  <a:noFill/>
                  <a:miter lim="800000"/>
                  <a:headEnd/>
                  <a:tailEnd/>
                </a:ln>
                <a:effectLst/>
              </p:spPr>
              <p:txBody>
                <a:bodyPr wrap="none">
                  <a:spAutoFit/>
                </a:bodyPr>
                <a:lstStyle/>
                <a:p>
                  <a:pPr eaLnBrk="0" hangingPunct="0"/>
                  <a:endParaRPr lang="en-US">
                    <a:solidFill>
                      <a:srgbClr val="FFFFFF"/>
                    </a:solidFill>
                    <a:latin typeface="Times New Roman" pitchFamily="18" charset="0"/>
                  </a:endParaRPr>
                </a:p>
              </p:txBody>
            </p:sp>
          </p:grpSp>
        </p:grpSp>
        <p:grpSp>
          <p:nvGrpSpPr>
            <p:cNvPr id="224324" name="Group 68"/>
            <p:cNvGrpSpPr>
              <a:grpSpLocks/>
            </p:cNvGrpSpPr>
            <p:nvPr/>
          </p:nvGrpSpPr>
          <p:grpSpPr bwMode="auto">
            <a:xfrm>
              <a:off x="4367" y="3189"/>
              <a:ext cx="343" cy="311"/>
              <a:chOff x="4367" y="3189"/>
              <a:chExt cx="343" cy="311"/>
            </a:xfrm>
          </p:grpSpPr>
          <p:sp>
            <p:nvSpPr>
              <p:cNvPr id="224325" name="Text Box 69"/>
              <p:cNvSpPr txBox="1">
                <a:spLocks noChangeArrowheads="1"/>
              </p:cNvSpPr>
              <p:nvPr/>
            </p:nvSpPr>
            <p:spPr bwMode="auto">
              <a:xfrm>
                <a:off x="4367" y="3189"/>
                <a:ext cx="116" cy="231"/>
              </a:xfrm>
              <a:prstGeom prst="rect">
                <a:avLst/>
              </a:prstGeom>
              <a:noFill/>
              <a:ln w="9525">
                <a:noFill/>
                <a:miter lim="800000"/>
                <a:headEnd/>
                <a:tailEnd/>
              </a:ln>
              <a:effectLst/>
            </p:spPr>
            <p:txBody>
              <a:bodyPr wrap="none">
                <a:spAutoFit/>
              </a:bodyPr>
              <a:lstStyle/>
              <a:p>
                <a:pPr eaLnBrk="0" hangingPunct="0"/>
                <a:endParaRPr lang="en-US">
                  <a:solidFill>
                    <a:srgbClr val="FFFFFF"/>
                  </a:solidFill>
                  <a:latin typeface="Times New Roman" pitchFamily="18" charset="0"/>
                </a:endParaRPr>
              </a:p>
            </p:txBody>
          </p:sp>
          <p:sp>
            <p:nvSpPr>
              <p:cNvPr id="224326" name="Text Box 70"/>
              <p:cNvSpPr txBox="1">
                <a:spLocks noChangeArrowheads="1"/>
              </p:cNvSpPr>
              <p:nvPr/>
            </p:nvSpPr>
            <p:spPr bwMode="auto">
              <a:xfrm>
                <a:off x="4594" y="3269"/>
                <a:ext cx="116" cy="231"/>
              </a:xfrm>
              <a:prstGeom prst="rect">
                <a:avLst/>
              </a:prstGeom>
              <a:noFill/>
              <a:ln w="9525">
                <a:noFill/>
                <a:miter lim="800000"/>
                <a:headEnd/>
                <a:tailEnd/>
              </a:ln>
              <a:effectLst/>
            </p:spPr>
            <p:txBody>
              <a:bodyPr wrap="none">
                <a:spAutoFit/>
              </a:bodyPr>
              <a:lstStyle/>
              <a:p>
                <a:pPr eaLnBrk="0" hangingPunct="0"/>
                <a:endParaRPr lang="en-US">
                  <a:solidFill>
                    <a:srgbClr val="FFFFFF"/>
                  </a:solidFill>
                  <a:latin typeface="Times New Roman" pitchFamily="18" charset="0"/>
                </a:endParaRPr>
              </a:p>
            </p:txBody>
          </p:sp>
        </p:grpSp>
        <p:grpSp>
          <p:nvGrpSpPr>
            <p:cNvPr id="224327" name="Group 71"/>
            <p:cNvGrpSpPr>
              <a:grpSpLocks/>
            </p:cNvGrpSpPr>
            <p:nvPr/>
          </p:nvGrpSpPr>
          <p:grpSpPr bwMode="auto">
            <a:xfrm>
              <a:off x="4651" y="3627"/>
              <a:ext cx="646" cy="279"/>
              <a:chOff x="806" y="3000"/>
              <a:chExt cx="646" cy="279"/>
            </a:xfrm>
          </p:grpSpPr>
          <p:grpSp>
            <p:nvGrpSpPr>
              <p:cNvPr id="224328" name="Group 72"/>
              <p:cNvGrpSpPr>
                <a:grpSpLocks/>
              </p:cNvGrpSpPr>
              <p:nvPr/>
            </p:nvGrpSpPr>
            <p:grpSpPr bwMode="auto">
              <a:xfrm>
                <a:off x="806" y="3000"/>
                <a:ext cx="334" cy="279"/>
                <a:chOff x="806" y="3000"/>
                <a:chExt cx="334" cy="279"/>
              </a:xfrm>
            </p:grpSpPr>
            <p:sp>
              <p:nvSpPr>
                <p:cNvPr id="224329" name="Text Box 73"/>
                <p:cNvSpPr txBox="1">
                  <a:spLocks noChangeArrowheads="1"/>
                </p:cNvSpPr>
                <p:nvPr/>
              </p:nvSpPr>
              <p:spPr bwMode="auto">
                <a:xfrm>
                  <a:off x="806" y="3000"/>
                  <a:ext cx="116" cy="231"/>
                </a:xfrm>
                <a:prstGeom prst="rect">
                  <a:avLst/>
                </a:prstGeom>
                <a:noFill/>
                <a:ln w="9525">
                  <a:noFill/>
                  <a:miter lim="800000"/>
                  <a:headEnd/>
                  <a:tailEnd/>
                </a:ln>
                <a:effectLst/>
              </p:spPr>
              <p:txBody>
                <a:bodyPr wrap="none">
                  <a:spAutoFit/>
                </a:bodyPr>
                <a:lstStyle/>
                <a:p>
                  <a:pPr eaLnBrk="0" hangingPunct="0"/>
                  <a:endParaRPr lang="en-US">
                    <a:solidFill>
                      <a:srgbClr val="FFFFFF"/>
                    </a:solidFill>
                    <a:latin typeface="Times New Roman" pitchFamily="18" charset="0"/>
                  </a:endParaRPr>
                </a:p>
              </p:txBody>
            </p:sp>
            <p:sp>
              <p:nvSpPr>
                <p:cNvPr id="224330" name="Text Box 74"/>
                <p:cNvSpPr txBox="1">
                  <a:spLocks noChangeArrowheads="1"/>
                </p:cNvSpPr>
                <p:nvPr/>
              </p:nvSpPr>
              <p:spPr bwMode="auto">
                <a:xfrm>
                  <a:off x="1024" y="3048"/>
                  <a:ext cx="116" cy="231"/>
                </a:xfrm>
                <a:prstGeom prst="rect">
                  <a:avLst/>
                </a:prstGeom>
                <a:noFill/>
                <a:ln w="9525">
                  <a:noFill/>
                  <a:miter lim="800000"/>
                  <a:headEnd/>
                  <a:tailEnd/>
                </a:ln>
                <a:effectLst/>
              </p:spPr>
              <p:txBody>
                <a:bodyPr wrap="none">
                  <a:spAutoFit/>
                </a:bodyPr>
                <a:lstStyle/>
                <a:p>
                  <a:pPr eaLnBrk="0" hangingPunct="0"/>
                  <a:endParaRPr lang="en-US">
                    <a:solidFill>
                      <a:srgbClr val="FFFFFF"/>
                    </a:solidFill>
                    <a:latin typeface="Times New Roman" pitchFamily="18" charset="0"/>
                  </a:endParaRPr>
                </a:p>
              </p:txBody>
            </p:sp>
          </p:grpSp>
          <p:grpSp>
            <p:nvGrpSpPr>
              <p:cNvPr id="224331" name="Group 75"/>
              <p:cNvGrpSpPr>
                <a:grpSpLocks/>
              </p:cNvGrpSpPr>
              <p:nvPr/>
            </p:nvGrpSpPr>
            <p:grpSpPr bwMode="auto">
              <a:xfrm>
                <a:off x="1118" y="3000"/>
                <a:ext cx="334" cy="279"/>
                <a:chOff x="806" y="3000"/>
                <a:chExt cx="334" cy="279"/>
              </a:xfrm>
            </p:grpSpPr>
            <p:sp>
              <p:nvSpPr>
                <p:cNvPr id="224332" name="Text Box 76"/>
                <p:cNvSpPr txBox="1">
                  <a:spLocks noChangeArrowheads="1"/>
                </p:cNvSpPr>
                <p:nvPr/>
              </p:nvSpPr>
              <p:spPr bwMode="auto">
                <a:xfrm>
                  <a:off x="806" y="3000"/>
                  <a:ext cx="116" cy="231"/>
                </a:xfrm>
                <a:prstGeom prst="rect">
                  <a:avLst/>
                </a:prstGeom>
                <a:noFill/>
                <a:ln w="9525">
                  <a:noFill/>
                  <a:miter lim="800000"/>
                  <a:headEnd/>
                  <a:tailEnd/>
                </a:ln>
                <a:effectLst/>
              </p:spPr>
              <p:txBody>
                <a:bodyPr wrap="none">
                  <a:spAutoFit/>
                </a:bodyPr>
                <a:lstStyle/>
                <a:p>
                  <a:pPr eaLnBrk="0" hangingPunct="0"/>
                  <a:endParaRPr lang="en-US">
                    <a:solidFill>
                      <a:srgbClr val="FFFFFF"/>
                    </a:solidFill>
                    <a:latin typeface="Times New Roman" pitchFamily="18" charset="0"/>
                  </a:endParaRPr>
                </a:p>
              </p:txBody>
            </p:sp>
            <p:sp>
              <p:nvSpPr>
                <p:cNvPr id="224333" name="Text Box 77"/>
                <p:cNvSpPr txBox="1">
                  <a:spLocks noChangeArrowheads="1"/>
                </p:cNvSpPr>
                <p:nvPr/>
              </p:nvSpPr>
              <p:spPr bwMode="auto">
                <a:xfrm>
                  <a:off x="1024" y="3048"/>
                  <a:ext cx="116" cy="231"/>
                </a:xfrm>
                <a:prstGeom prst="rect">
                  <a:avLst/>
                </a:prstGeom>
                <a:noFill/>
                <a:ln w="9525">
                  <a:noFill/>
                  <a:miter lim="800000"/>
                  <a:headEnd/>
                  <a:tailEnd/>
                </a:ln>
                <a:effectLst/>
              </p:spPr>
              <p:txBody>
                <a:bodyPr wrap="none">
                  <a:spAutoFit/>
                </a:bodyPr>
                <a:lstStyle/>
                <a:p>
                  <a:pPr eaLnBrk="0" hangingPunct="0"/>
                  <a:endParaRPr lang="en-US">
                    <a:solidFill>
                      <a:srgbClr val="FFFFFF"/>
                    </a:solidFill>
                    <a:latin typeface="Times New Roman" pitchFamily="18" charset="0"/>
                  </a:endParaRPr>
                </a:p>
              </p:txBody>
            </p:sp>
          </p:grpSp>
        </p:grpSp>
        <p:grpSp>
          <p:nvGrpSpPr>
            <p:cNvPr id="224334" name="Group 78"/>
            <p:cNvGrpSpPr>
              <a:grpSpLocks/>
            </p:cNvGrpSpPr>
            <p:nvPr/>
          </p:nvGrpSpPr>
          <p:grpSpPr bwMode="auto">
            <a:xfrm>
              <a:off x="4351" y="3629"/>
              <a:ext cx="343" cy="311"/>
              <a:chOff x="4367" y="3189"/>
              <a:chExt cx="343" cy="311"/>
            </a:xfrm>
          </p:grpSpPr>
          <p:sp>
            <p:nvSpPr>
              <p:cNvPr id="224335" name="Text Box 79"/>
              <p:cNvSpPr txBox="1">
                <a:spLocks noChangeArrowheads="1"/>
              </p:cNvSpPr>
              <p:nvPr/>
            </p:nvSpPr>
            <p:spPr bwMode="auto">
              <a:xfrm>
                <a:off x="4367" y="3189"/>
                <a:ext cx="116" cy="231"/>
              </a:xfrm>
              <a:prstGeom prst="rect">
                <a:avLst/>
              </a:prstGeom>
              <a:noFill/>
              <a:ln w="9525">
                <a:noFill/>
                <a:miter lim="800000"/>
                <a:headEnd/>
                <a:tailEnd/>
              </a:ln>
              <a:effectLst/>
            </p:spPr>
            <p:txBody>
              <a:bodyPr wrap="none">
                <a:spAutoFit/>
              </a:bodyPr>
              <a:lstStyle/>
              <a:p>
                <a:pPr eaLnBrk="0" hangingPunct="0"/>
                <a:endParaRPr lang="en-US">
                  <a:solidFill>
                    <a:srgbClr val="FFFFFF"/>
                  </a:solidFill>
                  <a:latin typeface="Times New Roman" pitchFamily="18" charset="0"/>
                </a:endParaRPr>
              </a:p>
            </p:txBody>
          </p:sp>
          <p:sp>
            <p:nvSpPr>
              <p:cNvPr id="224336" name="Text Box 80"/>
              <p:cNvSpPr txBox="1">
                <a:spLocks noChangeArrowheads="1"/>
              </p:cNvSpPr>
              <p:nvPr/>
            </p:nvSpPr>
            <p:spPr bwMode="auto">
              <a:xfrm>
                <a:off x="4594" y="3269"/>
                <a:ext cx="116" cy="231"/>
              </a:xfrm>
              <a:prstGeom prst="rect">
                <a:avLst/>
              </a:prstGeom>
              <a:noFill/>
              <a:ln w="9525">
                <a:noFill/>
                <a:miter lim="800000"/>
                <a:headEnd/>
                <a:tailEnd/>
              </a:ln>
              <a:effectLst/>
            </p:spPr>
            <p:txBody>
              <a:bodyPr wrap="none">
                <a:spAutoFit/>
              </a:bodyPr>
              <a:lstStyle/>
              <a:p>
                <a:pPr eaLnBrk="0" hangingPunct="0"/>
                <a:endParaRPr lang="en-US">
                  <a:solidFill>
                    <a:srgbClr val="FFFFFF"/>
                  </a:solidFill>
                  <a:latin typeface="Times New Roman" pitchFamily="18" charset="0"/>
                </a:endParaRPr>
              </a:p>
            </p:txBody>
          </p:sp>
        </p:grpSp>
        <p:sp>
          <p:nvSpPr>
            <p:cNvPr id="224337" name="Text Box 81"/>
            <p:cNvSpPr txBox="1">
              <a:spLocks noChangeArrowheads="1"/>
            </p:cNvSpPr>
            <p:nvPr/>
          </p:nvSpPr>
          <p:spPr bwMode="auto">
            <a:xfrm>
              <a:off x="5007" y="3401"/>
              <a:ext cx="116" cy="231"/>
            </a:xfrm>
            <a:prstGeom prst="rect">
              <a:avLst/>
            </a:prstGeom>
            <a:noFill/>
            <a:ln w="9525">
              <a:noFill/>
              <a:miter lim="800000"/>
              <a:headEnd/>
              <a:tailEnd/>
            </a:ln>
            <a:effectLst/>
          </p:spPr>
          <p:txBody>
            <a:bodyPr wrap="none">
              <a:spAutoFit/>
            </a:bodyPr>
            <a:lstStyle/>
            <a:p>
              <a:pPr eaLnBrk="0" hangingPunct="0"/>
              <a:endParaRPr lang="en-US">
                <a:solidFill>
                  <a:srgbClr val="FFFFFF"/>
                </a:solidFill>
                <a:latin typeface="Times New Roman" pitchFamily="18" charset="0"/>
              </a:endParaRPr>
            </a:p>
          </p:txBody>
        </p:sp>
        <p:sp>
          <p:nvSpPr>
            <p:cNvPr id="224338" name="Line 82"/>
            <p:cNvSpPr>
              <a:spLocks noChangeShapeType="1"/>
            </p:cNvSpPr>
            <p:nvPr/>
          </p:nvSpPr>
          <p:spPr bwMode="auto">
            <a:xfrm>
              <a:off x="1488" y="2463"/>
              <a:ext cx="0" cy="85"/>
            </a:xfrm>
            <a:prstGeom prst="line">
              <a:avLst/>
            </a:prstGeom>
            <a:noFill/>
            <a:ln w="9525">
              <a:solidFill>
                <a:schemeClr val="tx1"/>
              </a:solidFill>
              <a:round/>
              <a:headEnd/>
              <a:tailEnd/>
            </a:ln>
            <a:effectLst/>
          </p:spPr>
          <p:txBody>
            <a:bodyPr wrap="none" anchor="ctr"/>
            <a:lstStyle/>
            <a:p>
              <a:pPr>
                <a:spcBef>
                  <a:spcPct val="20000"/>
                </a:spcBef>
                <a:buClr>
                  <a:srgbClr val="990033"/>
                </a:buClr>
                <a:buFont typeface="Wingdings" pitchFamily="2" charset="2"/>
                <a:buChar char="o"/>
              </a:pPr>
              <a:endParaRPr lang="en-US" sz="3000">
                <a:solidFill>
                  <a:srgbClr val="FFFFFF"/>
                </a:solidFill>
                <a:latin typeface="Century Gothic" pitchFamily="34" charset="0"/>
              </a:endParaRPr>
            </a:p>
          </p:txBody>
        </p:sp>
        <p:sp>
          <p:nvSpPr>
            <p:cNvPr id="224339" name="Line 83"/>
            <p:cNvSpPr>
              <a:spLocks noChangeShapeType="1"/>
            </p:cNvSpPr>
            <p:nvPr/>
          </p:nvSpPr>
          <p:spPr bwMode="auto">
            <a:xfrm>
              <a:off x="2448" y="2736"/>
              <a:ext cx="0" cy="85"/>
            </a:xfrm>
            <a:prstGeom prst="line">
              <a:avLst/>
            </a:prstGeom>
            <a:noFill/>
            <a:ln w="9525">
              <a:solidFill>
                <a:schemeClr val="tx1"/>
              </a:solidFill>
              <a:round/>
              <a:headEnd/>
              <a:tailEnd/>
            </a:ln>
            <a:effectLst/>
          </p:spPr>
          <p:txBody>
            <a:bodyPr wrap="none" anchor="ctr"/>
            <a:lstStyle/>
            <a:p>
              <a:pPr>
                <a:spcBef>
                  <a:spcPct val="20000"/>
                </a:spcBef>
                <a:buClr>
                  <a:srgbClr val="990033"/>
                </a:buClr>
                <a:buFont typeface="Wingdings" pitchFamily="2" charset="2"/>
                <a:buChar char="o"/>
              </a:pPr>
              <a:endParaRPr lang="en-US" sz="3000">
                <a:solidFill>
                  <a:srgbClr val="FFFFFF"/>
                </a:solidFill>
                <a:latin typeface="Century Gothic" pitchFamily="34" charset="0"/>
              </a:endParaRPr>
            </a:p>
          </p:txBody>
        </p:sp>
        <p:sp>
          <p:nvSpPr>
            <p:cNvPr id="224340" name="Line 84"/>
            <p:cNvSpPr>
              <a:spLocks noChangeShapeType="1"/>
            </p:cNvSpPr>
            <p:nvPr/>
          </p:nvSpPr>
          <p:spPr bwMode="auto">
            <a:xfrm>
              <a:off x="3409" y="3003"/>
              <a:ext cx="0" cy="85"/>
            </a:xfrm>
            <a:prstGeom prst="line">
              <a:avLst/>
            </a:prstGeom>
            <a:noFill/>
            <a:ln w="9525">
              <a:solidFill>
                <a:schemeClr val="tx1"/>
              </a:solidFill>
              <a:round/>
              <a:headEnd/>
              <a:tailEnd/>
            </a:ln>
            <a:effectLst/>
          </p:spPr>
          <p:txBody>
            <a:bodyPr wrap="none" anchor="ctr"/>
            <a:lstStyle/>
            <a:p>
              <a:pPr>
                <a:spcBef>
                  <a:spcPct val="20000"/>
                </a:spcBef>
                <a:buClr>
                  <a:srgbClr val="990033"/>
                </a:buClr>
                <a:buFont typeface="Wingdings" pitchFamily="2" charset="2"/>
                <a:buChar char="o"/>
              </a:pPr>
              <a:endParaRPr lang="en-US" sz="3000">
                <a:solidFill>
                  <a:srgbClr val="FFFFFF"/>
                </a:solidFill>
                <a:latin typeface="Century Gothic" pitchFamily="34" charset="0"/>
              </a:endParaRPr>
            </a:p>
          </p:txBody>
        </p:sp>
        <p:sp>
          <p:nvSpPr>
            <p:cNvPr id="224341" name="Line 85"/>
            <p:cNvSpPr>
              <a:spLocks noChangeShapeType="1"/>
            </p:cNvSpPr>
            <p:nvPr/>
          </p:nvSpPr>
          <p:spPr bwMode="auto">
            <a:xfrm>
              <a:off x="5096" y="3367"/>
              <a:ext cx="0" cy="70"/>
            </a:xfrm>
            <a:prstGeom prst="line">
              <a:avLst/>
            </a:prstGeom>
            <a:noFill/>
            <a:ln w="9525">
              <a:solidFill>
                <a:schemeClr val="bg1"/>
              </a:solidFill>
              <a:round/>
              <a:headEnd/>
              <a:tailEnd/>
            </a:ln>
            <a:effectLst/>
          </p:spPr>
          <p:txBody>
            <a:bodyPr wrap="none" anchor="ctr"/>
            <a:lstStyle/>
            <a:p>
              <a:pPr>
                <a:spcBef>
                  <a:spcPct val="20000"/>
                </a:spcBef>
                <a:buClr>
                  <a:srgbClr val="990033"/>
                </a:buClr>
                <a:buFont typeface="Wingdings" pitchFamily="2" charset="2"/>
                <a:buChar char="o"/>
              </a:pPr>
              <a:endParaRPr lang="en-US" sz="3000">
                <a:solidFill>
                  <a:srgbClr val="FFFFFF"/>
                </a:solidFill>
                <a:latin typeface="Century Gothic" pitchFamily="34" charset="0"/>
              </a:endParaRPr>
            </a:p>
          </p:txBody>
        </p:sp>
        <p:sp>
          <p:nvSpPr>
            <p:cNvPr id="224342" name="Line 86"/>
            <p:cNvSpPr>
              <a:spLocks noChangeShapeType="1"/>
            </p:cNvSpPr>
            <p:nvPr/>
          </p:nvSpPr>
          <p:spPr bwMode="auto">
            <a:xfrm>
              <a:off x="5096" y="3585"/>
              <a:ext cx="0" cy="78"/>
            </a:xfrm>
            <a:prstGeom prst="line">
              <a:avLst/>
            </a:prstGeom>
            <a:noFill/>
            <a:ln w="9525">
              <a:solidFill>
                <a:schemeClr val="bg1"/>
              </a:solidFill>
              <a:round/>
              <a:headEnd/>
              <a:tailEnd/>
            </a:ln>
            <a:effectLst/>
          </p:spPr>
          <p:txBody>
            <a:bodyPr wrap="none" anchor="ctr"/>
            <a:lstStyle/>
            <a:p>
              <a:pPr>
                <a:spcBef>
                  <a:spcPct val="20000"/>
                </a:spcBef>
                <a:buClr>
                  <a:srgbClr val="990033"/>
                </a:buClr>
                <a:buFont typeface="Wingdings" pitchFamily="2" charset="2"/>
                <a:buChar char="o"/>
              </a:pPr>
              <a:endParaRPr lang="en-US" sz="3000">
                <a:solidFill>
                  <a:srgbClr val="FFFFFF"/>
                </a:solidFill>
                <a:latin typeface="Century Gothic" pitchFamily="34" charset="0"/>
              </a:endParaRPr>
            </a:p>
          </p:txBody>
        </p:sp>
        <p:sp>
          <p:nvSpPr>
            <p:cNvPr id="224343" name="Line 87"/>
            <p:cNvSpPr>
              <a:spLocks noChangeShapeType="1"/>
            </p:cNvSpPr>
            <p:nvPr/>
          </p:nvSpPr>
          <p:spPr bwMode="auto">
            <a:xfrm flipH="1" flipV="1">
              <a:off x="4372" y="3203"/>
              <a:ext cx="39" cy="31"/>
            </a:xfrm>
            <a:prstGeom prst="line">
              <a:avLst/>
            </a:prstGeom>
            <a:noFill/>
            <a:ln w="9525">
              <a:solidFill>
                <a:schemeClr val="tx1"/>
              </a:solidFill>
              <a:round/>
              <a:headEnd/>
              <a:tailEnd/>
            </a:ln>
            <a:effectLst/>
          </p:spPr>
          <p:txBody>
            <a:bodyPr wrap="none" anchor="ctr"/>
            <a:lstStyle/>
            <a:p>
              <a:pPr>
                <a:spcBef>
                  <a:spcPct val="20000"/>
                </a:spcBef>
                <a:buClr>
                  <a:srgbClr val="990033"/>
                </a:buClr>
                <a:buFont typeface="Wingdings" pitchFamily="2" charset="2"/>
                <a:buChar char="o"/>
              </a:pPr>
              <a:endParaRPr lang="en-US" sz="3000">
                <a:solidFill>
                  <a:srgbClr val="FFFFFF"/>
                </a:solidFill>
                <a:latin typeface="Century Gothic" pitchFamily="34" charset="0"/>
              </a:endParaRPr>
            </a:p>
          </p:txBody>
        </p:sp>
        <p:sp>
          <p:nvSpPr>
            <p:cNvPr id="224344" name="Line 88"/>
            <p:cNvSpPr>
              <a:spLocks noChangeShapeType="1"/>
            </p:cNvSpPr>
            <p:nvPr/>
          </p:nvSpPr>
          <p:spPr bwMode="auto">
            <a:xfrm flipH="1">
              <a:off x="4333" y="3000"/>
              <a:ext cx="39" cy="86"/>
            </a:xfrm>
            <a:prstGeom prst="line">
              <a:avLst/>
            </a:prstGeom>
            <a:noFill/>
            <a:ln w="9525">
              <a:solidFill>
                <a:schemeClr val="tx1"/>
              </a:solidFill>
              <a:round/>
              <a:headEnd/>
              <a:tailEnd/>
            </a:ln>
            <a:effectLst/>
          </p:spPr>
          <p:txBody>
            <a:bodyPr wrap="none" anchor="ctr"/>
            <a:lstStyle/>
            <a:p>
              <a:pPr>
                <a:spcBef>
                  <a:spcPct val="20000"/>
                </a:spcBef>
                <a:buClr>
                  <a:srgbClr val="990033"/>
                </a:buClr>
                <a:buFont typeface="Wingdings" pitchFamily="2" charset="2"/>
                <a:buChar char="o"/>
              </a:pPr>
              <a:endParaRPr lang="en-US" sz="3000">
                <a:solidFill>
                  <a:srgbClr val="FFFFFF"/>
                </a:solidFill>
                <a:latin typeface="Century Gothic" pitchFamily="34" charset="0"/>
              </a:endParaRPr>
            </a:p>
          </p:txBody>
        </p:sp>
        <p:sp>
          <p:nvSpPr>
            <p:cNvPr id="224345" name="Line 89"/>
            <p:cNvSpPr>
              <a:spLocks noChangeShapeType="1"/>
            </p:cNvSpPr>
            <p:nvPr/>
          </p:nvSpPr>
          <p:spPr bwMode="auto">
            <a:xfrm flipH="1">
              <a:off x="4365" y="3008"/>
              <a:ext cx="39" cy="86"/>
            </a:xfrm>
            <a:prstGeom prst="line">
              <a:avLst/>
            </a:prstGeom>
            <a:noFill/>
            <a:ln w="9525">
              <a:solidFill>
                <a:schemeClr val="tx1"/>
              </a:solidFill>
              <a:round/>
              <a:headEnd/>
              <a:tailEnd/>
            </a:ln>
            <a:effectLst/>
          </p:spPr>
          <p:txBody>
            <a:bodyPr wrap="none" anchor="ctr"/>
            <a:lstStyle/>
            <a:p>
              <a:pPr>
                <a:spcBef>
                  <a:spcPct val="20000"/>
                </a:spcBef>
                <a:buClr>
                  <a:srgbClr val="990033"/>
                </a:buClr>
                <a:buFont typeface="Wingdings" pitchFamily="2" charset="2"/>
                <a:buChar char="o"/>
              </a:pPr>
              <a:endParaRPr lang="en-US" sz="3000">
                <a:solidFill>
                  <a:srgbClr val="FFFFFF"/>
                </a:solidFill>
                <a:latin typeface="Century Gothic" pitchFamily="34" charset="0"/>
              </a:endParaRPr>
            </a:p>
          </p:txBody>
        </p:sp>
      </p:grpSp>
      <p:sp>
        <p:nvSpPr>
          <p:cNvPr id="224346" name="Oval 90"/>
          <p:cNvSpPr>
            <a:spLocks noChangeArrowheads="1"/>
          </p:cNvSpPr>
          <p:nvPr/>
        </p:nvSpPr>
        <p:spPr bwMode="auto">
          <a:xfrm>
            <a:off x="8458200" y="3429001"/>
            <a:ext cx="1143000" cy="1357313"/>
          </a:xfrm>
          <a:prstGeom prst="ellipse">
            <a:avLst/>
          </a:prstGeom>
          <a:noFill/>
          <a:ln w="25400">
            <a:solidFill>
              <a:srgbClr val="FF0000"/>
            </a:solidFill>
            <a:prstDash val="dash"/>
            <a:round/>
            <a:headEnd/>
            <a:tailEnd/>
          </a:ln>
          <a:effectLst/>
        </p:spPr>
        <p:txBody>
          <a:bodyPr wrap="none" anchor="ctr"/>
          <a:lstStyle/>
          <a:p>
            <a:pPr>
              <a:spcBef>
                <a:spcPct val="20000"/>
              </a:spcBef>
              <a:buClr>
                <a:srgbClr val="990033"/>
              </a:buClr>
              <a:buFont typeface="Wingdings" pitchFamily="2" charset="2"/>
              <a:buChar char="o"/>
            </a:pPr>
            <a:endParaRPr lang="en-US" sz="3000">
              <a:solidFill>
                <a:srgbClr val="FFFFFF"/>
              </a:solidFill>
              <a:latin typeface="Century Gothic" pitchFamily="34" charset="0"/>
            </a:endParaRPr>
          </a:p>
        </p:txBody>
      </p:sp>
      <p:sp>
        <p:nvSpPr>
          <p:cNvPr id="224347" name="Oval 91"/>
          <p:cNvSpPr>
            <a:spLocks noChangeArrowheads="1"/>
          </p:cNvSpPr>
          <p:nvPr/>
        </p:nvSpPr>
        <p:spPr bwMode="auto">
          <a:xfrm rot="636901">
            <a:off x="1905000" y="2286001"/>
            <a:ext cx="6692900" cy="2119313"/>
          </a:xfrm>
          <a:prstGeom prst="ellipse">
            <a:avLst/>
          </a:prstGeom>
          <a:noFill/>
          <a:ln w="25400">
            <a:solidFill>
              <a:srgbClr val="FF0000"/>
            </a:solidFill>
            <a:prstDash val="dash"/>
            <a:round/>
            <a:headEnd/>
            <a:tailEnd/>
          </a:ln>
          <a:effectLst/>
        </p:spPr>
        <p:txBody>
          <a:bodyPr wrap="none" anchor="ctr"/>
          <a:lstStyle/>
          <a:p>
            <a:pPr>
              <a:spcBef>
                <a:spcPct val="20000"/>
              </a:spcBef>
              <a:buClr>
                <a:srgbClr val="990033"/>
              </a:buClr>
              <a:buFont typeface="Wingdings" pitchFamily="2" charset="2"/>
              <a:buChar char="o"/>
            </a:pPr>
            <a:endParaRPr lang="en-US" sz="3000">
              <a:solidFill>
                <a:srgbClr val="FFFFFF"/>
              </a:solidFill>
              <a:latin typeface="Century Gothic" pitchFamily="34" charset="0"/>
            </a:endParaRPr>
          </a:p>
        </p:txBody>
      </p:sp>
      <p:sp>
        <p:nvSpPr>
          <p:cNvPr id="224348" name="Text Box 92"/>
          <p:cNvSpPr txBox="1">
            <a:spLocks noChangeArrowheads="1"/>
          </p:cNvSpPr>
          <p:nvPr/>
        </p:nvSpPr>
        <p:spPr bwMode="auto">
          <a:xfrm>
            <a:off x="2576513" y="4070350"/>
            <a:ext cx="1460500" cy="457200"/>
          </a:xfrm>
          <a:prstGeom prst="rect">
            <a:avLst/>
          </a:prstGeom>
          <a:noFill/>
          <a:ln w="9525">
            <a:noFill/>
            <a:miter lim="800000"/>
            <a:headEnd/>
            <a:tailEnd/>
          </a:ln>
          <a:effectLst/>
        </p:spPr>
        <p:txBody>
          <a:bodyPr wrap="none">
            <a:spAutoFit/>
          </a:bodyPr>
          <a:lstStyle/>
          <a:p>
            <a:pPr eaLnBrk="0" hangingPunct="0"/>
            <a:r>
              <a:rPr lang="en-US" sz="2400">
                <a:solidFill>
                  <a:srgbClr val="FFFFFF"/>
                </a:solidFill>
                <a:latin typeface="Times New Roman" pitchFamily="18" charset="0"/>
              </a:rPr>
              <a:t>Tail group</a:t>
            </a:r>
          </a:p>
        </p:txBody>
      </p:sp>
      <p:sp>
        <p:nvSpPr>
          <p:cNvPr id="224349" name="Text Box 93"/>
          <p:cNvSpPr txBox="1">
            <a:spLocks noChangeArrowheads="1"/>
          </p:cNvSpPr>
          <p:nvPr/>
        </p:nvSpPr>
        <p:spPr bwMode="auto">
          <a:xfrm>
            <a:off x="8062914" y="4800600"/>
            <a:ext cx="1614487" cy="457200"/>
          </a:xfrm>
          <a:prstGeom prst="rect">
            <a:avLst/>
          </a:prstGeom>
          <a:noFill/>
          <a:ln w="9525">
            <a:noFill/>
            <a:miter lim="800000"/>
            <a:headEnd/>
            <a:tailEnd/>
          </a:ln>
          <a:effectLst/>
        </p:spPr>
        <p:txBody>
          <a:bodyPr wrap="none">
            <a:spAutoFit/>
          </a:bodyPr>
          <a:lstStyle/>
          <a:p>
            <a:pPr eaLnBrk="0" hangingPunct="0"/>
            <a:r>
              <a:rPr lang="en-US" sz="2400">
                <a:solidFill>
                  <a:srgbClr val="FFFFFF"/>
                </a:solidFill>
                <a:latin typeface="Times New Roman" pitchFamily="18" charset="0"/>
              </a:rPr>
              <a:t>Head group</a:t>
            </a:r>
          </a:p>
        </p:txBody>
      </p:sp>
      <p:sp>
        <p:nvSpPr>
          <p:cNvPr id="224350" name="Text Box 94"/>
          <p:cNvSpPr txBox="1">
            <a:spLocks noChangeArrowheads="1"/>
          </p:cNvSpPr>
          <p:nvPr/>
        </p:nvSpPr>
        <p:spPr bwMode="auto">
          <a:xfrm>
            <a:off x="8610600" y="4038601"/>
            <a:ext cx="514350" cy="366713"/>
          </a:xfrm>
          <a:prstGeom prst="rect">
            <a:avLst/>
          </a:prstGeom>
          <a:noFill/>
          <a:ln w="9525">
            <a:noFill/>
            <a:miter lim="800000"/>
            <a:headEnd/>
            <a:tailEnd/>
          </a:ln>
          <a:effectLst/>
        </p:spPr>
        <p:txBody>
          <a:bodyPr wrap="none">
            <a:spAutoFit/>
          </a:bodyPr>
          <a:lstStyle/>
          <a:p>
            <a:pPr eaLnBrk="0" hangingPunct="0"/>
            <a:r>
              <a:rPr lang="en-US">
                <a:solidFill>
                  <a:srgbClr val="3399FF"/>
                </a:solidFill>
                <a:latin typeface="Times New Roman" pitchFamily="18" charset="0"/>
              </a:rPr>
              <a:t>O</a:t>
            </a:r>
            <a:r>
              <a:rPr lang="en-US">
                <a:solidFill>
                  <a:srgbClr val="FFFFFF"/>
                </a:solidFill>
                <a:latin typeface="Times New Roman" pitchFamily="18" charset="0"/>
              </a:rPr>
              <a:t>H</a:t>
            </a:r>
          </a:p>
        </p:txBody>
      </p:sp>
      <p:pic>
        <p:nvPicPr>
          <p:cNvPr id="100" name="Picture 99">
            <a:extLst>
              <a:ext uri="{FF2B5EF4-FFF2-40B4-BE49-F238E27FC236}">
                <a16:creationId xmlns:a16="http://schemas.microsoft.com/office/drawing/2014/main" id="{7ABE9BF2-0D75-451A-A03E-05ADD7F21B8C}"/>
              </a:ext>
            </a:extLst>
          </p:cNvPr>
          <p:cNvPicPr>
            <a:picLocks noChangeAspect="1"/>
          </p:cNvPicPr>
          <p:nvPr/>
        </p:nvPicPr>
        <p:blipFill>
          <a:blip r:embed="rId3"/>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Tree>
    <p:extLst>
      <p:ext uri="{BB962C8B-B14F-4D97-AF65-F5344CB8AC3E}">
        <p14:creationId xmlns:p14="http://schemas.microsoft.com/office/powerpoint/2010/main" val="1072618463"/>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2103438" y="304801"/>
            <a:ext cx="7999412" cy="1216025"/>
          </a:xfrm>
        </p:spPr>
        <p:txBody>
          <a:bodyPr>
            <a:normAutofit/>
          </a:bodyPr>
          <a:lstStyle/>
          <a:p>
            <a:r>
              <a:rPr lang="en-US" dirty="0"/>
              <a:t>The Emulsifier - Performance</a:t>
            </a:r>
          </a:p>
        </p:txBody>
      </p:sp>
      <p:sp>
        <p:nvSpPr>
          <p:cNvPr id="414723" name="Oval 3"/>
          <p:cNvSpPr>
            <a:spLocks noChangeArrowheads="1"/>
          </p:cNvSpPr>
          <p:nvPr/>
        </p:nvSpPr>
        <p:spPr bwMode="auto">
          <a:xfrm>
            <a:off x="2514600" y="1524000"/>
            <a:ext cx="2228850" cy="2190750"/>
          </a:xfrm>
          <a:prstGeom prst="ellipse">
            <a:avLst/>
          </a:prstGeom>
          <a:gradFill rotWithShape="0">
            <a:gsLst>
              <a:gs pos="0">
                <a:srgbClr val="C0C0C0"/>
              </a:gs>
              <a:gs pos="100000">
                <a:srgbClr val="C0C0C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414724" name="Oval 4"/>
          <p:cNvSpPr>
            <a:spLocks noChangeArrowheads="1"/>
          </p:cNvSpPr>
          <p:nvPr/>
        </p:nvSpPr>
        <p:spPr bwMode="auto">
          <a:xfrm>
            <a:off x="3581400" y="12954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25" name="Freeform 5"/>
          <p:cNvSpPr>
            <a:spLocks/>
          </p:cNvSpPr>
          <p:nvPr/>
        </p:nvSpPr>
        <p:spPr bwMode="auto">
          <a:xfrm>
            <a:off x="3581400" y="16002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mpd="sng">
            <a:solidFill>
              <a:schemeClr val="bg1"/>
            </a:solidFill>
            <a:round/>
            <a:headEnd/>
            <a:tailEnd/>
          </a:ln>
          <a:effectLst/>
        </p:spPr>
        <p:txBody>
          <a:bodyPr wrap="none" anchor="ctr"/>
          <a:lstStyle/>
          <a:p>
            <a:endParaRPr lang="en-US"/>
          </a:p>
        </p:txBody>
      </p:sp>
      <p:sp>
        <p:nvSpPr>
          <p:cNvPr id="414726" name="Freeform 6"/>
          <p:cNvSpPr>
            <a:spLocks/>
          </p:cNvSpPr>
          <p:nvPr/>
        </p:nvSpPr>
        <p:spPr bwMode="auto">
          <a:xfrm rot="-5629243">
            <a:off x="4267200" y="22860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27" name="Freeform 7"/>
          <p:cNvSpPr>
            <a:spLocks/>
          </p:cNvSpPr>
          <p:nvPr/>
        </p:nvSpPr>
        <p:spPr bwMode="auto">
          <a:xfrm rot="-5629243">
            <a:off x="2724150" y="241935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28" name="Oval 8"/>
          <p:cNvSpPr>
            <a:spLocks noChangeArrowheads="1"/>
          </p:cNvSpPr>
          <p:nvPr/>
        </p:nvSpPr>
        <p:spPr bwMode="auto">
          <a:xfrm rot="-5652394">
            <a:off x="2209800" y="26670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29" name="Oval 9"/>
          <p:cNvSpPr>
            <a:spLocks noChangeArrowheads="1"/>
          </p:cNvSpPr>
          <p:nvPr/>
        </p:nvSpPr>
        <p:spPr bwMode="auto">
          <a:xfrm rot="-5652394">
            <a:off x="4724400" y="25146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30" name="Freeform 10"/>
          <p:cNvSpPr>
            <a:spLocks/>
          </p:cNvSpPr>
          <p:nvPr/>
        </p:nvSpPr>
        <p:spPr bwMode="auto">
          <a:xfrm rot="-8763238">
            <a:off x="4038600" y="17526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31" name="Freeform 11"/>
          <p:cNvSpPr>
            <a:spLocks/>
          </p:cNvSpPr>
          <p:nvPr/>
        </p:nvSpPr>
        <p:spPr bwMode="auto">
          <a:xfrm rot="-8763238">
            <a:off x="3124200" y="28956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32" name="Oval 12"/>
          <p:cNvSpPr>
            <a:spLocks noChangeArrowheads="1"/>
          </p:cNvSpPr>
          <p:nvPr/>
        </p:nvSpPr>
        <p:spPr bwMode="auto">
          <a:xfrm rot="-8786209">
            <a:off x="4343400" y="15240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33" name="Oval 13"/>
          <p:cNvSpPr>
            <a:spLocks noChangeArrowheads="1"/>
          </p:cNvSpPr>
          <p:nvPr/>
        </p:nvSpPr>
        <p:spPr bwMode="auto">
          <a:xfrm rot="-8786209">
            <a:off x="2819400" y="35052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34" name="Freeform 14"/>
          <p:cNvSpPr>
            <a:spLocks/>
          </p:cNvSpPr>
          <p:nvPr/>
        </p:nvSpPr>
        <p:spPr bwMode="auto">
          <a:xfrm rot="-3363238">
            <a:off x="2990850" y="184785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35" name="Freeform 15"/>
          <p:cNvSpPr>
            <a:spLocks/>
          </p:cNvSpPr>
          <p:nvPr/>
        </p:nvSpPr>
        <p:spPr bwMode="auto">
          <a:xfrm rot="-3363238">
            <a:off x="4038600" y="26670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36" name="Oval 16"/>
          <p:cNvSpPr>
            <a:spLocks noChangeArrowheads="1"/>
          </p:cNvSpPr>
          <p:nvPr/>
        </p:nvSpPr>
        <p:spPr bwMode="auto">
          <a:xfrm rot="-3386209">
            <a:off x="2514600" y="1752600"/>
            <a:ext cx="304800" cy="3048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414737" name="Oval 17"/>
          <p:cNvSpPr>
            <a:spLocks noChangeArrowheads="1"/>
          </p:cNvSpPr>
          <p:nvPr/>
        </p:nvSpPr>
        <p:spPr bwMode="auto">
          <a:xfrm rot="-3386209">
            <a:off x="4495800" y="32004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38" name="Oval 18"/>
          <p:cNvSpPr>
            <a:spLocks noChangeArrowheads="1"/>
          </p:cNvSpPr>
          <p:nvPr/>
        </p:nvSpPr>
        <p:spPr bwMode="auto">
          <a:xfrm>
            <a:off x="3657600" y="36576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39" name="Freeform 19"/>
          <p:cNvSpPr>
            <a:spLocks/>
          </p:cNvSpPr>
          <p:nvPr/>
        </p:nvSpPr>
        <p:spPr bwMode="auto">
          <a:xfrm>
            <a:off x="3581400" y="28956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40" name="Line 20"/>
          <p:cNvSpPr>
            <a:spLocks noChangeShapeType="1"/>
          </p:cNvSpPr>
          <p:nvPr/>
        </p:nvSpPr>
        <p:spPr bwMode="auto">
          <a:xfrm>
            <a:off x="6096000" y="1752600"/>
            <a:ext cx="0" cy="4038600"/>
          </a:xfrm>
          <a:prstGeom prst="line">
            <a:avLst/>
          </a:prstGeom>
          <a:noFill/>
          <a:ln w="25400">
            <a:solidFill>
              <a:schemeClr val="tx1"/>
            </a:solidFill>
            <a:round/>
            <a:headEnd/>
            <a:tailEnd/>
          </a:ln>
          <a:effectLst/>
        </p:spPr>
        <p:txBody>
          <a:bodyPr anchor="b"/>
          <a:lstStyle/>
          <a:p>
            <a:endParaRPr lang="en-US"/>
          </a:p>
        </p:txBody>
      </p:sp>
      <p:sp>
        <p:nvSpPr>
          <p:cNvPr id="414741" name="Oval 21"/>
          <p:cNvSpPr>
            <a:spLocks noChangeArrowheads="1"/>
          </p:cNvSpPr>
          <p:nvPr/>
        </p:nvSpPr>
        <p:spPr bwMode="auto">
          <a:xfrm>
            <a:off x="7239000" y="1524000"/>
            <a:ext cx="2228850" cy="2190750"/>
          </a:xfrm>
          <a:prstGeom prst="ellipse">
            <a:avLst/>
          </a:prstGeom>
          <a:gradFill rotWithShape="0">
            <a:gsLst>
              <a:gs pos="0">
                <a:srgbClr val="C0C0C0"/>
              </a:gs>
              <a:gs pos="100000">
                <a:srgbClr val="C0C0C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414742" name="Oval 22"/>
          <p:cNvSpPr>
            <a:spLocks noChangeArrowheads="1"/>
          </p:cNvSpPr>
          <p:nvPr/>
        </p:nvSpPr>
        <p:spPr bwMode="auto">
          <a:xfrm>
            <a:off x="8305800" y="12954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43" name="Freeform 23"/>
          <p:cNvSpPr>
            <a:spLocks/>
          </p:cNvSpPr>
          <p:nvPr/>
        </p:nvSpPr>
        <p:spPr bwMode="auto">
          <a:xfrm>
            <a:off x="8305800" y="16002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mpd="sng">
            <a:solidFill>
              <a:schemeClr val="bg1"/>
            </a:solidFill>
            <a:round/>
            <a:headEnd/>
            <a:tailEnd/>
          </a:ln>
          <a:effectLst/>
        </p:spPr>
        <p:txBody>
          <a:bodyPr wrap="none" anchor="ctr"/>
          <a:lstStyle/>
          <a:p>
            <a:endParaRPr lang="en-US"/>
          </a:p>
        </p:txBody>
      </p:sp>
      <p:sp>
        <p:nvSpPr>
          <p:cNvPr id="414744" name="Freeform 24"/>
          <p:cNvSpPr>
            <a:spLocks/>
          </p:cNvSpPr>
          <p:nvPr/>
        </p:nvSpPr>
        <p:spPr bwMode="auto">
          <a:xfrm rot="-5629243">
            <a:off x="8991600" y="22860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45" name="Freeform 25"/>
          <p:cNvSpPr>
            <a:spLocks/>
          </p:cNvSpPr>
          <p:nvPr/>
        </p:nvSpPr>
        <p:spPr bwMode="auto">
          <a:xfrm rot="-5629243">
            <a:off x="7467600" y="22098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46" name="Oval 26"/>
          <p:cNvSpPr>
            <a:spLocks noChangeArrowheads="1"/>
          </p:cNvSpPr>
          <p:nvPr/>
        </p:nvSpPr>
        <p:spPr bwMode="auto">
          <a:xfrm rot="-5652394">
            <a:off x="6934200" y="25146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47" name="Oval 27"/>
          <p:cNvSpPr>
            <a:spLocks noChangeArrowheads="1"/>
          </p:cNvSpPr>
          <p:nvPr/>
        </p:nvSpPr>
        <p:spPr bwMode="auto">
          <a:xfrm rot="-5652394">
            <a:off x="9448800" y="25146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48" name="Freeform 28"/>
          <p:cNvSpPr>
            <a:spLocks/>
          </p:cNvSpPr>
          <p:nvPr/>
        </p:nvSpPr>
        <p:spPr bwMode="auto">
          <a:xfrm rot="-8763238">
            <a:off x="8686800" y="16764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49" name="Freeform 29"/>
          <p:cNvSpPr>
            <a:spLocks/>
          </p:cNvSpPr>
          <p:nvPr/>
        </p:nvSpPr>
        <p:spPr bwMode="auto">
          <a:xfrm rot="-8763238">
            <a:off x="7848600" y="28956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50" name="Oval 30"/>
          <p:cNvSpPr>
            <a:spLocks noChangeArrowheads="1"/>
          </p:cNvSpPr>
          <p:nvPr/>
        </p:nvSpPr>
        <p:spPr bwMode="auto">
          <a:xfrm rot="-8786209">
            <a:off x="8991600" y="14478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51" name="Oval 31"/>
          <p:cNvSpPr>
            <a:spLocks noChangeArrowheads="1"/>
          </p:cNvSpPr>
          <p:nvPr/>
        </p:nvSpPr>
        <p:spPr bwMode="auto">
          <a:xfrm rot="-8786209">
            <a:off x="7543800" y="35052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52" name="Freeform 32"/>
          <p:cNvSpPr>
            <a:spLocks/>
          </p:cNvSpPr>
          <p:nvPr/>
        </p:nvSpPr>
        <p:spPr bwMode="auto">
          <a:xfrm rot="-3363238">
            <a:off x="7715250" y="184785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53" name="Freeform 33"/>
          <p:cNvSpPr>
            <a:spLocks/>
          </p:cNvSpPr>
          <p:nvPr/>
        </p:nvSpPr>
        <p:spPr bwMode="auto">
          <a:xfrm rot="-3363238">
            <a:off x="8763000" y="26670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54" name="Oval 34"/>
          <p:cNvSpPr>
            <a:spLocks noChangeArrowheads="1"/>
          </p:cNvSpPr>
          <p:nvPr/>
        </p:nvSpPr>
        <p:spPr bwMode="auto">
          <a:xfrm rot="-3386209">
            <a:off x="7239000" y="1752600"/>
            <a:ext cx="304800" cy="3048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414755" name="Oval 35"/>
          <p:cNvSpPr>
            <a:spLocks noChangeArrowheads="1"/>
          </p:cNvSpPr>
          <p:nvPr/>
        </p:nvSpPr>
        <p:spPr bwMode="auto">
          <a:xfrm rot="-3386209">
            <a:off x="9220200" y="32004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56" name="Oval 36"/>
          <p:cNvSpPr>
            <a:spLocks noChangeArrowheads="1"/>
          </p:cNvSpPr>
          <p:nvPr/>
        </p:nvSpPr>
        <p:spPr bwMode="auto">
          <a:xfrm>
            <a:off x="8382000" y="36576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57" name="Freeform 37"/>
          <p:cNvSpPr>
            <a:spLocks/>
          </p:cNvSpPr>
          <p:nvPr/>
        </p:nvSpPr>
        <p:spPr bwMode="auto">
          <a:xfrm>
            <a:off x="8305800" y="28956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58" name="Freeform 38"/>
          <p:cNvSpPr>
            <a:spLocks/>
          </p:cNvSpPr>
          <p:nvPr/>
        </p:nvSpPr>
        <p:spPr bwMode="auto">
          <a:xfrm rot="19800000">
            <a:off x="7924800" y="16002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59" name="Freeform 39"/>
          <p:cNvSpPr>
            <a:spLocks/>
          </p:cNvSpPr>
          <p:nvPr/>
        </p:nvSpPr>
        <p:spPr bwMode="auto">
          <a:xfrm rot="19800000">
            <a:off x="8610600" y="28956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60" name="Freeform 40"/>
          <p:cNvSpPr>
            <a:spLocks/>
          </p:cNvSpPr>
          <p:nvPr/>
        </p:nvSpPr>
        <p:spPr bwMode="auto">
          <a:xfrm rot="14400000">
            <a:off x="7543800" y="25908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61" name="Freeform 41"/>
          <p:cNvSpPr>
            <a:spLocks/>
          </p:cNvSpPr>
          <p:nvPr/>
        </p:nvSpPr>
        <p:spPr bwMode="auto">
          <a:xfrm rot="14400000">
            <a:off x="8915400" y="19812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bg1"/>
            </a:solidFill>
            <a:prstDash val="solid"/>
            <a:round/>
            <a:headEnd type="none" w="med" len="med"/>
            <a:tailEnd type="none" w="med" len="med"/>
          </a:ln>
          <a:effectLst/>
        </p:spPr>
        <p:txBody>
          <a:bodyPr wrap="none" anchor="ctr"/>
          <a:lstStyle/>
          <a:p>
            <a:endParaRPr lang="en-US"/>
          </a:p>
        </p:txBody>
      </p:sp>
      <p:sp>
        <p:nvSpPr>
          <p:cNvPr id="414762" name="Oval 42"/>
          <p:cNvSpPr>
            <a:spLocks noChangeArrowheads="1"/>
          </p:cNvSpPr>
          <p:nvPr/>
        </p:nvSpPr>
        <p:spPr bwMode="auto">
          <a:xfrm>
            <a:off x="8839200" y="35052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63" name="Oval 43"/>
          <p:cNvSpPr>
            <a:spLocks noChangeArrowheads="1"/>
          </p:cNvSpPr>
          <p:nvPr/>
        </p:nvSpPr>
        <p:spPr bwMode="auto">
          <a:xfrm>
            <a:off x="7696200" y="13716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64" name="Oval 44"/>
          <p:cNvSpPr>
            <a:spLocks noChangeArrowheads="1"/>
          </p:cNvSpPr>
          <p:nvPr/>
        </p:nvSpPr>
        <p:spPr bwMode="auto">
          <a:xfrm>
            <a:off x="9372600" y="19050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65" name="Oval 45"/>
          <p:cNvSpPr>
            <a:spLocks noChangeArrowheads="1"/>
          </p:cNvSpPr>
          <p:nvPr/>
        </p:nvSpPr>
        <p:spPr bwMode="auto">
          <a:xfrm>
            <a:off x="7086600" y="31242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67" name="Freeform 47"/>
          <p:cNvSpPr>
            <a:spLocks/>
          </p:cNvSpPr>
          <p:nvPr/>
        </p:nvSpPr>
        <p:spPr bwMode="auto">
          <a:xfrm rot="19800000">
            <a:off x="2057400" y="32004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tx1"/>
            </a:solidFill>
            <a:prstDash val="solid"/>
            <a:round/>
            <a:headEnd type="none" w="med" len="med"/>
            <a:tailEnd type="none" w="med" len="med"/>
          </a:ln>
          <a:effectLst/>
        </p:spPr>
        <p:txBody>
          <a:bodyPr wrap="none" anchor="ctr"/>
          <a:lstStyle/>
          <a:p>
            <a:endParaRPr lang="en-US"/>
          </a:p>
        </p:txBody>
      </p:sp>
      <p:sp>
        <p:nvSpPr>
          <p:cNvPr id="414773" name="Freeform 53"/>
          <p:cNvSpPr>
            <a:spLocks/>
          </p:cNvSpPr>
          <p:nvPr/>
        </p:nvSpPr>
        <p:spPr bwMode="auto">
          <a:xfrm>
            <a:off x="5105400" y="32004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tx1"/>
            </a:solidFill>
            <a:prstDash val="solid"/>
            <a:round/>
            <a:headEnd type="none" w="med" len="med"/>
            <a:tailEnd type="none" w="med" len="med"/>
          </a:ln>
          <a:effectLst/>
        </p:spPr>
        <p:txBody>
          <a:bodyPr wrap="none" anchor="ctr"/>
          <a:lstStyle/>
          <a:p>
            <a:endParaRPr lang="en-US"/>
          </a:p>
        </p:txBody>
      </p:sp>
      <p:sp>
        <p:nvSpPr>
          <p:cNvPr id="414774" name="Oval 54"/>
          <p:cNvSpPr>
            <a:spLocks noChangeArrowheads="1"/>
          </p:cNvSpPr>
          <p:nvPr/>
        </p:nvSpPr>
        <p:spPr bwMode="auto">
          <a:xfrm>
            <a:off x="2362200" y="38862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78" name="Oval 58"/>
          <p:cNvSpPr>
            <a:spLocks noChangeArrowheads="1"/>
          </p:cNvSpPr>
          <p:nvPr/>
        </p:nvSpPr>
        <p:spPr bwMode="auto">
          <a:xfrm>
            <a:off x="5105400" y="28956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782" name="Freeform 62" descr="Granite"/>
          <p:cNvSpPr>
            <a:spLocks/>
          </p:cNvSpPr>
          <p:nvPr/>
        </p:nvSpPr>
        <p:spPr bwMode="auto">
          <a:xfrm>
            <a:off x="6818314" y="5181600"/>
            <a:ext cx="3011487" cy="819150"/>
          </a:xfrm>
          <a:custGeom>
            <a:avLst/>
            <a:gdLst/>
            <a:ahLst/>
            <a:cxnLst>
              <a:cxn ang="0">
                <a:pos x="167" y="558"/>
              </a:cxn>
              <a:cxn ang="0">
                <a:pos x="572" y="586"/>
              </a:cxn>
              <a:cxn ang="0">
                <a:pos x="879" y="600"/>
              </a:cxn>
              <a:cxn ang="0">
                <a:pos x="1758" y="586"/>
              </a:cxn>
              <a:cxn ang="0">
                <a:pos x="2162" y="530"/>
              </a:cxn>
              <a:cxn ang="0">
                <a:pos x="2316" y="391"/>
              </a:cxn>
              <a:cxn ang="0">
                <a:pos x="2246" y="307"/>
              </a:cxn>
              <a:cxn ang="0">
                <a:pos x="2204" y="223"/>
              </a:cxn>
              <a:cxn ang="0">
                <a:pos x="1939" y="181"/>
              </a:cxn>
              <a:cxn ang="0">
                <a:pos x="1855" y="112"/>
              </a:cxn>
              <a:cxn ang="0">
                <a:pos x="1451" y="56"/>
              </a:cxn>
              <a:cxn ang="0">
                <a:pos x="1311" y="0"/>
              </a:cxn>
              <a:cxn ang="0">
                <a:pos x="865" y="70"/>
              </a:cxn>
              <a:cxn ang="0">
                <a:pos x="683" y="28"/>
              </a:cxn>
              <a:cxn ang="0">
                <a:pos x="642" y="14"/>
              </a:cxn>
              <a:cxn ang="0">
                <a:pos x="516" y="28"/>
              </a:cxn>
              <a:cxn ang="0">
                <a:pos x="432" y="56"/>
              </a:cxn>
              <a:cxn ang="0">
                <a:pos x="97" y="139"/>
              </a:cxn>
              <a:cxn ang="0">
                <a:pos x="0" y="237"/>
              </a:cxn>
              <a:cxn ang="0">
                <a:pos x="14" y="349"/>
              </a:cxn>
              <a:cxn ang="0">
                <a:pos x="56" y="377"/>
              </a:cxn>
              <a:cxn ang="0">
                <a:pos x="83" y="418"/>
              </a:cxn>
              <a:cxn ang="0">
                <a:pos x="97" y="502"/>
              </a:cxn>
              <a:cxn ang="0">
                <a:pos x="167" y="558"/>
              </a:cxn>
            </a:cxnLst>
            <a:rect l="0" t="0" r="r" b="b"/>
            <a:pathLst>
              <a:path w="2316" h="600">
                <a:moveTo>
                  <a:pt x="167" y="558"/>
                </a:moveTo>
                <a:cubicBezTo>
                  <a:pt x="311" y="540"/>
                  <a:pt x="431" y="576"/>
                  <a:pt x="572" y="586"/>
                </a:cubicBezTo>
                <a:cubicBezTo>
                  <a:pt x="674" y="594"/>
                  <a:pt x="777" y="595"/>
                  <a:pt x="879" y="600"/>
                </a:cubicBezTo>
                <a:cubicBezTo>
                  <a:pt x="1172" y="595"/>
                  <a:pt x="1465" y="598"/>
                  <a:pt x="1758" y="586"/>
                </a:cubicBezTo>
                <a:cubicBezTo>
                  <a:pt x="1887" y="581"/>
                  <a:pt x="2033" y="544"/>
                  <a:pt x="2162" y="530"/>
                </a:cubicBezTo>
                <a:cubicBezTo>
                  <a:pt x="2232" y="484"/>
                  <a:pt x="2269" y="459"/>
                  <a:pt x="2316" y="391"/>
                </a:cubicBezTo>
                <a:cubicBezTo>
                  <a:pt x="2285" y="360"/>
                  <a:pt x="2265" y="346"/>
                  <a:pt x="2246" y="307"/>
                </a:cubicBezTo>
                <a:cubicBezTo>
                  <a:pt x="2233" y="280"/>
                  <a:pt x="2233" y="241"/>
                  <a:pt x="2204" y="223"/>
                </a:cubicBezTo>
                <a:cubicBezTo>
                  <a:pt x="2138" y="181"/>
                  <a:pt x="1995" y="185"/>
                  <a:pt x="1939" y="181"/>
                </a:cubicBezTo>
                <a:cubicBezTo>
                  <a:pt x="1909" y="161"/>
                  <a:pt x="1887" y="130"/>
                  <a:pt x="1855" y="112"/>
                </a:cubicBezTo>
                <a:cubicBezTo>
                  <a:pt x="1738" y="47"/>
                  <a:pt x="1568" y="62"/>
                  <a:pt x="1451" y="56"/>
                </a:cubicBezTo>
                <a:cubicBezTo>
                  <a:pt x="1400" y="39"/>
                  <a:pt x="1364" y="13"/>
                  <a:pt x="1311" y="0"/>
                </a:cubicBezTo>
                <a:cubicBezTo>
                  <a:pt x="1160" y="11"/>
                  <a:pt x="1009" y="22"/>
                  <a:pt x="865" y="70"/>
                </a:cubicBezTo>
                <a:cubicBezTo>
                  <a:pt x="740" y="52"/>
                  <a:pt x="797" y="66"/>
                  <a:pt x="683" y="28"/>
                </a:cubicBezTo>
                <a:cubicBezTo>
                  <a:pt x="669" y="23"/>
                  <a:pt x="642" y="14"/>
                  <a:pt x="642" y="14"/>
                </a:cubicBezTo>
                <a:cubicBezTo>
                  <a:pt x="600" y="19"/>
                  <a:pt x="557" y="20"/>
                  <a:pt x="516" y="28"/>
                </a:cubicBezTo>
                <a:cubicBezTo>
                  <a:pt x="487" y="34"/>
                  <a:pt x="432" y="56"/>
                  <a:pt x="432" y="56"/>
                </a:cubicBezTo>
                <a:cubicBezTo>
                  <a:pt x="363" y="159"/>
                  <a:pt x="202" y="132"/>
                  <a:pt x="97" y="139"/>
                </a:cubicBezTo>
                <a:cubicBezTo>
                  <a:pt x="21" y="158"/>
                  <a:pt x="24" y="165"/>
                  <a:pt x="0" y="237"/>
                </a:cubicBezTo>
                <a:cubicBezTo>
                  <a:pt x="5" y="274"/>
                  <a:pt x="0" y="314"/>
                  <a:pt x="14" y="349"/>
                </a:cubicBezTo>
                <a:cubicBezTo>
                  <a:pt x="20" y="365"/>
                  <a:pt x="44" y="365"/>
                  <a:pt x="56" y="377"/>
                </a:cubicBezTo>
                <a:cubicBezTo>
                  <a:pt x="68" y="389"/>
                  <a:pt x="74" y="404"/>
                  <a:pt x="83" y="418"/>
                </a:cubicBezTo>
                <a:cubicBezTo>
                  <a:pt x="88" y="446"/>
                  <a:pt x="81" y="479"/>
                  <a:pt x="97" y="502"/>
                </a:cubicBezTo>
                <a:cubicBezTo>
                  <a:pt x="138" y="561"/>
                  <a:pt x="221" y="558"/>
                  <a:pt x="167" y="558"/>
                </a:cubicBez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endParaRPr lang="en-US"/>
          </a:p>
        </p:txBody>
      </p:sp>
      <p:sp>
        <p:nvSpPr>
          <p:cNvPr id="414783" name="Text Box 63"/>
          <p:cNvSpPr txBox="1">
            <a:spLocks noChangeArrowheads="1"/>
          </p:cNvSpPr>
          <p:nvPr/>
        </p:nvSpPr>
        <p:spPr bwMode="auto">
          <a:xfrm>
            <a:off x="7543800" y="4796136"/>
            <a:ext cx="284052" cy="461665"/>
          </a:xfrm>
          <a:prstGeom prst="rect">
            <a:avLst/>
          </a:prstGeom>
          <a:noFill/>
          <a:ln w="9525" algn="ctr">
            <a:noFill/>
            <a:miter lim="800000"/>
            <a:headEnd/>
            <a:tailEnd/>
          </a:ln>
          <a:effectLst/>
        </p:spPr>
        <p:txBody>
          <a:bodyPr wrap="none" anchor="b">
            <a:spAutoFit/>
          </a:bodyPr>
          <a:lstStyle/>
          <a:p>
            <a:pPr>
              <a:spcBef>
                <a:spcPct val="0"/>
              </a:spcBef>
              <a:buClrTx/>
              <a:buFontTx/>
              <a:buNone/>
            </a:pPr>
            <a:r>
              <a:rPr lang="en-US" sz="2400">
                <a:latin typeface="Lucida Sans" pitchFamily="34" charset="0"/>
              </a:rPr>
              <a:t>-</a:t>
            </a:r>
          </a:p>
        </p:txBody>
      </p:sp>
      <p:sp>
        <p:nvSpPr>
          <p:cNvPr id="414784" name="Rectangle 64"/>
          <p:cNvSpPr>
            <a:spLocks noChangeArrowheads="1"/>
          </p:cNvSpPr>
          <p:nvPr/>
        </p:nvSpPr>
        <p:spPr bwMode="auto">
          <a:xfrm>
            <a:off x="7924800" y="4872336"/>
            <a:ext cx="284052" cy="461665"/>
          </a:xfrm>
          <a:prstGeom prst="rect">
            <a:avLst/>
          </a:prstGeom>
          <a:noFill/>
          <a:ln w="9525" algn="ctr">
            <a:noFill/>
            <a:miter lim="800000"/>
            <a:headEnd/>
            <a:tailEnd/>
          </a:ln>
          <a:effectLst/>
        </p:spPr>
        <p:txBody>
          <a:bodyPr wrap="none" anchor="b">
            <a:spAutoFit/>
          </a:bodyPr>
          <a:lstStyle/>
          <a:p>
            <a:pPr>
              <a:spcBef>
                <a:spcPct val="0"/>
              </a:spcBef>
              <a:buClrTx/>
              <a:buFontTx/>
              <a:buNone/>
            </a:pPr>
            <a:r>
              <a:rPr lang="en-US" sz="2400">
                <a:latin typeface="Lucida Sans" pitchFamily="34" charset="0"/>
              </a:rPr>
              <a:t>-</a:t>
            </a:r>
          </a:p>
        </p:txBody>
      </p:sp>
      <p:sp>
        <p:nvSpPr>
          <p:cNvPr id="414785" name="Rectangle 65"/>
          <p:cNvSpPr>
            <a:spLocks noChangeArrowheads="1"/>
          </p:cNvSpPr>
          <p:nvPr/>
        </p:nvSpPr>
        <p:spPr bwMode="auto">
          <a:xfrm>
            <a:off x="7162800" y="4872336"/>
            <a:ext cx="284052" cy="461665"/>
          </a:xfrm>
          <a:prstGeom prst="rect">
            <a:avLst/>
          </a:prstGeom>
          <a:noFill/>
          <a:ln w="9525" algn="ctr">
            <a:noFill/>
            <a:miter lim="800000"/>
            <a:headEnd/>
            <a:tailEnd/>
          </a:ln>
          <a:effectLst/>
        </p:spPr>
        <p:txBody>
          <a:bodyPr wrap="none" anchor="b">
            <a:spAutoFit/>
          </a:bodyPr>
          <a:lstStyle/>
          <a:p>
            <a:pPr>
              <a:spcBef>
                <a:spcPct val="0"/>
              </a:spcBef>
              <a:buClrTx/>
              <a:buFontTx/>
              <a:buNone/>
            </a:pPr>
            <a:r>
              <a:rPr lang="en-US" sz="2400">
                <a:latin typeface="Lucida Sans" pitchFamily="34" charset="0"/>
              </a:rPr>
              <a:t>-</a:t>
            </a:r>
          </a:p>
        </p:txBody>
      </p:sp>
      <p:sp>
        <p:nvSpPr>
          <p:cNvPr id="414786" name="Rectangle 66"/>
          <p:cNvSpPr>
            <a:spLocks noChangeArrowheads="1"/>
          </p:cNvSpPr>
          <p:nvPr/>
        </p:nvSpPr>
        <p:spPr bwMode="auto">
          <a:xfrm>
            <a:off x="6781800" y="5024736"/>
            <a:ext cx="284052" cy="461665"/>
          </a:xfrm>
          <a:prstGeom prst="rect">
            <a:avLst/>
          </a:prstGeom>
          <a:noFill/>
          <a:ln w="9525" algn="ctr">
            <a:noFill/>
            <a:miter lim="800000"/>
            <a:headEnd/>
            <a:tailEnd/>
          </a:ln>
          <a:effectLst/>
        </p:spPr>
        <p:txBody>
          <a:bodyPr wrap="none" anchor="b">
            <a:spAutoFit/>
          </a:bodyPr>
          <a:lstStyle/>
          <a:p>
            <a:pPr>
              <a:spcBef>
                <a:spcPct val="0"/>
              </a:spcBef>
              <a:buClrTx/>
              <a:buFontTx/>
              <a:buNone/>
            </a:pPr>
            <a:r>
              <a:rPr lang="en-US" sz="2400">
                <a:latin typeface="Lucida Sans" pitchFamily="34" charset="0"/>
              </a:rPr>
              <a:t>-</a:t>
            </a:r>
          </a:p>
        </p:txBody>
      </p:sp>
      <p:sp>
        <p:nvSpPr>
          <p:cNvPr id="414787" name="Rectangle 67"/>
          <p:cNvSpPr>
            <a:spLocks noChangeArrowheads="1"/>
          </p:cNvSpPr>
          <p:nvPr/>
        </p:nvSpPr>
        <p:spPr bwMode="auto">
          <a:xfrm>
            <a:off x="8305800" y="4796136"/>
            <a:ext cx="284052" cy="461665"/>
          </a:xfrm>
          <a:prstGeom prst="rect">
            <a:avLst/>
          </a:prstGeom>
          <a:noFill/>
          <a:ln w="9525" algn="ctr">
            <a:noFill/>
            <a:miter lim="800000"/>
            <a:headEnd/>
            <a:tailEnd/>
          </a:ln>
          <a:effectLst/>
        </p:spPr>
        <p:txBody>
          <a:bodyPr wrap="none" anchor="b">
            <a:spAutoFit/>
          </a:bodyPr>
          <a:lstStyle/>
          <a:p>
            <a:pPr>
              <a:spcBef>
                <a:spcPct val="0"/>
              </a:spcBef>
              <a:buClrTx/>
              <a:buFontTx/>
              <a:buNone/>
            </a:pPr>
            <a:r>
              <a:rPr lang="en-US" sz="2400">
                <a:latin typeface="Lucida Sans" pitchFamily="34" charset="0"/>
              </a:rPr>
              <a:t>-</a:t>
            </a:r>
          </a:p>
        </p:txBody>
      </p:sp>
      <p:sp>
        <p:nvSpPr>
          <p:cNvPr id="414788" name="Rectangle 68"/>
          <p:cNvSpPr>
            <a:spLocks noChangeArrowheads="1"/>
          </p:cNvSpPr>
          <p:nvPr/>
        </p:nvSpPr>
        <p:spPr bwMode="auto">
          <a:xfrm>
            <a:off x="8610600" y="4872336"/>
            <a:ext cx="284052" cy="461665"/>
          </a:xfrm>
          <a:prstGeom prst="rect">
            <a:avLst/>
          </a:prstGeom>
          <a:noFill/>
          <a:ln w="9525" algn="ctr">
            <a:noFill/>
            <a:miter lim="800000"/>
            <a:headEnd/>
            <a:tailEnd/>
          </a:ln>
          <a:effectLst/>
        </p:spPr>
        <p:txBody>
          <a:bodyPr wrap="none" anchor="b">
            <a:spAutoFit/>
          </a:bodyPr>
          <a:lstStyle/>
          <a:p>
            <a:pPr>
              <a:spcBef>
                <a:spcPct val="0"/>
              </a:spcBef>
              <a:buClrTx/>
              <a:buFontTx/>
              <a:buNone/>
            </a:pPr>
            <a:r>
              <a:rPr lang="en-US" sz="2400">
                <a:latin typeface="Lucida Sans" pitchFamily="34" charset="0"/>
              </a:rPr>
              <a:t>-</a:t>
            </a:r>
          </a:p>
        </p:txBody>
      </p:sp>
      <p:sp>
        <p:nvSpPr>
          <p:cNvPr id="414789" name="Rectangle 69"/>
          <p:cNvSpPr>
            <a:spLocks noChangeArrowheads="1"/>
          </p:cNvSpPr>
          <p:nvPr/>
        </p:nvSpPr>
        <p:spPr bwMode="auto">
          <a:xfrm>
            <a:off x="8991600" y="4948536"/>
            <a:ext cx="284052" cy="461665"/>
          </a:xfrm>
          <a:prstGeom prst="rect">
            <a:avLst/>
          </a:prstGeom>
          <a:noFill/>
          <a:ln w="9525" algn="ctr">
            <a:noFill/>
            <a:miter lim="800000"/>
            <a:headEnd/>
            <a:tailEnd/>
          </a:ln>
          <a:effectLst/>
        </p:spPr>
        <p:txBody>
          <a:bodyPr wrap="none" anchor="b">
            <a:spAutoFit/>
          </a:bodyPr>
          <a:lstStyle/>
          <a:p>
            <a:pPr>
              <a:spcBef>
                <a:spcPct val="0"/>
              </a:spcBef>
              <a:buClrTx/>
              <a:buFontTx/>
              <a:buNone/>
            </a:pPr>
            <a:r>
              <a:rPr lang="en-US" sz="2400">
                <a:latin typeface="Lucida Sans" pitchFamily="34" charset="0"/>
              </a:rPr>
              <a:t>-</a:t>
            </a:r>
          </a:p>
        </p:txBody>
      </p:sp>
      <p:sp>
        <p:nvSpPr>
          <p:cNvPr id="414790" name="Rectangle 70"/>
          <p:cNvSpPr>
            <a:spLocks noChangeArrowheads="1"/>
          </p:cNvSpPr>
          <p:nvPr/>
        </p:nvSpPr>
        <p:spPr bwMode="auto">
          <a:xfrm>
            <a:off x="9372600" y="5100936"/>
            <a:ext cx="284052" cy="461665"/>
          </a:xfrm>
          <a:prstGeom prst="rect">
            <a:avLst/>
          </a:prstGeom>
          <a:noFill/>
          <a:ln w="9525" algn="ctr">
            <a:noFill/>
            <a:miter lim="800000"/>
            <a:headEnd/>
            <a:tailEnd/>
          </a:ln>
          <a:effectLst/>
        </p:spPr>
        <p:txBody>
          <a:bodyPr wrap="none" anchor="b">
            <a:spAutoFit/>
          </a:bodyPr>
          <a:lstStyle/>
          <a:p>
            <a:pPr>
              <a:spcBef>
                <a:spcPct val="0"/>
              </a:spcBef>
              <a:buClrTx/>
              <a:buFontTx/>
              <a:buNone/>
            </a:pPr>
            <a:r>
              <a:rPr lang="en-US" sz="2400">
                <a:latin typeface="Lucida Sans" pitchFamily="34" charset="0"/>
              </a:rPr>
              <a:t>-</a:t>
            </a:r>
          </a:p>
        </p:txBody>
      </p:sp>
      <p:sp>
        <p:nvSpPr>
          <p:cNvPr id="414791" name="Freeform 71" descr="Granite"/>
          <p:cNvSpPr>
            <a:spLocks/>
          </p:cNvSpPr>
          <p:nvPr/>
        </p:nvSpPr>
        <p:spPr bwMode="auto">
          <a:xfrm>
            <a:off x="2551114" y="5181600"/>
            <a:ext cx="3011487" cy="819150"/>
          </a:xfrm>
          <a:custGeom>
            <a:avLst/>
            <a:gdLst/>
            <a:ahLst/>
            <a:cxnLst>
              <a:cxn ang="0">
                <a:pos x="167" y="558"/>
              </a:cxn>
              <a:cxn ang="0">
                <a:pos x="572" y="586"/>
              </a:cxn>
              <a:cxn ang="0">
                <a:pos x="879" y="600"/>
              </a:cxn>
              <a:cxn ang="0">
                <a:pos x="1758" y="586"/>
              </a:cxn>
              <a:cxn ang="0">
                <a:pos x="2162" y="530"/>
              </a:cxn>
              <a:cxn ang="0">
                <a:pos x="2316" y="391"/>
              </a:cxn>
              <a:cxn ang="0">
                <a:pos x="2246" y="307"/>
              </a:cxn>
              <a:cxn ang="0">
                <a:pos x="2204" y="223"/>
              </a:cxn>
              <a:cxn ang="0">
                <a:pos x="1939" y="181"/>
              </a:cxn>
              <a:cxn ang="0">
                <a:pos x="1855" y="112"/>
              </a:cxn>
              <a:cxn ang="0">
                <a:pos x="1451" y="56"/>
              </a:cxn>
              <a:cxn ang="0">
                <a:pos x="1311" y="0"/>
              </a:cxn>
              <a:cxn ang="0">
                <a:pos x="865" y="70"/>
              </a:cxn>
              <a:cxn ang="0">
                <a:pos x="683" y="28"/>
              </a:cxn>
              <a:cxn ang="0">
                <a:pos x="642" y="14"/>
              </a:cxn>
              <a:cxn ang="0">
                <a:pos x="516" y="28"/>
              </a:cxn>
              <a:cxn ang="0">
                <a:pos x="432" y="56"/>
              </a:cxn>
              <a:cxn ang="0">
                <a:pos x="97" y="139"/>
              </a:cxn>
              <a:cxn ang="0">
                <a:pos x="0" y="237"/>
              </a:cxn>
              <a:cxn ang="0">
                <a:pos x="14" y="349"/>
              </a:cxn>
              <a:cxn ang="0">
                <a:pos x="56" y="377"/>
              </a:cxn>
              <a:cxn ang="0">
                <a:pos x="83" y="418"/>
              </a:cxn>
              <a:cxn ang="0">
                <a:pos x="97" y="502"/>
              </a:cxn>
              <a:cxn ang="0">
                <a:pos x="167" y="558"/>
              </a:cxn>
            </a:cxnLst>
            <a:rect l="0" t="0" r="r" b="b"/>
            <a:pathLst>
              <a:path w="2316" h="600">
                <a:moveTo>
                  <a:pt x="167" y="558"/>
                </a:moveTo>
                <a:cubicBezTo>
                  <a:pt x="311" y="540"/>
                  <a:pt x="431" y="576"/>
                  <a:pt x="572" y="586"/>
                </a:cubicBezTo>
                <a:cubicBezTo>
                  <a:pt x="674" y="594"/>
                  <a:pt x="777" y="595"/>
                  <a:pt x="879" y="600"/>
                </a:cubicBezTo>
                <a:cubicBezTo>
                  <a:pt x="1172" y="595"/>
                  <a:pt x="1465" y="598"/>
                  <a:pt x="1758" y="586"/>
                </a:cubicBezTo>
                <a:cubicBezTo>
                  <a:pt x="1887" y="581"/>
                  <a:pt x="2033" y="544"/>
                  <a:pt x="2162" y="530"/>
                </a:cubicBezTo>
                <a:cubicBezTo>
                  <a:pt x="2232" y="484"/>
                  <a:pt x="2269" y="459"/>
                  <a:pt x="2316" y="391"/>
                </a:cubicBezTo>
                <a:cubicBezTo>
                  <a:pt x="2285" y="360"/>
                  <a:pt x="2265" y="346"/>
                  <a:pt x="2246" y="307"/>
                </a:cubicBezTo>
                <a:cubicBezTo>
                  <a:pt x="2233" y="280"/>
                  <a:pt x="2233" y="241"/>
                  <a:pt x="2204" y="223"/>
                </a:cubicBezTo>
                <a:cubicBezTo>
                  <a:pt x="2138" y="181"/>
                  <a:pt x="1995" y="185"/>
                  <a:pt x="1939" y="181"/>
                </a:cubicBezTo>
                <a:cubicBezTo>
                  <a:pt x="1909" y="161"/>
                  <a:pt x="1887" y="130"/>
                  <a:pt x="1855" y="112"/>
                </a:cubicBezTo>
                <a:cubicBezTo>
                  <a:pt x="1738" y="47"/>
                  <a:pt x="1568" y="62"/>
                  <a:pt x="1451" y="56"/>
                </a:cubicBezTo>
                <a:cubicBezTo>
                  <a:pt x="1400" y="39"/>
                  <a:pt x="1364" y="13"/>
                  <a:pt x="1311" y="0"/>
                </a:cubicBezTo>
                <a:cubicBezTo>
                  <a:pt x="1160" y="11"/>
                  <a:pt x="1009" y="22"/>
                  <a:pt x="865" y="70"/>
                </a:cubicBezTo>
                <a:cubicBezTo>
                  <a:pt x="740" y="52"/>
                  <a:pt x="797" y="66"/>
                  <a:pt x="683" y="28"/>
                </a:cubicBezTo>
                <a:cubicBezTo>
                  <a:pt x="669" y="23"/>
                  <a:pt x="642" y="14"/>
                  <a:pt x="642" y="14"/>
                </a:cubicBezTo>
                <a:cubicBezTo>
                  <a:pt x="600" y="19"/>
                  <a:pt x="557" y="20"/>
                  <a:pt x="516" y="28"/>
                </a:cubicBezTo>
                <a:cubicBezTo>
                  <a:pt x="487" y="34"/>
                  <a:pt x="432" y="56"/>
                  <a:pt x="432" y="56"/>
                </a:cubicBezTo>
                <a:cubicBezTo>
                  <a:pt x="363" y="159"/>
                  <a:pt x="202" y="132"/>
                  <a:pt x="97" y="139"/>
                </a:cubicBezTo>
                <a:cubicBezTo>
                  <a:pt x="21" y="158"/>
                  <a:pt x="24" y="165"/>
                  <a:pt x="0" y="237"/>
                </a:cubicBezTo>
                <a:cubicBezTo>
                  <a:pt x="5" y="274"/>
                  <a:pt x="0" y="314"/>
                  <a:pt x="14" y="349"/>
                </a:cubicBezTo>
                <a:cubicBezTo>
                  <a:pt x="20" y="365"/>
                  <a:pt x="44" y="365"/>
                  <a:pt x="56" y="377"/>
                </a:cubicBezTo>
                <a:cubicBezTo>
                  <a:pt x="68" y="389"/>
                  <a:pt x="74" y="404"/>
                  <a:pt x="83" y="418"/>
                </a:cubicBezTo>
                <a:cubicBezTo>
                  <a:pt x="88" y="446"/>
                  <a:pt x="81" y="479"/>
                  <a:pt x="97" y="502"/>
                </a:cubicBezTo>
                <a:cubicBezTo>
                  <a:pt x="138" y="561"/>
                  <a:pt x="221" y="558"/>
                  <a:pt x="167" y="558"/>
                </a:cubicBez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endParaRPr lang="en-US"/>
          </a:p>
        </p:txBody>
      </p:sp>
      <p:sp>
        <p:nvSpPr>
          <p:cNvPr id="414792" name="Rectangle 72"/>
          <p:cNvSpPr>
            <a:spLocks noChangeArrowheads="1"/>
          </p:cNvSpPr>
          <p:nvPr/>
        </p:nvSpPr>
        <p:spPr bwMode="auto">
          <a:xfrm>
            <a:off x="3657600" y="4872336"/>
            <a:ext cx="284052" cy="461665"/>
          </a:xfrm>
          <a:prstGeom prst="rect">
            <a:avLst/>
          </a:prstGeom>
          <a:noFill/>
          <a:ln w="9525" algn="ctr">
            <a:noFill/>
            <a:miter lim="800000"/>
            <a:headEnd/>
            <a:tailEnd/>
          </a:ln>
          <a:effectLst/>
        </p:spPr>
        <p:txBody>
          <a:bodyPr wrap="none" anchor="b">
            <a:spAutoFit/>
          </a:bodyPr>
          <a:lstStyle/>
          <a:p>
            <a:pPr>
              <a:spcBef>
                <a:spcPct val="0"/>
              </a:spcBef>
              <a:buClrTx/>
              <a:buFontTx/>
              <a:buNone/>
            </a:pPr>
            <a:r>
              <a:rPr lang="en-US" sz="2400">
                <a:latin typeface="Lucida Sans" pitchFamily="34" charset="0"/>
              </a:rPr>
              <a:t>-</a:t>
            </a:r>
          </a:p>
        </p:txBody>
      </p:sp>
      <p:sp>
        <p:nvSpPr>
          <p:cNvPr id="414793" name="Rectangle 73"/>
          <p:cNvSpPr>
            <a:spLocks noChangeArrowheads="1"/>
          </p:cNvSpPr>
          <p:nvPr/>
        </p:nvSpPr>
        <p:spPr bwMode="auto">
          <a:xfrm>
            <a:off x="2895600" y="4872336"/>
            <a:ext cx="284052" cy="461665"/>
          </a:xfrm>
          <a:prstGeom prst="rect">
            <a:avLst/>
          </a:prstGeom>
          <a:noFill/>
          <a:ln w="9525" algn="ctr">
            <a:noFill/>
            <a:miter lim="800000"/>
            <a:headEnd/>
            <a:tailEnd/>
          </a:ln>
          <a:effectLst/>
        </p:spPr>
        <p:txBody>
          <a:bodyPr wrap="none" anchor="b">
            <a:spAutoFit/>
          </a:bodyPr>
          <a:lstStyle/>
          <a:p>
            <a:pPr>
              <a:spcBef>
                <a:spcPct val="0"/>
              </a:spcBef>
              <a:buClrTx/>
              <a:buFontTx/>
              <a:buNone/>
            </a:pPr>
            <a:r>
              <a:rPr lang="en-US" sz="2400">
                <a:latin typeface="Lucida Sans" pitchFamily="34" charset="0"/>
              </a:rPr>
              <a:t>-</a:t>
            </a:r>
          </a:p>
        </p:txBody>
      </p:sp>
      <p:sp>
        <p:nvSpPr>
          <p:cNvPr id="414794" name="Rectangle 74"/>
          <p:cNvSpPr>
            <a:spLocks noChangeArrowheads="1"/>
          </p:cNvSpPr>
          <p:nvPr/>
        </p:nvSpPr>
        <p:spPr bwMode="auto">
          <a:xfrm>
            <a:off x="2514600" y="5024736"/>
            <a:ext cx="284052" cy="461665"/>
          </a:xfrm>
          <a:prstGeom prst="rect">
            <a:avLst/>
          </a:prstGeom>
          <a:noFill/>
          <a:ln w="9525" algn="ctr">
            <a:noFill/>
            <a:miter lim="800000"/>
            <a:headEnd/>
            <a:tailEnd/>
          </a:ln>
          <a:effectLst/>
        </p:spPr>
        <p:txBody>
          <a:bodyPr wrap="none" anchor="b">
            <a:spAutoFit/>
          </a:bodyPr>
          <a:lstStyle/>
          <a:p>
            <a:pPr>
              <a:spcBef>
                <a:spcPct val="0"/>
              </a:spcBef>
              <a:buClrTx/>
              <a:buFontTx/>
              <a:buNone/>
            </a:pPr>
            <a:r>
              <a:rPr lang="en-US" sz="2400">
                <a:latin typeface="Lucida Sans" pitchFamily="34" charset="0"/>
              </a:rPr>
              <a:t>-</a:t>
            </a:r>
          </a:p>
        </p:txBody>
      </p:sp>
      <p:sp>
        <p:nvSpPr>
          <p:cNvPr id="414795" name="Rectangle 75"/>
          <p:cNvSpPr>
            <a:spLocks noChangeArrowheads="1"/>
          </p:cNvSpPr>
          <p:nvPr/>
        </p:nvSpPr>
        <p:spPr bwMode="auto">
          <a:xfrm>
            <a:off x="4343400" y="4872336"/>
            <a:ext cx="284052" cy="461665"/>
          </a:xfrm>
          <a:prstGeom prst="rect">
            <a:avLst/>
          </a:prstGeom>
          <a:noFill/>
          <a:ln w="9525" algn="ctr">
            <a:noFill/>
            <a:miter lim="800000"/>
            <a:headEnd/>
            <a:tailEnd/>
          </a:ln>
          <a:effectLst/>
        </p:spPr>
        <p:txBody>
          <a:bodyPr wrap="none" anchor="b">
            <a:spAutoFit/>
          </a:bodyPr>
          <a:lstStyle/>
          <a:p>
            <a:pPr>
              <a:spcBef>
                <a:spcPct val="0"/>
              </a:spcBef>
              <a:buClrTx/>
              <a:buFontTx/>
              <a:buNone/>
            </a:pPr>
            <a:r>
              <a:rPr lang="en-US" sz="2400">
                <a:latin typeface="Lucida Sans" pitchFamily="34" charset="0"/>
              </a:rPr>
              <a:t>-</a:t>
            </a:r>
          </a:p>
        </p:txBody>
      </p:sp>
      <p:sp>
        <p:nvSpPr>
          <p:cNvPr id="414796" name="Rectangle 76"/>
          <p:cNvSpPr>
            <a:spLocks noChangeArrowheads="1"/>
          </p:cNvSpPr>
          <p:nvPr/>
        </p:nvSpPr>
        <p:spPr bwMode="auto">
          <a:xfrm>
            <a:off x="4724400" y="4948536"/>
            <a:ext cx="284052" cy="461665"/>
          </a:xfrm>
          <a:prstGeom prst="rect">
            <a:avLst/>
          </a:prstGeom>
          <a:noFill/>
          <a:ln w="9525" algn="ctr">
            <a:noFill/>
            <a:miter lim="800000"/>
            <a:headEnd/>
            <a:tailEnd/>
          </a:ln>
          <a:effectLst/>
        </p:spPr>
        <p:txBody>
          <a:bodyPr wrap="none" anchor="b">
            <a:spAutoFit/>
          </a:bodyPr>
          <a:lstStyle/>
          <a:p>
            <a:pPr>
              <a:spcBef>
                <a:spcPct val="0"/>
              </a:spcBef>
              <a:buClrTx/>
              <a:buFontTx/>
              <a:buNone/>
            </a:pPr>
            <a:r>
              <a:rPr lang="en-US" sz="2400">
                <a:latin typeface="Lucida Sans" pitchFamily="34" charset="0"/>
              </a:rPr>
              <a:t>-</a:t>
            </a:r>
          </a:p>
        </p:txBody>
      </p:sp>
      <p:sp>
        <p:nvSpPr>
          <p:cNvPr id="414797" name="Rectangle 77"/>
          <p:cNvSpPr>
            <a:spLocks noChangeArrowheads="1"/>
          </p:cNvSpPr>
          <p:nvPr/>
        </p:nvSpPr>
        <p:spPr bwMode="auto">
          <a:xfrm>
            <a:off x="5105400" y="5100936"/>
            <a:ext cx="284052" cy="461665"/>
          </a:xfrm>
          <a:prstGeom prst="rect">
            <a:avLst/>
          </a:prstGeom>
          <a:noFill/>
          <a:ln w="9525" algn="ctr">
            <a:noFill/>
            <a:miter lim="800000"/>
            <a:headEnd/>
            <a:tailEnd/>
          </a:ln>
          <a:effectLst/>
        </p:spPr>
        <p:txBody>
          <a:bodyPr wrap="none" anchor="b">
            <a:spAutoFit/>
          </a:bodyPr>
          <a:lstStyle/>
          <a:p>
            <a:pPr>
              <a:spcBef>
                <a:spcPct val="0"/>
              </a:spcBef>
              <a:buClrTx/>
              <a:buFontTx/>
              <a:buNone/>
            </a:pPr>
            <a:r>
              <a:rPr lang="en-US" sz="2400">
                <a:latin typeface="Lucida Sans" pitchFamily="34" charset="0"/>
              </a:rPr>
              <a:t>-</a:t>
            </a:r>
          </a:p>
        </p:txBody>
      </p:sp>
      <p:sp>
        <p:nvSpPr>
          <p:cNvPr id="414798" name="Text Box 78"/>
          <p:cNvSpPr txBox="1">
            <a:spLocks noChangeArrowheads="1"/>
          </p:cNvSpPr>
          <p:nvPr/>
        </p:nvSpPr>
        <p:spPr bwMode="auto">
          <a:xfrm>
            <a:off x="3276600" y="4796136"/>
            <a:ext cx="284052" cy="461665"/>
          </a:xfrm>
          <a:prstGeom prst="rect">
            <a:avLst/>
          </a:prstGeom>
          <a:noFill/>
          <a:ln w="9525" algn="ctr">
            <a:noFill/>
            <a:miter lim="800000"/>
            <a:headEnd/>
            <a:tailEnd/>
          </a:ln>
          <a:effectLst/>
        </p:spPr>
        <p:txBody>
          <a:bodyPr wrap="none" anchor="b">
            <a:spAutoFit/>
          </a:bodyPr>
          <a:lstStyle/>
          <a:p>
            <a:pPr>
              <a:spcBef>
                <a:spcPct val="0"/>
              </a:spcBef>
              <a:buClrTx/>
              <a:buFontTx/>
              <a:buNone/>
            </a:pPr>
            <a:r>
              <a:rPr lang="en-US" sz="2400">
                <a:latin typeface="Lucida Sans" pitchFamily="34" charset="0"/>
              </a:rPr>
              <a:t>-</a:t>
            </a:r>
          </a:p>
        </p:txBody>
      </p:sp>
      <p:sp>
        <p:nvSpPr>
          <p:cNvPr id="414799" name="Text Box 79"/>
          <p:cNvSpPr txBox="1">
            <a:spLocks noChangeArrowheads="1"/>
          </p:cNvSpPr>
          <p:nvPr/>
        </p:nvSpPr>
        <p:spPr bwMode="auto">
          <a:xfrm>
            <a:off x="4038600" y="4796136"/>
            <a:ext cx="284052" cy="461665"/>
          </a:xfrm>
          <a:prstGeom prst="rect">
            <a:avLst/>
          </a:prstGeom>
          <a:noFill/>
          <a:ln w="9525" algn="ctr">
            <a:noFill/>
            <a:miter lim="800000"/>
            <a:headEnd/>
            <a:tailEnd/>
          </a:ln>
          <a:effectLst/>
        </p:spPr>
        <p:txBody>
          <a:bodyPr wrap="none" anchor="b">
            <a:spAutoFit/>
          </a:bodyPr>
          <a:lstStyle/>
          <a:p>
            <a:pPr>
              <a:spcBef>
                <a:spcPct val="0"/>
              </a:spcBef>
              <a:buClrTx/>
              <a:buFontTx/>
              <a:buNone/>
            </a:pPr>
            <a:r>
              <a:rPr lang="en-US" sz="2400">
                <a:latin typeface="Lucida Sans" pitchFamily="34" charset="0"/>
              </a:rPr>
              <a:t>-</a:t>
            </a:r>
          </a:p>
        </p:txBody>
      </p:sp>
      <p:sp>
        <p:nvSpPr>
          <p:cNvPr id="414800" name="Line 80"/>
          <p:cNvSpPr>
            <a:spLocks noChangeShapeType="1"/>
          </p:cNvSpPr>
          <p:nvPr/>
        </p:nvSpPr>
        <p:spPr bwMode="auto">
          <a:xfrm>
            <a:off x="2209800" y="5181600"/>
            <a:ext cx="381000" cy="76200"/>
          </a:xfrm>
          <a:prstGeom prst="line">
            <a:avLst/>
          </a:prstGeom>
          <a:noFill/>
          <a:ln w="9525">
            <a:solidFill>
              <a:schemeClr val="tx1"/>
            </a:solidFill>
            <a:round/>
            <a:headEnd/>
            <a:tailEnd type="triangle" w="med" len="med"/>
          </a:ln>
          <a:effectLst/>
        </p:spPr>
        <p:txBody>
          <a:bodyPr anchor="b"/>
          <a:lstStyle/>
          <a:p>
            <a:endParaRPr lang="en-US"/>
          </a:p>
        </p:txBody>
      </p:sp>
      <p:sp>
        <p:nvSpPr>
          <p:cNvPr id="414801" name="Line 81"/>
          <p:cNvSpPr>
            <a:spLocks noChangeShapeType="1"/>
          </p:cNvSpPr>
          <p:nvPr/>
        </p:nvSpPr>
        <p:spPr bwMode="auto">
          <a:xfrm flipH="1">
            <a:off x="3124200" y="4876800"/>
            <a:ext cx="76200" cy="228600"/>
          </a:xfrm>
          <a:prstGeom prst="line">
            <a:avLst/>
          </a:prstGeom>
          <a:noFill/>
          <a:ln w="9525">
            <a:solidFill>
              <a:schemeClr val="tx1"/>
            </a:solidFill>
            <a:round/>
            <a:headEnd/>
            <a:tailEnd type="triangle" w="med" len="med"/>
          </a:ln>
          <a:effectLst/>
        </p:spPr>
        <p:txBody>
          <a:bodyPr anchor="b"/>
          <a:lstStyle/>
          <a:p>
            <a:endParaRPr lang="en-US"/>
          </a:p>
        </p:txBody>
      </p:sp>
      <p:sp>
        <p:nvSpPr>
          <p:cNvPr id="414802" name="Line 82"/>
          <p:cNvSpPr>
            <a:spLocks noChangeShapeType="1"/>
          </p:cNvSpPr>
          <p:nvPr/>
        </p:nvSpPr>
        <p:spPr bwMode="auto">
          <a:xfrm flipH="1">
            <a:off x="4572000" y="4724400"/>
            <a:ext cx="152400" cy="304800"/>
          </a:xfrm>
          <a:prstGeom prst="line">
            <a:avLst/>
          </a:prstGeom>
          <a:noFill/>
          <a:ln w="9525">
            <a:solidFill>
              <a:schemeClr val="tx1"/>
            </a:solidFill>
            <a:round/>
            <a:headEnd/>
            <a:tailEnd type="triangle" w="med" len="med"/>
          </a:ln>
          <a:effectLst/>
        </p:spPr>
        <p:txBody>
          <a:bodyPr anchor="b"/>
          <a:lstStyle/>
          <a:p>
            <a:endParaRPr lang="en-US"/>
          </a:p>
        </p:txBody>
      </p:sp>
      <p:sp>
        <p:nvSpPr>
          <p:cNvPr id="414803" name="Line 83"/>
          <p:cNvSpPr>
            <a:spLocks noChangeShapeType="1"/>
          </p:cNvSpPr>
          <p:nvPr/>
        </p:nvSpPr>
        <p:spPr bwMode="auto">
          <a:xfrm flipH="1">
            <a:off x="5334000" y="4800600"/>
            <a:ext cx="76200" cy="457200"/>
          </a:xfrm>
          <a:prstGeom prst="line">
            <a:avLst/>
          </a:prstGeom>
          <a:noFill/>
          <a:ln w="9525">
            <a:solidFill>
              <a:schemeClr val="tx1"/>
            </a:solidFill>
            <a:round/>
            <a:headEnd/>
            <a:tailEnd type="triangle" w="med" len="med"/>
          </a:ln>
          <a:effectLst/>
        </p:spPr>
        <p:txBody>
          <a:bodyPr anchor="b"/>
          <a:lstStyle/>
          <a:p>
            <a:endParaRPr lang="en-US"/>
          </a:p>
        </p:txBody>
      </p:sp>
      <p:sp>
        <p:nvSpPr>
          <p:cNvPr id="414804" name="Line 84"/>
          <p:cNvSpPr>
            <a:spLocks noChangeShapeType="1"/>
          </p:cNvSpPr>
          <p:nvPr/>
        </p:nvSpPr>
        <p:spPr bwMode="auto">
          <a:xfrm flipH="1">
            <a:off x="7315200" y="4800600"/>
            <a:ext cx="76200" cy="228600"/>
          </a:xfrm>
          <a:prstGeom prst="line">
            <a:avLst/>
          </a:prstGeom>
          <a:noFill/>
          <a:ln w="9525">
            <a:solidFill>
              <a:schemeClr val="tx1"/>
            </a:solidFill>
            <a:round/>
            <a:headEnd/>
            <a:tailEnd type="triangle" w="med" len="med"/>
          </a:ln>
          <a:effectLst/>
        </p:spPr>
        <p:txBody>
          <a:bodyPr anchor="b"/>
          <a:lstStyle/>
          <a:p>
            <a:endParaRPr lang="en-US"/>
          </a:p>
        </p:txBody>
      </p:sp>
      <p:sp>
        <p:nvSpPr>
          <p:cNvPr id="414805" name="Line 85"/>
          <p:cNvSpPr>
            <a:spLocks noChangeShapeType="1"/>
          </p:cNvSpPr>
          <p:nvPr/>
        </p:nvSpPr>
        <p:spPr bwMode="auto">
          <a:xfrm flipH="1">
            <a:off x="8839200" y="4876800"/>
            <a:ext cx="304800" cy="152400"/>
          </a:xfrm>
          <a:prstGeom prst="line">
            <a:avLst/>
          </a:prstGeom>
          <a:noFill/>
          <a:ln w="9525">
            <a:solidFill>
              <a:schemeClr val="tx1"/>
            </a:solidFill>
            <a:round/>
            <a:headEnd/>
            <a:tailEnd type="triangle" w="med" len="med"/>
          </a:ln>
          <a:effectLst/>
        </p:spPr>
        <p:txBody>
          <a:bodyPr anchor="b"/>
          <a:lstStyle/>
          <a:p>
            <a:endParaRPr lang="en-US"/>
          </a:p>
        </p:txBody>
      </p:sp>
      <p:sp>
        <p:nvSpPr>
          <p:cNvPr id="414806" name="Line 86"/>
          <p:cNvSpPr>
            <a:spLocks noChangeShapeType="1"/>
          </p:cNvSpPr>
          <p:nvPr/>
        </p:nvSpPr>
        <p:spPr bwMode="auto">
          <a:xfrm>
            <a:off x="3657600" y="4038600"/>
            <a:ext cx="0" cy="533400"/>
          </a:xfrm>
          <a:prstGeom prst="line">
            <a:avLst/>
          </a:prstGeom>
          <a:noFill/>
          <a:ln w="101600">
            <a:solidFill>
              <a:schemeClr val="tx1"/>
            </a:solidFill>
            <a:round/>
            <a:headEnd/>
            <a:tailEnd type="triangle" w="med" len="med"/>
          </a:ln>
          <a:effectLst/>
        </p:spPr>
        <p:txBody>
          <a:bodyPr wrap="none" anchor="ctr"/>
          <a:lstStyle/>
          <a:p>
            <a:endParaRPr lang="en-US"/>
          </a:p>
        </p:txBody>
      </p:sp>
      <p:sp>
        <p:nvSpPr>
          <p:cNvPr id="414807" name="Line 87"/>
          <p:cNvSpPr>
            <a:spLocks noChangeShapeType="1"/>
          </p:cNvSpPr>
          <p:nvPr/>
        </p:nvSpPr>
        <p:spPr bwMode="auto">
          <a:xfrm>
            <a:off x="8382000" y="4038600"/>
            <a:ext cx="0" cy="914400"/>
          </a:xfrm>
          <a:prstGeom prst="line">
            <a:avLst/>
          </a:prstGeom>
          <a:noFill/>
          <a:ln w="196850">
            <a:solidFill>
              <a:schemeClr val="tx1"/>
            </a:solidFill>
            <a:round/>
            <a:headEnd/>
            <a:tailEnd type="triangle" w="med" len="med"/>
          </a:ln>
          <a:effectLst/>
        </p:spPr>
        <p:txBody>
          <a:bodyPr wrap="none" anchor="ctr"/>
          <a:lstStyle/>
          <a:p>
            <a:endParaRPr lang="en-US"/>
          </a:p>
        </p:txBody>
      </p:sp>
      <p:sp>
        <p:nvSpPr>
          <p:cNvPr id="414808" name="Text Box 88"/>
          <p:cNvSpPr txBox="1">
            <a:spLocks noChangeArrowheads="1"/>
          </p:cNvSpPr>
          <p:nvPr/>
        </p:nvSpPr>
        <p:spPr bwMode="auto">
          <a:xfrm>
            <a:off x="2504781" y="16764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09" name="Text Box 89"/>
          <p:cNvSpPr txBox="1">
            <a:spLocks noChangeArrowheads="1"/>
          </p:cNvSpPr>
          <p:nvPr/>
        </p:nvSpPr>
        <p:spPr bwMode="auto">
          <a:xfrm>
            <a:off x="2168231" y="25908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10" name="Text Box 90"/>
          <p:cNvSpPr txBox="1">
            <a:spLocks noChangeArrowheads="1"/>
          </p:cNvSpPr>
          <p:nvPr/>
        </p:nvSpPr>
        <p:spPr bwMode="auto">
          <a:xfrm>
            <a:off x="3571581" y="12192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11" name="Text Box 91"/>
          <p:cNvSpPr txBox="1">
            <a:spLocks noChangeArrowheads="1"/>
          </p:cNvSpPr>
          <p:nvPr/>
        </p:nvSpPr>
        <p:spPr bwMode="auto">
          <a:xfrm>
            <a:off x="4333581" y="14478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12" name="Text Box 92"/>
          <p:cNvSpPr txBox="1">
            <a:spLocks noChangeArrowheads="1"/>
          </p:cNvSpPr>
          <p:nvPr/>
        </p:nvSpPr>
        <p:spPr bwMode="auto">
          <a:xfrm>
            <a:off x="4714581" y="24384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13" name="Text Box 93"/>
          <p:cNvSpPr txBox="1">
            <a:spLocks noChangeArrowheads="1"/>
          </p:cNvSpPr>
          <p:nvPr/>
        </p:nvSpPr>
        <p:spPr bwMode="auto">
          <a:xfrm>
            <a:off x="4485981" y="3184525"/>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14" name="Text Box 94"/>
          <p:cNvSpPr txBox="1">
            <a:spLocks noChangeArrowheads="1"/>
          </p:cNvSpPr>
          <p:nvPr/>
        </p:nvSpPr>
        <p:spPr bwMode="auto">
          <a:xfrm>
            <a:off x="5063831" y="28194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15" name="Text Box 95"/>
          <p:cNvSpPr txBox="1">
            <a:spLocks noChangeArrowheads="1"/>
          </p:cNvSpPr>
          <p:nvPr/>
        </p:nvSpPr>
        <p:spPr bwMode="auto">
          <a:xfrm>
            <a:off x="3647781" y="3641725"/>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16" name="Text Box 96"/>
          <p:cNvSpPr txBox="1">
            <a:spLocks noChangeArrowheads="1"/>
          </p:cNvSpPr>
          <p:nvPr/>
        </p:nvSpPr>
        <p:spPr bwMode="auto">
          <a:xfrm>
            <a:off x="2809581" y="3489325"/>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21" name="Text Box 101"/>
          <p:cNvSpPr txBox="1">
            <a:spLocks noChangeArrowheads="1"/>
          </p:cNvSpPr>
          <p:nvPr/>
        </p:nvSpPr>
        <p:spPr bwMode="auto">
          <a:xfrm>
            <a:off x="2320631" y="3870325"/>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22" name="Text Box 102"/>
          <p:cNvSpPr txBox="1">
            <a:spLocks noChangeArrowheads="1"/>
          </p:cNvSpPr>
          <p:nvPr/>
        </p:nvSpPr>
        <p:spPr bwMode="auto">
          <a:xfrm>
            <a:off x="8295981" y="12192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23" name="Text Box 103"/>
          <p:cNvSpPr txBox="1">
            <a:spLocks noChangeArrowheads="1"/>
          </p:cNvSpPr>
          <p:nvPr/>
        </p:nvSpPr>
        <p:spPr bwMode="auto">
          <a:xfrm>
            <a:off x="8981781" y="13716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24" name="Text Box 104"/>
          <p:cNvSpPr txBox="1">
            <a:spLocks noChangeArrowheads="1"/>
          </p:cNvSpPr>
          <p:nvPr/>
        </p:nvSpPr>
        <p:spPr bwMode="auto">
          <a:xfrm>
            <a:off x="7686381" y="12954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25" name="Text Box 105"/>
          <p:cNvSpPr txBox="1">
            <a:spLocks noChangeArrowheads="1"/>
          </p:cNvSpPr>
          <p:nvPr/>
        </p:nvSpPr>
        <p:spPr bwMode="auto">
          <a:xfrm>
            <a:off x="7197431" y="16764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26" name="Text Box 106"/>
          <p:cNvSpPr txBox="1">
            <a:spLocks noChangeArrowheads="1"/>
          </p:cNvSpPr>
          <p:nvPr/>
        </p:nvSpPr>
        <p:spPr bwMode="auto">
          <a:xfrm>
            <a:off x="9331031" y="18288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27" name="Text Box 107"/>
          <p:cNvSpPr txBox="1">
            <a:spLocks noChangeArrowheads="1"/>
          </p:cNvSpPr>
          <p:nvPr/>
        </p:nvSpPr>
        <p:spPr bwMode="auto">
          <a:xfrm>
            <a:off x="9438981" y="24384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28" name="Text Box 108"/>
          <p:cNvSpPr txBox="1">
            <a:spLocks noChangeArrowheads="1"/>
          </p:cNvSpPr>
          <p:nvPr/>
        </p:nvSpPr>
        <p:spPr bwMode="auto">
          <a:xfrm>
            <a:off x="9178631" y="31242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29" name="Text Box 109"/>
          <p:cNvSpPr txBox="1">
            <a:spLocks noChangeArrowheads="1"/>
          </p:cNvSpPr>
          <p:nvPr/>
        </p:nvSpPr>
        <p:spPr bwMode="auto">
          <a:xfrm>
            <a:off x="8797631" y="3489325"/>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30" name="Text Box 110"/>
          <p:cNvSpPr txBox="1">
            <a:spLocks noChangeArrowheads="1"/>
          </p:cNvSpPr>
          <p:nvPr/>
        </p:nvSpPr>
        <p:spPr bwMode="auto">
          <a:xfrm>
            <a:off x="8340431" y="3641725"/>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32" name="Text Box 112"/>
          <p:cNvSpPr txBox="1">
            <a:spLocks noChangeArrowheads="1"/>
          </p:cNvSpPr>
          <p:nvPr/>
        </p:nvSpPr>
        <p:spPr bwMode="auto">
          <a:xfrm>
            <a:off x="7502231" y="3489325"/>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33" name="Text Box 113"/>
          <p:cNvSpPr txBox="1">
            <a:spLocks noChangeArrowheads="1"/>
          </p:cNvSpPr>
          <p:nvPr/>
        </p:nvSpPr>
        <p:spPr bwMode="auto">
          <a:xfrm>
            <a:off x="7076781" y="30480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35" name="Text Box 115"/>
          <p:cNvSpPr txBox="1">
            <a:spLocks noChangeArrowheads="1"/>
          </p:cNvSpPr>
          <p:nvPr/>
        </p:nvSpPr>
        <p:spPr bwMode="auto">
          <a:xfrm>
            <a:off x="6892631" y="24384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836" name="Text Box 116"/>
          <p:cNvSpPr txBox="1">
            <a:spLocks noChangeArrowheads="1"/>
          </p:cNvSpPr>
          <p:nvPr/>
        </p:nvSpPr>
        <p:spPr bwMode="auto">
          <a:xfrm>
            <a:off x="4578350" y="1676401"/>
            <a:ext cx="1746250" cy="584775"/>
          </a:xfrm>
          <a:prstGeom prst="rect">
            <a:avLst/>
          </a:prstGeom>
          <a:noFill/>
          <a:ln w="9525" algn="ctr">
            <a:noFill/>
            <a:miter lim="800000"/>
            <a:headEnd/>
            <a:tailEnd/>
          </a:ln>
          <a:effectLst/>
        </p:spPr>
        <p:txBody>
          <a:bodyPr>
            <a:spAutoFit/>
          </a:bodyPr>
          <a:lstStyle/>
          <a:p>
            <a:pPr algn="ctr" eaLnBrk="0" hangingPunct="0">
              <a:spcBef>
                <a:spcPct val="0"/>
              </a:spcBef>
              <a:buClrTx/>
              <a:buFontTx/>
              <a:buNone/>
            </a:pPr>
            <a:r>
              <a:rPr lang="en-US" sz="1600" b="1">
                <a:solidFill>
                  <a:srgbClr val="3399FF"/>
                </a:solidFill>
              </a:rPr>
              <a:t>More water soluble emulsifier</a:t>
            </a:r>
          </a:p>
        </p:txBody>
      </p:sp>
      <p:sp>
        <p:nvSpPr>
          <p:cNvPr id="414837" name="Text Box 117"/>
          <p:cNvSpPr txBox="1">
            <a:spLocks noChangeArrowheads="1"/>
          </p:cNvSpPr>
          <p:nvPr/>
        </p:nvSpPr>
        <p:spPr bwMode="auto">
          <a:xfrm>
            <a:off x="5949950" y="1676400"/>
            <a:ext cx="1517650" cy="825500"/>
          </a:xfrm>
          <a:prstGeom prst="rect">
            <a:avLst/>
          </a:prstGeom>
          <a:noFill/>
          <a:ln w="9525" algn="ctr">
            <a:noFill/>
            <a:miter lim="800000"/>
            <a:headEnd/>
            <a:tailEnd/>
          </a:ln>
          <a:effectLst/>
        </p:spPr>
        <p:txBody>
          <a:bodyPr>
            <a:spAutoFit/>
          </a:bodyPr>
          <a:lstStyle/>
          <a:p>
            <a:pPr algn="ctr" eaLnBrk="0" hangingPunct="0">
              <a:spcBef>
                <a:spcPct val="0"/>
              </a:spcBef>
              <a:buClrTx/>
              <a:buFontTx/>
              <a:buNone/>
            </a:pPr>
            <a:r>
              <a:rPr lang="en-US" sz="1600" b="1">
                <a:solidFill>
                  <a:srgbClr val="3399FF"/>
                </a:solidFill>
              </a:rPr>
              <a:t>More oil soluble emulsifier</a:t>
            </a:r>
          </a:p>
        </p:txBody>
      </p:sp>
      <p:sp>
        <p:nvSpPr>
          <p:cNvPr id="414771" name="Freeform 51"/>
          <p:cNvSpPr>
            <a:spLocks/>
          </p:cNvSpPr>
          <p:nvPr/>
        </p:nvSpPr>
        <p:spPr bwMode="auto">
          <a:xfrm>
            <a:off x="3124200" y="38100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tx1"/>
            </a:solidFill>
            <a:prstDash val="solid"/>
            <a:round/>
            <a:headEnd type="none" w="med" len="med"/>
            <a:tailEnd type="none" w="med" len="med"/>
          </a:ln>
          <a:effectLst/>
        </p:spPr>
        <p:txBody>
          <a:bodyPr wrap="none" anchor="ctr"/>
          <a:lstStyle/>
          <a:p>
            <a:endParaRPr lang="en-US"/>
          </a:p>
        </p:txBody>
      </p:sp>
      <p:sp>
        <p:nvSpPr>
          <p:cNvPr id="414776" name="Oval 56"/>
          <p:cNvSpPr>
            <a:spLocks noChangeArrowheads="1"/>
          </p:cNvSpPr>
          <p:nvPr/>
        </p:nvSpPr>
        <p:spPr bwMode="auto">
          <a:xfrm>
            <a:off x="3124200" y="45720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820" name="Text Box 100"/>
          <p:cNvSpPr txBox="1">
            <a:spLocks noChangeArrowheads="1"/>
          </p:cNvSpPr>
          <p:nvPr/>
        </p:nvSpPr>
        <p:spPr bwMode="auto">
          <a:xfrm>
            <a:off x="3114381" y="44958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772" name="Freeform 52"/>
          <p:cNvSpPr>
            <a:spLocks/>
          </p:cNvSpPr>
          <p:nvPr/>
        </p:nvSpPr>
        <p:spPr bwMode="auto">
          <a:xfrm rot="-8763238">
            <a:off x="2209800" y="42672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tx1"/>
            </a:solidFill>
            <a:prstDash val="solid"/>
            <a:round/>
            <a:headEnd type="none" w="med" len="med"/>
            <a:tailEnd type="none" w="med" len="med"/>
          </a:ln>
          <a:effectLst/>
        </p:spPr>
        <p:txBody>
          <a:bodyPr wrap="none" anchor="ctr"/>
          <a:lstStyle/>
          <a:p>
            <a:endParaRPr lang="en-US"/>
          </a:p>
        </p:txBody>
      </p:sp>
      <p:sp>
        <p:nvSpPr>
          <p:cNvPr id="414775" name="Oval 55"/>
          <p:cNvSpPr>
            <a:spLocks noChangeArrowheads="1"/>
          </p:cNvSpPr>
          <p:nvPr/>
        </p:nvSpPr>
        <p:spPr bwMode="auto">
          <a:xfrm>
            <a:off x="1905000" y="49530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819" name="Text Box 99"/>
          <p:cNvSpPr txBox="1">
            <a:spLocks noChangeArrowheads="1"/>
          </p:cNvSpPr>
          <p:nvPr/>
        </p:nvSpPr>
        <p:spPr bwMode="auto">
          <a:xfrm>
            <a:off x="1863431" y="4937125"/>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770" name="Freeform 50"/>
          <p:cNvSpPr>
            <a:spLocks/>
          </p:cNvSpPr>
          <p:nvPr/>
        </p:nvSpPr>
        <p:spPr bwMode="auto">
          <a:xfrm rot="-3363238">
            <a:off x="4267200" y="38862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tx1"/>
            </a:solidFill>
            <a:prstDash val="solid"/>
            <a:round/>
            <a:headEnd type="none" w="med" len="med"/>
            <a:tailEnd type="none" w="med" len="med"/>
          </a:ln>
          <a:effectLst/>
        </p:spPr>
        <p:txBody>
          <a:bodyPr wrap="none" anchor="ctr"/>
          <a:lstStyle/>
          <a:p>
            <a:endParaRPr lang="en-US"/>
          </a:p>
        </p:txBody>
      </p:sp>
      <p:sp>
        <p:nvSpPr>
          <p:cNvPr id="414777" name="Oval 57"/>
          <p:cNvSpPr>
            <a:spLocks noChangeArrowheads="1"/>
          </p:cNvSpPr>
          <p:nvPr/>
        </p:nvSpPr>
        <p:spPr bwMode="auto">
          <a:xfrm>
            <a:off x="4648200" y="44196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818" name="Text Box 98"/>
          <p:cNvSpPr txBox="1">
            <a:spLocks noChangeArrowheads="1"/>
          </p:cNvSpPr>
          <p:nvPr/>
        </p:nvSpPr>
        <p:spPr bwMode="auto">
          <a:xfrm>
            <a:off x="4638381" y="4403725"/>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768" name="Freeform 48"/>
          <p:cNvSpPr>
            <a:spLocks/>
          </p:cNvSpPr>
          <p:nvPr/>
        </p:nvSpPr>
        <p:spPr bwMode="auto">
          <a:xfrm rot="-8763238">
            <a:off x="5562600" y="38100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tx1"/>
            </a:solidFill>
            <a:prstDash val="solid"/>
            <a:round/>
            <a:headEnd type="none" w="med" len="med"/>
            <a:tailEnd type="none" w="med" len="med"/>
          </a:ln>
          <a:effectLst/>
        </p:spPr>
        <p:txBody>
          <a:bodyPr wrap="none" anchor="ctr"/>
          <a:lstStyle/>
          <a:p>
            <a:endParaRPr lang="en-US"/>
          </a:p>
        </p:txBody>
      </p:sp>
      <p:sp>
        <p:nvSpPr>
          <p:cNvPr id="414779" name="Oval 59"/>
          <p:cNvSpPr>
            <a:spLocks noChangeArrowheads="1"/>
          </p:cNvSpPr>
          <p:nvPr/>
        </p:nvSpPr>
        <p:spPr bwMode="auto">
          <a:xfrm>
            <a:off x="5334000" y="44958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817" name="Text Box 97"/>
          <p:cNvSpPr txBox="1">
            <a:spLocks noChangeArrowheads="1"/>
          </p:cNvSpPr>
          <p:nvPr/>
        </p:nvSpPr>
        <p:spPr bwMode="auto">
          <a:xfrm>
            <a:off x="5292431" y="44196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766" name="Freeform 46"/>
          <p:cNvSpPr>
            <a:spLocks/>
          </p:cNvSpPr>
          <p:nvPr/>
        </p:nvSpPr>
        <p:spPr bwMode="auto">
          <a:xfrm rot="19800000">
            <a:off x="6934200" y="38100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tx1"/>
            </a:solidFill>
            <a:prstDash val="solid"/>
            <a:round/>
            <a:headEnd type="none" w="med" len="med"/>
            <a:tailEnd type="none" w="med" len="med"/>
          </a:ln>
          <a:effectLst/>
        </p:spPr>
        <p:txBody>
          <a:bodyPr wrap="none" anchor="ctr"/>
          <a:lstStyle/>
          <a:p>
            <a:endParaRPr lang="en-US"/>
          </a:p>
        </p:txBody>
      </p:sp>
      <p:sp>
        <p:nvSpPr>
          <p:cNvPr id="414781" name="Oval 61"/>
          <p:cNvSpPr>
            <a:spLocks noChangeArrowheads="1"/>
          </p:cNvSpPr>
          <p:nvPr/>
        </p:nvSpPr>
        <p:spPr bwMode="auto">
          <a:xfrm>
            <a:off x="7239000" y="44958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834" name="Text Box 114"/>
          <p:cNvSpPr txBox="1">
            <a:spLocks noChangeArrowheads="1"/>
          </p:cNvSpPr>
          <p:nvPr/>
        </p:nvSpPr>
        <p:spPr bwMode="auto">
          <a:xfrm>
            <a:off x="7197431" y="44196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sp>
        <p:nvSpPr>
          <p:cNvPr id="414769" name="Freeform 49"/>
          <p:cNvSpPr>
            <a:spLocks/>
          </p:cNvSpPr>
          <p:nvPr/>
        </p:nvSpPr>
        <p:spPr bwMode="auto">
          <a:xfrm rot="-8763238">
            <a:off x="9448800" y="4038600"/>
            <a:ext cx="304800" cy="762000"/>
          </a:xfrm>
          <a:custGeom>
            <a:avLst/>
            <a:gdLst/>
            <a:ahLst/>
            <a:cxnLst>
              <a:cxn ang="0">
                <a:pos x="72" y="0"/>
              </a:cxn>
              <a:cxn ang="0">
                <a:pos x="180" y="96"/>
              </a:cxn>
              <a:cxn ang="0">
                <a:pos x="0" y="180"/>
              </a:cxn>
              <a:cxn ang="0">
                <a:pos x="180" y="288"/>
              </a:cxn>
              <a:cxn ang="0">
                <a:pos x="12" y="396"/>
              </a:cxn>
              <a:cxn ang="0">
                <a:pos x="132" y="480"/>
              </a:cxn>
            </a:cxnLst>
            <a:rect l="0" t="0" r="r" b="b"/>
            <a:pathLst>
              <a:path w="192" h="480">
                <a:moveTo>
                  <a:pt x="72" y="0"/>
                </a:moveTo>
                <a:cubicBezTo>
                  <a:pt x="132" y="33"/>
                  <a:pt x="192" y="66"/>
                  <a:pt x="180" y="96"/>
                </a:cubicBezTo>
                <a:cubicBezTo>
                  <a:pt x="168" y="126"/>
                  <a:pt x="0" y="148"/>
                  <a:pt x="0" y="180"/>
                </a:cubicBezTo>
                <a:cubicBezTo>
                  <a:pt x="0" y="212"/>
                  <a:pt x="178" y="252"/>
                  <a:pt x="180" y="288"/>
                </a:cubicBezTo>
                <a:cubicBezTo>
                  <a:pt x="182" y="324"/>
                  <a:pt x="20" y="364"/>
                  <a:pt x="12" y="396"/>
                </a:cubicBezTo>
                <a:cubicBezTo>
                  <a:pt x="4" y="428"/>
                  <a:pt x="68" y="454"/>
                  <a:pt x="132" y="480"/>
                </a:cubicBezTo>
              </a:path>
            </a:pathLst>
          </a:custGeom>
          <a:noFill/>
          <a:ln w="38100" cap="flat" cmpd="sng">
            <a:solidFill>
              <a:schemeClr val="tx1"/>
            </a:solidFill>
            <a:prstDash val="solid"/>
            <a:round/>
            <a:headEnd type="none" w="med" len="med"/>
            <a:tailEnd type="none" w="med" len="med"/>
          </a:ln>
          <a:effectLst/>
        </p:spPr>
        <p:txBody>
          <a:bodyPr wrap="none" anchor="ctr"/>
          <a:lstStyle/>
          <a:p>
            <a:endParaRPr lang="en-US"/>
          </a:p>
        </p:txBody>
      </p:sp>
      <p:sp>
        <p:nvSpPr>
          <p:cNvPr id="414780" name="Oval 60"/>
          <p:cNvSpPr>
            <a:spLocks noChangeArrowheads="1"/>
          </p:cNvSpPr>
          <p:nvPr/>
        </p:nvSpPr>
        <p:spPr bwMode="auto">
          <a:xfrm>
            <a:off x="9144000" y="4648200"/>
            <a:ext cx="304800" cy="3048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14831" name="Text Box 111"/>
          <p:cNvSpPr txBox="1">
            <a:spLocks noChangeArrowheads="1"/>
          </p:cNvSpPr>
          <p:nvPr/>
        </p:nvSpPr>
        <p:spPr bwMode="auto">
          <a:xfrm>
            <a:off x="9134181" y="4572000"/>
            <a:ext cx="356188" cy="400110"/>
          </a:xfrm>
          <a:prstGeom prst="rect">
            <a:avLst/>
          </a:prstGeom>
          <a:noFill/>
          <a:ln w="9525" algn="ctr">
            <a:noFill/>
            <a:miter lim="800000"/>
            <a:headEnd/>
            <a:tailEnd/>
          </a:ln>
          <a:effectLst/>
        </p:spPr>
        <p:txBody>
          <a:bodyPr wrap="none">
            <a:spAutoFit/>
          </a:bodyPr>
          <a:lstStyle/>
          <a:p>
            <a:pPr algn="ctr" eaLnBrk="0" hangingPunct="0">
              <a:spcBef>
                <a:spcPct val="0"/>
              </a:spcBef>
              <a:buClrTx/>
              <a:buFontTx/>
              <a:buNone/>
            </a:pPr>
            <a:r>
              <a:rPr lang="en-US" sz="2000" b="1"/>
              <a:t>+</a:t>
            </a:r>
          </a:p>
        </p:txBody>
      </p:sp>
      <p:pic>
        <p:nvPicPr>
          <p:cNvPr id="123" name="Picture 122">
            <a:extLst>
              <a:ext uri="{FF2B5EF4-FFF2-40B4-BE49-F238E27FC236}">
                <a16:creationId xmlns:a16="http://schemas.microsoft.com/office/drawing/2014/main" id="{DA6C4B41-1907-462A-A95D-195E4760B9C0}"/>
              </a:ext>
            </a:extLst>
          </p:cNvPr>
          <p:cNvPicPr>
            <a:picLocks noChangeAspect="1"/>
          </p:cNvPicPr>
          <p:nvPr/>
        </p:nvPicPr>
        <p:blipFill>
          <a:blip r:embed="rId4"/>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4836"/>
                                        </p:tgtEl>
                                        <p:attrNameLst>
                                          <p:attrName>style.visibility</p:attrName>
                                        </p:attrNameLst>
                                      </p:cBhvr>
                                      <p:to>
                                        <p:strVal val="visible"/>
                                      </p:to>
                                    </p:set>
                                    <p:animEffect transition="in" filter="fade">
                                      <p:cBhvr>
                                        <p:cTn id="7" dur="2000"/>
                                        <p:tgtEl>
                                          <p:spTgt spid="4148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4837"/>
                                        </p:tgtEl>
                                        <p:attrNameLst>
                                          <p:attrName>style.visibility</p:attrName>
                                        </p:attrNameLst>
                                      </p:cBhvr>
                                      <p:to>
                                        <p:strVal val="visible"/>
                                      </p:to>
                                    </p:set>
                                    <p:animEffect transition="in" filter="fade">
                                      <p:cBhvr>
                                        <p:cTn id="10" dur="2000"/>
                                        <p:tgtEl>
                                          <p:spTgt spid="41483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48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48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48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480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480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480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0" nodeType="clickEffect">
                                  <p:stCondLst>
                                    <p:cond delay="0"/>
                                  </p:stCondLst>
                                  <p:childTnLst>
                                    <p:animMotion origin="layout" path="M 0.0 0.0 L 0.0 0.05555 " pathEditMode="relative" ptsTypes="AA">
                                      <p:cBhvr>
                                        <p:cTn id="28" dur="2000" fill="hold"/>
                                        <p:tgtEl>
                                          <p:spTgt spid="414766"/>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0 0.0 L 0.0 0.05555 " pathEditMode="relative" ptsTypes="AA">
                                      <p:cBhvr>
                                        <p:cTn id="30" dur="2000" fill="hold"/>
                                        <p:tgtEl>
                                          <p:spTgt spid="414781"/>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0 0.0 L 0.0 0.05555 " pathEditMode="relative" ptsTypes="AA">
                                      <p:cBhvr>
                                        <p:cTn id="32" dur="2000" fill="hold"/>
                                        <p:tgtEl>
                                          <p:spTgt spid="414834"/>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0.0 0.0 L -0.05 0.04444 " pathEditMode="relative" ptsTypes="AA">
                                      <p:cBhvr>
                                        <p:cTn id="34" dur="2000" fill="hold"/>
                                        <p:tgtEl>
                                          <p:spTgt spid="414769"/>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0 0.0 L -0.05 0.04444 " pathEditMode="relative" ptsTypes="AA">
                                      <p:cBhvr>
                                        <p:cTn id="36" dur="2000" fill="hold"/>
                                        <p:tgtEl>
                                          <p:spTgt spid="414780"/>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0.0 0.0 L -0.05 0.04444 " pathEditMode="relative" ptsTypes="AA">
                                      <p:cBhvr>
                                        <p:cTn id="38" dur="2000" fill="hold"/>
                                        <p:tgtEl>
                                          <p:spTgt spid="414831"/>
                                        </p:tgtEl>
                                        <p:attrNameLst>
                                          <p:attrName>ppt_x</p:attrName>
                                          <p:attrName>ppt_y</p:attrName>
                                        </p:attrNameLst>
                                      </p:cBhvr>
                                    </p:animMotion>
                                  </p:childTnLst>
                                </p:cTn>
                              </p:par>
                              <p:par>
                                <p:cTn id="39" presetID="0" presetClass="path" presetSubtype="0" accel="50000" decel="50000" fill="hold" grpId="0" nodeType="withEffect">
                                  <p:stCondLst>
                                    <p:cond delay="0"/>
                                  </p:stCondLst>
                                  <p:childTnLst>
                                    <p:animMotion origin="layout" path="M 0.0 0.0 L -0.01666 0.08889 " pathEditMode="relative" ptsTypes="AA">
                                      <p:cBhvr>
                                        <p:cTn id="40" dur="2000" fill="hold"/>
                                        <p:tgtEl>
                                          <p:spTgt spid="414768"/>
                                        </p:tgtEl>
                                        <p:attrNameLst>
                                          <p:attrName>ppt_x</p:attrName>
                                          <p:attrName>ppt_y</p:attrName>
                                        </p:attrNameLst>
                                      </p:cBhvr>
                                    </p:animMotion>
                                  </p:childTnLst>
                                </p:cTn>
                              </p:par>
                              <p:par>
                                <p:cTn id="41" presetID="0" presetClass="path" presetSubtype="0" accel="50000" decel="50000" fill="hold" grpId="0" nodeType="withEffect">
                                  <p:stCondLst>
                                    <p:cond delay="0"/>
                                  </p:stCondLst>
                                  <p:childTnLst>
                                    <p:animMotion origin="layout" path="M 0.0 0.0 L -0.01666 0.08889 " pathEditMode="relative" ptsTypes="AA">
                                      <p:cBhvr>
                                        <p:cTn id="42" dur="2000" fill="hold"/>
                                        <p:tgtEl>
                                          <p:spTgt spid="414779"/>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0.0 0.0 L -0.01666 0.08889 " pathEditMode="relative" ptsTypes="AA">
                                      <p:cBhvr>
                                        <p:cTn id="44" dur="2000" fill="hold"/>
                                        <p:tgtEl>
                                          <p:spTgt spid="414817"/>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0 0.0 L -0.01667 0.05555 " pathEditMode="relative" ptsTypes="AA">
                                      <p:cBhvr>
                                        <p:cTn id="46" dur="2000" fill="hold"/>
                                        <p:tgtEl>
                                          <p:spTgt spid="414771"/>
                                        </p:tgtEl>
                                        <p:attrNameLst>
                                          <p:attrName>ppt_x</p:attrName>
                                          <p:attrName>ppt_y</p:attrName>
                                        </p:attrNameLst>
                                      </p:cBhvr>
                                    </p:animMotion>
                                  </p:childTnLst>
                                </p:cTn>
                              </p:par>
                              <p:par>
                                <p:cTn id="47" presetID="0" presetClass="path" presetSubtype="0" accel="50000" decel="50000" fill="hold" grpId="0" nodeType="withEffect">
                                  <p:stCondLst>
                                    <p:cond delay="0"/>
                                  </p:stCondLst>
                                  <p:childTnLst>
                                    <p:animMotion origin="layout" path="M 0.0 0.0 L -0.01667 0.05555 " pathEditMode="relative" ptsTypes="AA">
                                      <p:cBhvr>
                                        <p:cTn id="48" dur="2000" fill="hold"/>
                                        <p:tgtEl>
                                          <p:spTgt spid="414776"/>
                                        </p:tgtEl>
                                        <p:attrNameLst>
                                          <p:attrName>ppt_x</p:attrName>
                                          <p:attrName>ppt_y</p:attrName>
                                        </p:attrNameLst>
                                      </p:cBhvr>
                                    </p:animMotion>
                                  </p:childTnLst>
                                </p:cTn>
                              </p:par>
                              <p:par>
                                <p:cTn id="49" presetID="0" presetClass="path" presetSubtype="0" accel="50000" decel="50000" fill="hold" grpId="0" nodeType="withEffect">
                                  <p:stCondLst>
                                    <p:cond delay="0"/>
                                  </p:stCondLst>
                                  <p:childTnLst>
                                    <p:animMotion origin="layout" path="M 0.0 0.0 L -0.01667 0.05555 " pathEditMode="relative" ptsTypes="AA">
                                      <p:cBhvr>
                                        <p:cTn id="50" dur="2000" fill="hold"/>
                                        <p:tgtEl>
                                          <p:spTgt spid="414820"/>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0 0.0 L 0.05833 0.02223 " pathEditMode="relative" ptsTypes="AA">
                                      <p:cBhvr>
                                        <p:cTn id="52" dur="2000" fill="hold"/>
                                        <p:tgtEl>
                                          <p:spTgt spid="414772"/>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0 0.0 L 0.05833 0.02223 " pathEditMode="relative" ptsTypes="AA">
                                      <p:cBhvr>
                                        <p:cTn id="54" dur="2000" fill="hold"/>
                                        <p:tgtEl>
                                          <p:spTgt spid="414775"/>
                                        </p:tgtEl>
                                        <p:attrNameLst>
                                          <p:attrName>ppt_x</p:attrName>
                                          <p:attrName>ppt_y</p:attrName>
                                        </p:attrNameLst>
                                      </p:cBhvr>
                                    </p:animMotion>
                                  </p:childTnLst>
                                </p:cTn>
                              </p:par>
                              <p:par>
                                <p:cTn id="55" presetID="0" presetClass="path" presetSubtype="0" accel="50000" decel="50000" fill="hold" grpId="0" nodeType="withEffect">
                                  <p:stCondLst>
                                    <p:cond delay="0"/>
                                  </p:stCondLst>
                                  <p:childTnLst>
                                    <p:animMotion origin="layout" path="M 0.0 0.0 L 0.05833 0.02223 " pathEditMode="relative" ptsTypes="AA">
                                      <p:cBhvr>
                                        <p:cTn id="56" dur="2000" fill="hold"/>
                                        <p:tgtEl>
                                          <p:spTgt spid="414819"/>
                                        </p:tgtEl>
                                        <p:attrNameLst>
                                          <p:attrName>ppt_x</p:attrName>
                                          <p:attrName>ppt_y</p:attrName>
                                        </p:attrNameLst>
                                      </p:cBhvr>
                                    </p:animMotion>
                                  </p:childTnLst>
                                </p:cTn>
                              </p:par>
                              <p:par>
                                <p:cTn id="57" presetID="0" presetClass="path" presetSubtype="0" accel="50000" decel="50000" fill="hold" grpId="0" nodeType="withEffect">
                                  <p:stCondLst>
                                    <p:cond delay="0"/>
                                  </p:stCondLst>
                                  <p:childTnLst>
                                    <p:animMotion origin="layout" path="M 0.0 0.0 L -0.025 0.06666 " pathEditMode="relative" ptsTypes="AA">
                                      <p:cBhvr>
                                        <p:cTn id="58" dur="2000" fill="hold"/>
                                        <p:tgtEl>
                                          <p:spTgt spid="414770"/>
                                        </p:tgtEl>
                                        <p:attrNameLst>
                                          <p:attrName>ppt_x</p:attrName>
                                          <p:attrName>ppt_y</p:attrName>
                                        </p:attrNameLst>
                                      </p:cBhvr>
                                    </p:animMotion>
                                  </p:childTnLst>
                                </p:cTn>
                              </p:par>
                              <p:par>
                                <p:cTn id="59" presetID="0" presetClass="path" presetSubtype="0" accel="50000" decel="50000" fill="hold" grpId="0" nodeType="withEffect">
                                  <p:stCondLst>
                                    <p:cond delay="0"/>
                                  </p:stCondLst>
                                  <p:childTnLst>
                                    <p:animMotion origin="layout" path="M 0.0 0.0 L -0.025 0.06666 " pathEditMode="relative" ptsTypes="AA">
                                      <p:cBhvr>
                                        <p:cTn id="60" dur="2000" fill="hold"/>
                                        <p:tgtEl>
                                          <p:spTgt spid="414777"/>
                                        </p:tgtEl>
                                        <p:attrNameLst>
                                          <p:attrName>ppt_x</p:attrName>
                                          <p:attrName>ppt_y</p:attrName>
                                        </p:attrNameLst>
                                      </p:cBhvr>
                                    </p:animMotion>
                                  </p:childTnLst>
                                </p:cTn>
                              </p:par>
                              <p:par>
                                <p:cTn id="61" presetID="0" presetClass="path" presetSubtype="0" accel="50000" decel="50000" fill="hold" grpId="0" nodeType="withEffect">
                                  <p:stCondLst>
                                    <p:cond delay="0"/>
                                  </p:stCondLst>
                                  <p:childTnLst>
                                    <p:animMotion origin="layout" path="M 0.0 0.0 L -0.025 0.06666 " pathEditMode="relative" ptsTypes="AA">
                                      <p:cBhvr>
                                        <p:cTn id="62" dur="2000" fill="hold"/>
                                        <p:tgtEl>
                                          <p:spTgt spid="414818"/>
                                        </p:tgtEl>
                                        <p:attrNameLst>
                                          <p:attrName>ppt_x</p:attrName>
                                          <p:attrName>ppt_y</p:attrName>
                                        </p:attrNameLst>
                                      </p:cBhvr>
                                    </p:animMotion>
                                  </p:childTnLst>
                                </p:cTn>
                              </p:par>
                              <p:par>
                                <p:cTn id="63" presetID="10" presetClass="exit" presetSubtype="0" fill="hold" grpId="1" nodeType="withEffect">
                                  <p:stCondLst>
                                    <p:cond delay="0"/>
                                  </p:stCondLst>
                                  <p:childTnLst>
                                    <p:animEffect transition="out" filter="fade">
                                      <p:cBhvr>
                                        <p:cTn id="64" dur="2000"/>
                                        <p:tgtEl>
                                          <p:spTgt spid="414819"/>
                                        </p:tgtEl>
                                      </p:cBhvr>
                                    </p:animEffect>
                                    <p:set>
                                      <p:cBhvr>
                                        <p:cTn id="65" dur="1" fill="hold">
                                          <p:stCondLst>
                                            <p:cond delay="1999"/>
                                          </p:stCondLst>
                                        </p:cTn>
                                        <p:tgtEl>
                                          <p:spTgt spid="41481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000"/>
                                        <p:tgtEl>
                                          <p:spTgt spid="414820"/>
                                        </p:tgtEl>
                                      </p:cBhvr>
                                    </p:animEffect>
                                    <p:set>
                                      <p:cBhvr>
                                        <p:cTn id="68" dur="1" fill="hold">
                                          <p:stCondLst>
                                            <p:cond delay="1999"/>
                                          </p:stCondLst>
                                        </p:cTn>
                                        <p:tgtEl>
                                          <p:spTgt spid="41482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2000"/>
                                        <p:tgtEl>
                                          <p:spTgt spid="414818"/>
                                        </p:tgtEl>
                                      </p:cBhvr>
                                    </p:animEffect>
                                    <p:set>
                                      <p:cBhvr>
                                        <p:cTn id="71" dur="1" fill="hold">
                                          <p:stCondLst>
                                            <p:cond delay="1999"/>
                                          </p:stCondLst>
                                        </p:cTn>
                                        <p:tgtEl>
                                          <p:spTgt spid="41481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2000"/>
                                        <p:tgtEl>
                                          <p:spTgt spid="414817"/>
                                        </p:tgtEl>
                                      </p:cBhvr>
                                    </p:animEffect>
                                    <p:set>
                                      <p:cBhvr>
                                        <p:cTn id="74" dur="1" fill="hold">
                                          <p:stCondLst>
                                            <p:cond delay="1999"/>
                                          </p:stCondLst>
                                        </p:cTn>
                                        <p:tgtEl>
                                          <p:spTgt spid="414817"/>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000"/>
                                        <p:tgtEl>
                                          <p:spTgt spid="414834"/>
                                        </p:tgtEl>
                                      </p:cBhvr>
                                    </p:animEffect>
                                    <p:set>
                                      <p:cBhvr>
                                        <p:cTn id="77" dur="1" fill="hold">
                                          <p:stCondLst>
                                            <p:cond delay="1999"/>
                                          </p:stCondLst>
                                        </p:cTn>
                                        <p:tgtEl>
                                          <p:spTgt spid="41483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2000"/>
                                        <p:tgtEl>
                                          <p:spTgt spid="414831"/>
                                        </p:tgtEl>
                                      </p:cBhvr>
                                    </p:animEffect>
                                    <p:set>
                                      <p:cBhvr>
                                        <p:cTn id="80" dur="1" fill="hold">
                                          <p:stCondLst>
                                            <p:cond delay="1999"/>
                                          </p:stCondLst>
                                        </p:cTn>
                                        <p:tgtEl>
                                          <p:spTgt spid="414831"/>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2000"/>
                                        <p:tgtEl>
                                          <p:spTgt spid="414788"/>
                                        </p:tgtEl>
                                      </p:cBhvr>
                                    </p:animEffect>
                                    <p:set>
                                      <p:cBhvr>
                                        <p:cTn id="83" dur="1" fill="hold">
                                          <p:stCondLst>
                                            <p:cond delay="1999"/>
                                          </p:stCondLst>
                                        </p:cTn>
                                        <p:tgtEl>
                                          <p:spTgt spid="414788"/>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2000"/>
                                        <p:tgtEl>
                                          <p:spTgt spid="414785"/>
                                        </p:tgtEl>
                                      </p:cBhvr>
                                    </p:animEffect>
                                    <p:set>
                                      <p:cBhvr>
                                        <p:cTn id="86" dur="1" fill="hold">
                                          <p:stCondLst>
                                            <p:cond delay="1999"/>
                                          </p:stCondLst>
                                        </p:cTn>
                                        <p:tgtEl>
                                          <p:spTgt spid="41478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2000"/>
                                        <p:tgtEl>
                                          <p:spTgt spid="414805"/>
                                        </p:tgtEl>
                                      </p:cBhvr>
                                    </p:animEffect>
                                    <p:set>
                                      <p:cBhvr>
                                        <p:cTn id="89" dur="1" fill="hold">
                                          <p:stCondLst>
                                            <p:cond delay="1999"/>
                                          </p:stCondLst>
                                        </p:cTn>
                                        <p:tgtEl>
                                          <p:spTgt spid="414805"/>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2000"/>
                                        <p:tgtEl>
                                          <p:spTgt spid="414804"/>
                                        </p:tgtEl>
                                      </p:cBhvr>
                                    </p:animEffect>
                                    <p:set>
                                      <p:cBhvr>
                                        <p:cTn id="92" dur="1" fill="hold">
                                          <p:stCondLst>
                                            <p:cond delay="1999"/>
                                          </p:stCondLst>
                                        </p:cTn>
                                        <p:tgtEl>
                                          <p:spTgt spid="414804"/>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2000"/>
                                        <p:tgtEl>
                                          <p:spTgt spid="414797"/>
                                        </p:tgtEl>
                                      </p:cBhvr>
                                    </p:animEffect>
                                    <p:set>
                                      <p:cBhvr>
                                        <p:cTn id="95" dur="1" fill="hold">
                                          <p:stCondLst>
                                            <p:cond delay="1999"/>
                                          </p:stCondLst>
                                        </p:cTn>
                                        <p:tgtEl>
                                          <p:spTgt spid="414797"/>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2000"/>
                                        <p:tgtEl>
                                          <p:spTgt spid="414795"/>
                                        </p:tgtEl>
                                      </p:cBhvr>
                                    </p:animEffect>
                                    <p:set>
                                      <p:cBhvr>
                                        <p:cTn id="98" dur="1" fill="hold">
                                          <p:stCondLst>
                                            <p:cond delay="1999"/>
                                          </p:stCondLst>
                                        </p:cTn>
                                        <p:tgtEl>
                                          <p:spTgt spid="414795"/>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2000"/>
                                        <p:tgtEl>
                                          <p:spTgt spid="414793"/>
                                        </p:tgtEl>
                                      </p:cBhvr>
                                    </p:animEffect>
                                    <p:set>
                                      <p:cBhvr>
                                        <p:cTn id="101" dur="1" fill="hold">
                                          <p:stCondLst>
                                            <p:cond delay="1999"/>
                                          </p:stCondLst>
                                        </p:cTn>
                                        <p:tgtEl>
                                          <p:spTgt spid="414793"/>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2000"/>
                                        <p:tgtEl>
                                          <p:spTgt spid="414794"/>
                                        </p:tgtEl>
                                      </p:cBhvr>
                                    </p:animEffect>
                                    <p:set>
                                      <p:cBhvr>
                                        <p:cTn id="104" dur="1" fill="hold">
                                          <p:stCondLst>
                                            <p:cond delay="1999"/>
                                          </p:stCondLst>
                                        </p:cTn>
                                        <p:tgtEl>
                                          <p:spTgt spid="41479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2000"/>
                                        <p:tgtEl>
                                          <p:spTgt spid="414800"/>
                                        </p:tgtEl>
                                      </p:cBhvr>
                                    </p:animEffect>
                                    <p:set>
                                      <p:cBhvr>
                                        <p:cTn id="107" dur="1" fill="hold">
                                          <p:stCondLst>
                                            <p:cond delay="1999"/>
                                          </p:stCondLst>
                                        </p:cTn>
                                        <p:tgtEl>
                                          <p:spTgt spid="414800"/>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2000"/>
                                        <p:tgtEl>
                                          <p:spTgt spid="414801"/>
                                        </p:tgtEl>
                                      </p:cBhvr>
                                    </p:animEffect>
                                    <p:set>
                                      <p:cBhvr>
                                        <p:cTn id="110" dur="1" fill="hold">
                                          <p:stCondLst>
                                            <p:cond delay="1999"/>
                                          </p:stCondLst>
                                        </p:cTn>
                                        <p:tgtEl>
                                          <p:spTgt spid="414801"/>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2000"/>
                                        <p:tgtEl>
                                          <p:spTgt spid="414802"/>
                                        </p:tgtEl>
                                      </p:cBhvr>
                                    </p:animEffect>
                                    <p:set>
                                      <p:cBhvr>
                                        <p:cTn id="113" dur="1" fill="hold">
                                          <p:stCondLst>
                                            <p:cond delay="1999"/>
                                          </p:stCondLst>
                                        </p:cTn>
                                        <p:tgtEl>
                                          <p:spTgt spid="414802"/>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2000"/>
                                        <p:tgtEl>
                                          <p:spTgt spid="414803"/>
                                        </p:tgtEl>
                                      </p:cBhvr>
                                    </p:animEffect>
                                    <p:set>
                                      <p:cBhvr>
                                        <p:cTn id="116" dur="1" fill="hold">
                                          <p:stCondLst>
                                            <p:cond delay="1999"/>
                                          </p:stCondLst>
                                        </p:cTn>
                                        <p:tgtEl>
                                          <p:spTgt spid="414803"/>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414806"/>
                                        </p:tgtEl>
                                        <p:attrNameLst>
                                          <p:attrName>style.visibility</p:attrName>
                                        </p:attrNameLst>
                                      </p:cBhvr>
                                      <p:to>
                                        <p:strVal val="visible"/>
                                      </p:to>
                                    </p:set>
                                    <p:animEffect transition="in" filter="fade">
                                      <p:cBhvr>
                                        <p:cTn id="121" dur="2000"/>
                                        <p:tgtEl>
                                          <p:spTgt spid="414806"/>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14807"/>
                                        </p:tgtEl>
                                        <p:attrNameLst>
                                          <p:attrName>style.visibility</p:attrName>
                                        </p:attrNameLst>
                                      </p:cBhvr>
                                      <p:to>
                                        <p:strVal val="visible"/>
                                      </p:to>
                                    </p:set>
                                    <p:animEffect transition="in" filter="fade">
                                      <p:cBhvr>
                                        <p:cTn id="124" dur="2000"/>
                                        <p:tgtEl>
                                          <p:spTgt spid="414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85" grpId="0"/>
      <p:bldP spid="414788" grpId="0"/>
      <p:bldP spid="414793" grpId="0"/>
      <p:bldP spid="414794" grpId="0"/>
      <p:bldP spid="414795" grpId="0"/>
      <p:bldP spid="414797" grpId="0"/>
      <p:bldP spid="414800" grpId="0" animBg="1"/>
      <p:bldP spid="414800" grpId="1" animBg="1"/>
      <p:bldP spid="414801" grpId="0" animBg="1"/>
      <p:bldP spid="414801" grpId="1" animBg="1"/>
      <p:bldP spid="414802" grpId="0" animBg="1"/>
      <p:bldP spid="414802" grpId="1" animBg="1"/>
      <p:bldP spid="414803" grpId="0" animBg="1"/>
      <p:bldP spid="414803" grpId="1" animBg="1"/>
      <p:bldP spid="414804" grpId="0" animBg="1"/>
      <p:bldP spid="414804" grpId="1" animBg="1"/>
      <p:bldP spid="414805" grpId="0" animBg="1"/>
      <p:bldP spid="414805" grpId="1" animBg="1"/>
      <p:bldP spid="414806" grpId="0" animBg="1"/>
      <p:bldP spid="414807" grpId="0" animBg="1"/>
      <p:bldP spid="414836" grpId="0"/>
      <p:bldP spid="414837" grpId="0"/>
      <p:bldP spid="414771" grpId="0" animBg="1"/>
      <p:bldP spid="414776" grpId="0" animBg="1"/>
      <p:bldP spid="414820" grpId="0"/>
      <p:bldP spid="414820" grpId="1"/>
      <p:bldP spid="414772" grpId="0" animBg="1"/>
      <p:bldP spid="414775" grpId="0" animBg="1"/>
      <p:bldP spid="414819" grpId="0"/>
      <p:bldP spid="414819" grpId="1"/>
      <p:bldP spid="414770" grpId="0" animBg="1"/>
      <p:bldP spid="414777" grpId="0" animBg="1"/>
      <p:bldP spid="414818" grpId="0"/>
      <p:bldP spid="414818" grpId="1"/>
      <p:bldP spid="414768" grpId="0" animBg="1"/>
      <p:bldP spid="414779" grpId="0" animBg="1"/>
      <p:bldP spid="414817" grpId="0"/>
      <p:bldP spid="414817" grpId="1"/>
      <p:bldP spid="414766" grpId="0" animBg="1"/>
      <p:bldP spid="414781" grpId="0" animBg="1"/>
      <p:bldP spid="414834" grpId="0"/>
      <p:bldP spid="414834" grpId="1"/>
      <p:bldP spid="414769" grpId="0" animBg="1"/>
      <p:bldP spid="414780" grpId="0" animBg="1"/>
      <p:bldP spid="414831" grpId="0"/>
      <p:bldP spid="41483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8F81-FE90-4FD3-B489-4D586D347C55}"/>
              </a:ext>
            </a:extLst>
          </p:cNvPr>
          <p:cNvSpPr>
            <a:spLocks noGrp="1"/>
          </p:cNvSpPr>
          <p:nvPr>
            <p:ph type="title"/>
          </p:nvPr>
        </p:nvSpPr>
        <p:spPr/>
        <p:txBody>
          <a:bodyPr/>
          <a:lstStyle/>
          <a:p>
            <a:r>
              <a:rPr lang="en-US" dirty="0"/>
              <a:t>Cationic emulsions</a:t>
            </a:r>
          </a:p>
        </p:txBody>
      </p:sp>
      <p:pic>
        <p:nvPicPr>
          <p:cNvPr id="4" name="Picture 3">
            <a:extLst>
              <a:ext uri="{FF2B5EF4-FFF2-40B4-BE49-F238E27FC236}">
                <a16:creationId xmlns:a16="http://schemas.microsoft.com/office/drawing/2014/main" id="{FEA667EE-F933-4A7D-9108-6BFB3DAFC01D}"/>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
        <p:nvSpPr>
          <p:cNvPr id="6" name="Content Placeholder 2">
            <a:extLst>
              <a:ext uri="{FF2B5EF4-FFF2-40B4-BE49-F238E27FC236}">
                <a16:creationId xmlns:a16="http://schemas.microsoft.com/office/drawing/2014/main" id="{6A162D83-F884-406A-896C-2B460A26C5B7}"/>
              </a:ext>
            </a:extLst>
          </p:cNvPr>
          <p:cNvSpPr>
            <a:spLocks noGrp="1"/>
          </p:cNvSpPr>
          <p:nvPr>
            <p:ph sz="quarter" idx="13"/>
          </p:nvPr>
        </p:nvSpPr>
        <p:spPr>
          <a:xfrm>
            <a:off x="914400" y="2366963"/>
            <a:ext cx="10363200" cy="3424237"/>
          </a:xfrm>
        </p:spPr>
        <p:txBody>
          <a:bodyPr>
            <a:normAutofit lnSpcReduction="10000"/>
          </a:bodyPr>
          <a:lstStyle/>
          <a:p>
            <a:r>
              <a:rPr lang="en-US" dirty="0"/>
              <a:t>Common Cationic Classifications</a:t>
            </a:r>
          </a:p>
          <a:p>
            <a:r>
              <a:rPr lang="en-US" dirty="0"/>
              <a:t>CRS, CMS, CQS, and CSS</a:t>
            </a:r>
          </a:p>
          <a:p>
            <a:r>
              <a:rPr lang="en-US" dirty="0"/>
              <a:t>Each classification will have a suffix such as    “-1” or “-2” (emulsion viscosity) and/or an “h” (asphalt base hardness)</a:t>
            </a:r>
          </a:p>
          <a:p>
            <a:r>
              <a:rPr lang="en-US" dirty="0"/>
              <a:t>Examples:  CRS-2, CQS-1h, CSS-1</a:t>
            </a:r>
          </a:p>
          <a:p>
            <a:r>
              <a:rPr lang="en-US" dirty="0"/>
              <a:t>Other designations:  P=polymer (solid or latex) LM=latex polymer, s=solvent, many others…</a:t>
            </a:r>
          </a:p>
          <a:p>
            <a:r>
              <a:rPr lang="en-US" dirty="0"/>
              <a:t>Examples: crs-2p, lmcqs-1h, cms-2s</a:t>
            </a:r>
          </a:p>
          <a:p>
            <a:endParaRPr lang="en-US" dirty="0">
              <a:solidFill>
                <a:srgbClr val="FFFF00"/>
              </a:solidFill>
            </a:endParaRPr>
          </a:p>
        </p:txBody>
      </p:sp>
    </p:spTree>
    <p:extLst>
      <p:ext uri="{BB962C8B-B14F-4D97-AF65-F5344CB8AC3E}">
        <p14:creationId xmlns:p14="http://schemas.microsoft.com/office/powerpoint/2010/main" val="153803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2000"/>
                                        <p:tgtEl>
                                          <p:spTgt spid="6">
                                            <p:txEl>
                                              <p:pRg st="1" end="1"/>
                                            </p:txEl>
                                          </p:spTgt>
                                        </p:tgtEl>
                                      </p:cBhvr>
                                    </p:animEffect>
                                    <p:anim calcmode="lin" valueType="num">
                                      <p:cBhvr>
                                        <p:cTn id="8" dur="2000" fill="hold"/>
                                        <p:tgtEl>
                                          <p:spTgt spid="6">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2000"/>
                                        <p:tgtEl>
                                          <p:spTgt spid="6">
                                            <p:txEl>
                                              <p:pRg st="2" end="2"/>
                                            </p:txEl>
                                          </p:spTgt>
                                        </p:tgtEl>
                                      </p:cBhvr>
                                    </p:animEffect>
                                    <p:anim calcmode="lin" valueType="num">
                                      <p:cBhvr>
                                        <p:cTn id="15" dur="2000" fill="hold"/>
                                        <p:tgtEl>
                                          <p:spTgt spid="6">
                                            <p:txEl>
                                              <p:pRg st="2" end="2"/>
                                            </p:txEl>
                                          </p:spTgt>
                                        </p:tgtEl>
                                        <p:attrNameLst>
                                          <p:attrName>ppt_w</p:attrName>
                                        </p:attrNameLst>
                                      </p:cBhvr>
                                      <p:tavLst>
                                        <p:tav tm="0" fmla="#ppt_w*sin(2.5*pi*$)">
                                          <p:val>
                                            <p:fltVal val="0"/>
                                          </p:val>
                                        </p:tav>
                                        <p:tav tm="100000">
                                          <p:val>
                                            <p:fltVal val="1"/>
                                          </p:val>
                                        </p:tav>
                                      </p:tavLst>
                                    </p:anim>
                                    <p:anim calcmode="lin" valueType="num">
                                      <p:cBhvr>
                                        <p:cTn id="16" dur="20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2000"/>
                                        <p:tgtEl>
                                          <p:spTgt spid="6">
                                            <p:txEl>
                                              <p:pRg st="3" end="3"/>
                                            </p:txEl>
                                          </p:spTgt>
                                        </p:tgtEl>
                                      </p:cBhvr>
                                    </p:animEffect>
                                    <p:anim calcmode="lin" valueType="num">
                                      <p:cBhvr>
                                        <p:cTn id="22" dur="2000" fill="hold"/>
                                        <p:tgtEl>
                                          <p:spTgt spid="6">
                                            <p:txEl>
                                              <p:pRg st="3" end="3"/>
                                            </p:txEl>
                                          </p:spTgt>
                                        </p:tgtEl>
                                        <p:attrNameLst>
                                          <p:attrName>ppt_w</p:attrName>
                                        </p:attrNameLst>
                                      </p:cBhvr>
                                      <p:tavLst>
                                        <p:tav tm="0" fmla="#ppt_w*sin(2.5*pi*$)">
                                          <p:val>
                                            <p:fltVal val="0"/>
                                          </p:val>
                                        </p:tav>
                                        <p:tav tm="100000">
                                          <p:val>
                                            <p:fltVal val="1"/>
                                          </p:val>
                                        </p:tav>
                                      </p:tavLst>
                                    </p:anim>
                                    <p:anim calcmode="lin" valueType="num">
                                      <p:cBhvr>
                                        <p:cTn id="23" dur="20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2000"/>
                                        <p:tgtEl>
                                          <p:spTgt spid="6">
                                            <p:txEl>
                                              <p:pRg st="4" end="4"/>
                                            </p:txEl>
                                          </p:spTgt>
                                        </p:tgtEl>
                                      </p:cBhvr>
                                    </p:animEffect>
                                    <p:anim calcmode="lin" valueType="num">
                                      <p:cBhvr>
                                        <p:cTn id="29" dur="2000" fill="hold"/>
                                        <p:tgtEl>
                                          <p:spTgt spid="6">
                                            <p:txEl>
                                              <p:pRg st="4" end="4"/>
                                            </p:txEl>
                                          </p:spTgt>
                                        </p:tgtEl>
                                        <p:attrNameLst>
                                          <p:attrName>ppt_w</p:attrName>
                                        </p:attrNameLst>
                                      </p:cBhvr>
                                      <p:tavLst>
                                        <p:tav tm="0" fmla="#ppt_w*sin(2.5*pi*$)">
                                          <p:val>
                                            <p:fltVal val="0"/>
                                          </p:val>
                                        </p:tav>
                                        <p:tav tm="100000">
                                          <p:val>
                                            <p:fltVal val="1"/>
                                          </p:val>
                                        </p:tav>
                                      </p:tavLst>
                                    </p:anim>
                                    <p:anim calcmode="lin" valueType="num">
                                      <p:cBhvr>
                                        <p:cTn id="30" dur="20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2000"/>
                                        <p:tgtEl>
                                          <p:spTgt spid="6">
                                            <p:txEl>
                                              <p:pRg st="5" end="5"/>
                                            </p:txEl>
                                          </p:spTgt>
                                        </p:tgtEl>
                                      </p:cBhvr>
                                    </p:animEffect>
                                    <p:anim calcmode="lin" valueType="num">
                                      <p:cBhvr>
                                        <p:cTn id="36" dur="2000" fill="hold"/>
                                        <p:tgtEl>
                                          <p:spTgt spid="6">
                                            <p:txEl>
                                              <p:pRg st="5" end="5"/>
                                            </p:txEl>
                                          </p:spTgt>
                                        </p:tgtEl>
                                        <p:attrNameLst>
                                          <p:attrName>ppt_w</p:attrName>
                                        </p:attrNameLst>
                                      </p:cBhvr>
                                      <p:tavLst>
                                        <p:tav tm="0" fmla="#ppt_w*sin(2.5*pi*$)">
                                          <p:val>
                                            <p:fltVal val="0"/>
                                          </p:val>
                                        </p:tav>
                                        <p:tav tm="100000">
                                          <p:val>
                                            <p:fltVal val="1"/>
                                          </p:val>
                                        </p:tav>
                                      </p:tavLst>
                                    </p:anim>
                                    <p:anim calcmode="lin" valueType="num">
                                      <p:cBhvr>
                                        <p:cTn id="37" dur="20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8F81-FE90-4FD3-B489-4D586D347C55}"/>
              </a:ext>
            </a:extLst>
          </p:cNvPr>
          <p:cNvSpPr>
            <a:spLocks noGrp="1"/>
          </p:cNvSpPr>
          <p:nvPr>
            <p:ph type="title"/>
          </p:nvPr>
        </p:nvSpPr>
        <p:spPr/>
        <p:txBody>
          <a:bodyPr/>
          <a:lstStyle/>
          <a:p>
            <a:r>
              <a:rPr lang="en-US" dirty="0"/>
              <a:t>anionic emulsions</a:t>
            </a:r>
          </a:p>
        </p:txBody>
      </p:sp>
      <p:pic>
        <p:nvPicPr>
          <p:cNvPr id="4" name="Picture 3">
            <a:extLst>
              <a:ext uri="{FF2B5EF4-FFF2-40B4-BE49-F238E27FC236}">
                <a16:creationId xmlns:a16="http://schemas.microsoft.com/office/drawing/2014/main" id="{FEA667EE-F933-4A7D-9108-6BFB3DAFC01D}"/>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
        <p:nvSpPr>
          <p:cNvPr id="5" name="Content Placeholder 2">
            <a:extLst>
              <a:ext uri="{FF2B5EF4-FFF2-40B4-BE49-F238E27FC236}">
                <a16:creationId xmlns:a16="http://schemas.microsoft.com/office/drawing/2014/main" id="{E08EA513-5F4A-4F26-8BB5-0CAC3F4FFA51}"/>
              </a:ext>
            </a:extLst>
          </p:cNvPr>
          <p:cNvSpPr>
            <a:spLocks noGrp="1"/>
          </p:cNvSpPr>
          <p:nvPr>
            <p:ph sz="quarter" idx="13"/>
          </p:nvPr>
        </p:nvSpPr>
        <p:spPr>
          <a:xfrm>
            <a:off x="914400" y="2366963"/>
            <a:ext cx="10363200" cy="3424237"/>
          </a:xfrm>
        </p:spPr>
        <p:txBody>
          <a:bodyPr/>
          <a:lstStyle/>
          <a:p>
            <a:r>
              <a:rPr lang="en-US" dirty="0"/>
              <a:t>Common Anionic Classifications</a:t>
            </a:r>
          </a:p>
          <a:p>
            <a:r>
              <a:rPr lang="en-US" dirty="0"/>
              <a:t>RS, HFRS, MS, HFMS, QS, and SS</a:t>
            </a:r>
          </a:p>
          <a:p>
            <a:r>
              <a:rPr lang="en-US" dirty="0"/>
              <a:t>Each classification will have a suffix such as   “-1” or “-2” (emulsion viscosity) and/or an “h” (asphalt base hardness)</a:t>
            </a:r>
          </a:p>
          <a:p>
            <a:r>
              <a:rPr lang="en-US" dirty="0"/>
              <a:t>Examples:  HFRS-2, SS-1h</a:t>
            </a:r>
          </a:p>
          <a:p>
            <a:r>
              <a:rPr lang="en-US" dirty="0"/>
              <a:t>Other designations:  P=polymer (solid or latex) LM=latex polymer, s=solvent, Examples: HFRS-P1 (90-1S), HFMS-2S.</a:t>
            </a:r>
          </a:p>
          <a:p>
            <a:endParaRPr lang="en-US" dirty="0">
              <a:solidFill>
                <a:srgbClr val="FFFF00"/>
              </a:solidFill>
            </a:endParaRPr>
          </a:p>
        </p:txBody>
      </p:sp>
    </p:spTree>
    <p:extLst>
      <p:ext uri="{BB962C8B-B14F-4D97-AF65-F5344CB8AC3E}">
        <p14:creationId xmlns:p14="http://schemas.microsoft.com/office/powerpoint/2010/main" val="330346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80">
                                          <p:stCondLst>
                                            <p:cond delay="0"/>
                                          </p:stCondLst>
                                        </p:cTn>
                                        <p:tgtEl>
                                          <p:spTgt spid="5">
                                            <p:txEl>
                                              <p:pRg st="1" end="1"/>
                                            </p:txEl>
                                          </p:spTgt>
                                        </p:tgtEl>
                                      </p:cBhvr>
                                    </p:animEffect>
                                    <p:anim calcmode="lin" valueType="num">
                                      <p:cBhvr>
                                        <p:cTn id="8"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1" end="1"/>
                                            </p:txEl>
                                          </p:spTgt>
                                        </p:tgtEl>
                                      </p:cBhvr>
                                      <p:to x="100000" y="60000"/>
                                    </p:animScale>
                                    <p:animScale>
                                      <p:cBhvr>
                                        <p:cTn id="14" dur="166" decel="50000">
                                          <p:stCondLst>
                                            <p:cond delay="676"/>
                                          </p:stCondLst>
                                        </p:cTn>
                                        <p:tgtEl>
                                          <p:spTgt spid="5">
                                            <p:txEl>
                                              <p:pRg st="1" end="1"/>
                                            </p:txEl>
                                          </p:spTgt>
                                        </p:tgtEl>
                                      </p:cBhvr>
                                      <p:to x="100000" y="100000"/>
                                    </p:animScale>
                                    <p:animScale>
                                      <p:cBhvr>
                                        <p:cTn id="15" dur="26">
                                          <p:stCondLst>
                                            <p:cond delay="1312"/>
                                          </p:stCondLst>
                                        </p:cTn>
                                        <p:tgtEl>
                                          <p:spTgt spid="5">
                                            <p:txEl>
                                              <p:pRg st="1" end="1"/>
                                            </p:txEl>
                                          </p:spTgt>
                                        </p:tgtEl>
                                      </p:cBhvr>
                                      <p:to x="100000" y="80000"/>
                                    </p:animScale>
                                    <p:animScale>
                                      <p:cBhvr>
                                        <p:cTn id="16" dur="166" decel="50000">
                                          <p:stCondLst>
                                            <p:cond delay="1338"/>
                                          </p:stCondLst>
                                        </p:cTn>
                                        <p:tgtEl>
                                          <p:spTgt spid="5">
                                            <p:txEl>
                                              <p:pRg st="1" end="1"/>
                                            </p:txEl>
                                          </p:spTgt>
                                        </p:tgtEl>
                                      </p:cBhvr>
                                      <p:to x="100000" y="100000"/>
                                    </p:animScale>
                                    <p:animScale>
                                      <p:cBhvr>
                                        <p:cTn id="17" dur="26">
                                          <p:stCondLst>
                                            <p:cond delay="1642"/>
                                          </p:stCondLst>
                                        </p:cTn>
                                        <p:tgtEl>
                                          <p:spTgt spid="5">
                                            <p:txEl>
                                              <p:pRg st="1" end="1"/>
                                            </p:txEl>
                                          </p:spTgt>
                                        </p:tgtEl>
                                      </p:cBhvr>
                                      <p:to x="100000" y="90000"/>
                                    </p:animScale>
                                    <p:animScale>
                                      <p:cBhvr>
                                        <p:cTn id="18" dur="166" decel="50000">
                                          <p:stCondLst>
                                            <p:cond delay="1668"/>
                                          </p:stCondLst>
                                        </p:cTn>
                                        <p:tgtEl>
                                          <p:spTgt spid="5">
                                            <p:txEl>
                                              <p:pRg st="1" end="1"/>
                                            </p:txEl>
                                          </p:spTgt>
                                        </p:tgtEl>
                                      </p:cBhvr>
                                      <p:to x="100000" y="100000"/>
                                    </p:animScale>
                                    <p:animScale>
                                      <p:cBhvr>
                                        <p:cTn id="19" dur="26">
                                          <p:stCondLst>
                                            <p:cond delay="1808"/>
                                          </p:stCondLst>
                                        </p:cTn>
                                        <p:tgtEl>
                                          <p:spTgt spid="5">
                                            <p:txEl>
                                              <p:pRg st="1" end="1"/>
                                            </p:txEl>
                                          </p:spTgt>
                                        </p:tgtEl>
                                      </p:cBhvr>
                                      <p:to x="100000" y="95000"/>
                                    </p:animScale>
                                    <p:animScale>
                                      <p:cBhvr>
                                        <p:cTn id="20" dur="166" decel="50000">
                                          <p:stCondLst>
                                            <p:cond delay="1834"/>
                                          </p:stCondLst>
                                        </p:cTn>
                                        <p:tgtEl>
                                          <p:spTgt spid="5">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down)">
                                      <p:cBhvr>
                                        <p:cTn id="25" dur="580">
                                          <p:stCondLst>
                                            <p:cond delay="0"/>
                                          </p:stCondLst>
                                        </p:cTn>
                                        <p:tgtEl>
                                          <p:spTgt spid="5">
                                            <p:txEl>
                                              <p:pRg st="2" end="2"/>
                                            </p:txEl>
                                          </p:spTgt>
                                        </p:tgtEl>
                                      </p:cBhvr>
                                    </p:animEffect>
                                    <p:anim calcmode="lin" valueType="num">
                                      <p:cBhvr>
                                        <p:cTn id="26"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xEl>
                                              <p:pRg st="2" end="2"/>
                                            </p:txEl>
                                          </p:spTgt>
                                        </p:tgtEl>
                                      </p:cBhvr>
                                      <p:to x="100000" y="60000"/>
                                    </p:animScale>
                                    <p:animScale>
                                      <p:cBhvr>
                                        <p:cTn id="32" dur="166" decel="50000">
                                          <p:stCondLst>
                                            <p:cond delay="676"/>
                                          </p:stCondLst>
                                        </p:cTn>
                                        <p:tgtEl>
                                          <p:spTgt spid="5">
                                            <p:txEl>
                                              <p:pRg st="2" end="2"/>
                                            </p:txEl>
                                          </p:spTgt>
                                        </p:tgtEl>
                                      </p:cBhvr>
                                      <p:to x="100000" y="100000"/>
                                    </p:animScale>
                                    <p:animScale>
                                      <p:cBhvr>
                                        <p:cTn id="33" dur="26">
                                          <p:stCondLst>
                                            <p:cond delay="1312"/>
                                          </p:stCondLst>
                                        </p:cTn>
                                        <p:tgtEl>
                                          <p:spTgt spid="5">
                                            <p:txEl>
                                              <p:pRg st="2" end="2"/>
                                            </p:txEl>
                                          </p:spTgt>
                                        </p:tgtEl>
                                      </p:cBhvr>
                                      <p:to x="100000" y="80000"/>
                                    </p:animScale>
                                    <p:animScale>
                                      <p:cBhvr>
                                        <p:cTn id="34" dur="166" decel="50000">
                                          <p:stCondLst>
                                            <p:cond delay="1338"/>
                                          </p:stCondLst>
                                        </p:cTn>
                                        <p:tgtEl>
                                          <p:spTgt spid="5">
                                            <p:txEl>
                                              <p:pRg st="2" end="2"/>
                                            </p:txEl>
                                          </p:spTgt>
                                        </p:tgtEl>
                                      </p:cBhvr>
                                      <p:to x="100000" y="100000"/>
                                    </p:animScale>
                                    <p:animScale>
                                      <p:cBhvr>
                                        <p:cTn id="35" dur="26">
                                          <p:stCondLst>
                                            <p:cond delay="1642"/>
                                          </p:stCondLst>
                                        </p:cTn>
                                        <p:tgtEl>
                                          <p:spTgt spid="5">
                                            <p:txEl>
                                              <p:pRg st="2" end="2"/>
                                            </p:txEl>
                                          </p:spTgt>
                                        </p:tgtEl>
                                      </p:cBhvr>
                                      <p:to x="100000" y="90000"/>
                                    </p:animScale>
                                    <p:animScale>
                                      <p:cBhvr>
                                        <p:cTn id="36" dur="166" decel="50000">
                                          <p:stCondLst>
                                            <p:cond delay="1668"/>
                                          </p:stCondLst>
                                        </p:cTn>
                                        <p:tgtEl>
                                          <p:spTgt spid="5">
                                            <p:txEl>
                                              <p:pRg st="2" end="2"/>
                                            </p:txEl>
                                          </p:spTgt>
                                        </p:tgtEl>
                                      </p:cBhvr>
                                      <p:to x="100000" y="100000"/>
                                    </p:animScale>
                                    <p:animScale>
                                      <p:cBhvr>
                                        <p:cTn id="37" dur="26">
                                          <p:stCondLst>
                                            <p:cond delay="1808"/>
                                          </p:stCondLst>
                                        </p:cTn>
                                        <p:tgtEl>
                                          <p:spTgt spid="5">
                                            <p:txEl>
                                              <p:pRg st="2" end="2"/>
                                            </p:txEl>
                                          </p:spTgt>
                                        </p:tgtEl>
                                      </p:cBhvr>
                                      <p:to x="100000" y="95000"/>
                                    </p:animScale>
                                    <p:animScale>
                                      <p:cBhvr>
                                        <p:cTn id="38" dur="166" decel="50000">
                                          <p:stCondLst>
                                            <p:cond delay="1834"/>
                                          </p:stCondLst>
                                        </p:cTn>
                                        <p:tgtEl>
                                          <p:spTgt spid="5">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wipe(down)">
                                      <p:cBhvr>
                                        <p:cTn id="43" dur="580">
                                          <p:stCondLst>
                                            <p:cond delay="0"/>
                                          </p:stCondLst>
                                        </p:cTn>
                                        <p:tgtEl>
                                          <p:spTgt spid="5">
                                            <p:txEl>
                                              <p:pRg st="3" end="3"/>
                                            </p:txEl>
                                          </p:spTgt>
                                        </p:tgtEl>
                                      </p:cBhvr>
                                    </p:animEffect>
                                    <p:anim calcmode="lin" valueType="num">
                                      <p:cBhvr>
                                        <p:cTn id="44"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txEl>
                                              <p:pRg st="3" end="3"/>
                                            </p:txEl>
                                          </p:spTgt>
                                        </p:tgtEl>
                                      </p:cBhvr>
                                      <p:to x="100000" y="60000"/>
                                    </p:animScale>
                                    <p:animScale>
                                      <p:cBhvr>
                                        <p:cTn id="50" dur="166" decel="50000">
                                          <p:stCondLst>
                                            <p:cond delay="676"/>
                                          </p:stCondLst>
                                        </p:cTn>
                                        <p:tgtEl>
                                          <p:spTgt spid="5">
                                            <p:txEl>
                                              <p:pRg st="3" end="3"/>
                                            </p:txEl>
                                          </p:spTgt>
                                        </p:tgtEl>
                                      </p:cBhvr>
                                      <p:to x="100000" y="100000"/>
                                    </p:animScale>
                                    <p:animScale>
                                      <p:cBhvr>
                                        <p:cTn id="51" dur="26">
                                          <p:stCondLst>
                                            <p:cond delay="1312"/>
                                          </p:stCondLst>
                                        </p:cTn>
                                        <p:tgtEl>
                                          <p:spTgt spid="5">
                                            <p:txEl>
                                              <p:pRg st="3" end="3"/>
                                            </p:txEl>
                                          </p:spTgt>
                                        </p:tgtEl>
                                      </p:cBhvr>
                                      <p:to x="100000" y="80000"/>
                                    </p:animScale>
                                    <p:animScale>
                                      <p:cBhvr>
                                        <p:cTn id="52" dur="166" decel="50000">
                                          <p:stCondLst>
                                            <p:cond delay="1338"/>
                                          </p:stCondLst>
                                        </p:cTn>
                                        <p:tgtEl>
                                          <p:spTgt spid="5">
                                            <p:txEl>
                                              <p:pRg st="3" end="3"/>
                                            </p:txEl>
                                          </p:spTgt>
                                        </p:tgtEl>
                                      </p:cBhvr>
                                      <p:to x="100000" y="100000"/>
                                    </p:animScale>
                                    <p:animScale>
                                      <p:cBhvr>
                                        <p:cTn id="53" dur="26">
                                          <p:stCondLst>
                                            <p:cond delay="1642"/>
                                          </p:stCondLst>
                                        </p:cTn>
                                        <p:tgtEl>
                                          <p:spTgt spid="5">
                                            <p:txEl>
                                              <p:pRg st="3" end="3"/>
                                            </p:txEl>
                                          </p:spTgt>
                                        </p:tgtEl>
                                      </p:cBhvr>
                                      <p:to x="100000" y="90000"/>
                                    </p:animScale>
                                    <p:animScale>
                                      <p:cBhvr>
                                        <p:cTn id="54" dur="166" decel="50000">
                                          <p:stCondLst>
                                            <p:cond delay="1668"/>
                                          </p:stCondLst>
                                        </p:cTn>
                                        <p:tgtEl>
                                          <p:spTgt spid="5">
                                            <p:txEl>
                                              <p:pRg st="3" end="3"/>
                                            </p:txEl>
                                          </p:spTgt>
                                        </p:tgtEl>
                                      </p:cBhvr>
                                      <p:to x="100000" y="100000"/>
                                    </p:animScale>
                                    <p:animScale>
                                      <p:cBhvr>
                                        <p:cTn id="55" dur="26">
                                          <p:stCondLst>
                                            <p:cond delay="1808"/>
                                          </p:stCondLst>
                                        </p:cTn>
                                        <p:tgtEl>
                                          <p:spTgt spid="5">
                                            <p:txEl>
                                              <p:pRg st="3" end="3"/>
                                            </p:txEl>
                                          </p:spTgt>
                                        </p:tgtEl>
                                      </p:cBhvr>
                                      <p:to x="100000" y="95000"/>
                                    </p:animScale>
                                    <p:animScale>
                                      <p:cBhvr>
                                        <p:cTn id="56" dur="166" decel="50000">
                                          <p:stCondLst>
                                            <p:cond delay="1834"/>
                                          </p:stCondLst>
                                        </p:cTn>
                                        <p:tgtEl>
                                          <p:spTgt spid="5">
                                            <p:txEl>
                                              <p:pRg st="3" end="3"/>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5">
                                            <p:txEl>
                                              <p:pRg st="4" end="4"/>
                                            </p:txEl>
                                          </p:spTgt>
                                        </p:tgtEl>
                                        <p:attrNameLst>
                                          <p:attrName>style.visibility</p:attrName>
                                        </p:attrNameLst>
                                      </p:cBhvr>
                                      <p:to>
                                        <p:strVal val="visible"/>
                                      </p:to>
                                    </p:set>
                                    <p:animEffect transition="in" filter="wipe(down)">
                                      <p:cBhvr>
                                        <p:cTn id="61" dur="580">
                                          <p:stCondLst>
                                            <p:cond delay="0"/>
                                          </p:stCondLst>
                                        </p:cTn>
                                        <p:tgtEl>
                                          <p:spTgt spid="5">
                                            <p:txEl>
                                              <p:pRg st="4" end="4"/>
                                            </p:txEl>
                                          </p:spTgt>
                                        </p:tgtEl>
                                      </p:cBhvr>
                                    </p:animEffect>
                                    <p:anim calcmode="lin" valueType="num">
                                      <p:cBhvr>
                                        <p:cTn id="62" dur="1822" tmFilter="0,0; 0.14,0.36; 0.43,0.73; 0.71,0.91; 1.0,1.0">
                                          <p:stCondLst>
                                            <p:cond delay="0"/>
                                          </p:stCondLst>
                                        </p:cTn>
                                        <p:tgtEl>
                                          <p:spTgt spid="5">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5">
                                            <p:txEl>
                                              <p:pRg st="4" end="4"/>
                                            </p:txEl>
                                          </p:spTgt>
                                        </p:tgtEl>
                                      </p:cBhvr>
                                      <p:to x="100000" y="60000"/>
                                    </p:animScale>
                                    <p:animScale>
                                      <p:cBhvr>
                                        <p:cTn id="68" dur="166" decel="50000">
                                          <p:stCondLst>
                                            <p:cond delay="676"/>
                                          </p:stCondLst>
                                        </p:cTn>
                                        <p:tgtEl>
                                          <p:spTgt spid="5">
                                            <p:txEl>
                                              <p:pRg st="4" end="4"/>
                                            </p:txEl>
                                          </p:spTgt>
                                        </p:tgtEl>
                                      </p:cBhvr>
                                      <p:to x="100000" y="100000"/>
                                    </p:animScale>
                                    <p:animScale>
                                      <p:cBhvr>
                                        <p:cTn id="69" dur="26">
                                          <p:stCondLst>
                                            <p:cond delay="1312"/>
                                          </p:stCondLst>
                                        </p:cTn>
                                        <p:tgtEl>
                                          <p:spTgt spid="5">
                                            <p:txEl>
                                              <p:pRg st="4" end="4"/>
                                            </p:txEl>
                                          </p:spTgt>
                                        </p:tgtEl>
                                      </p:cBhvr>
                                      <p:to x="100000" y="80000"/>
                                    </p:animScale>
                                    <p:animScale>
                                      <p:cBhvr>
                                        <p:cTn id="70" dur="166" decel="50000">
                                          <p:stCondLst>
                                            <p:cond delay="1338"/>
                                          </p:stCondLst>
                                        </p:cTn>
                                        <p:tgtEl>
                                          <p:spTgt spid="5">
                                            <p:txEl>
                                              <p:pRg st="4" end="4"/>
                                            </p:txEl>
                                          </p:spTgt>
                                        </p:tgtEl>
                                      </p:cBhvr>
                                      <p:to x="100000" y="100000"/>
                                    </p:animScale>
                                    <p:animScale>
                                      <p:cBhvr>
                                        <p:cTn id="71" dur="26">
                                          <p:stCondLst>
                                            <p:cond delay="1642"/>
                                          </p:stCondLst>
                                        </p:cTn>
                                        <p:tgtEl>
                                          <p:spTgt spid="5">
                                            <p:txEl>
                                              <p:pRg st="4" end="4"/>
                                            </p:txEl>
                                          </p:spTgt>
                                        </p:tgtEl>
                                      </p:cBhvr>
                                      <p:to x="100000" y="90000"/>
                                    </p:animScale>
                                    <p:animScale>
                                      <p:cBhvr>
                                        <p:cTn id="72" dur="166" decel="50000">
                                          <p:stCondLst>
                                            <p:cond delay="1668"/>
                                          </p:stCondLst>
                                        </p:cTn>
                                        <p:tgtEl>
                                          <p:spTgt spid="5">
                                            <p:txEl>
                                              <p:pRg st="4" end="4"/>
                                            </p:txEl>
                                          </p:spTgt>
                                        </p:tgtEl>
                                      </p:cBhvr>
                                      <p:to x="100000" y="100000"/>
                                    </p:animScale>
                                    <p:animScale>
                                      <p:cBhvr>
                                        <p:cTn id="73" dur="26">
                                          <p:stCondLst>
                                            <p:cond delay="1808"/>
                                          </p:stCondLst>
                                        </p:cTn>
                                        <p:tgtEl>
                                          <p:spTgt spid="5">
                                            <p:txEl>
                                              <p:pRg st="4" end="4"/>
                                            </p:txEl>
                                          </p:spTgt>
                                        </p:tgtEl>
                                      </p:cBhvr>
                                      <p:to x="100000" y="95000"/>
                                    </p:animScale>
                                    <p:animScale>
                                      <p:cBhvr>
                                        <p:cTn id="74" dur="166" decel="50000">
                                          <p:stCondLst>
                                            <p:cond delay="1834"/>
                                          </p:stCondLst>
                                        </p:cTn>
                                        <p:tgtEl>
                                          <p:spTgt spid="5">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
        <p:nvSpPr>
          <p:cNvPr id="92" name="Title 91">
            <a:extLst>
              <a:ext uri="{FF2B5EF4-FFF2-40B4-BE49-F238E27FC236}">
                <a16:creationId xmlns:a16="http://schemas.microsoft.com/office/drawing/2014/main" id="{06E95931-F6B0-4B7D-8994-6EF7E0685815}"/>
              </a:ext>
            </a:extLst>
          </p:cNvPr>
          <p:cNvSpPr>
            <a:spLocks noGrp="1"/>
          </p:cNvSpPr>
          <p:nvPr>
            <p:ph type="title"/>
          </p:nvPr>
        </p:nvSpPr>
        <p:spPr>
          <a:xfrm>
            <a:off x="913774" y="618517"/>
            <a:ext cx="10364451" cy="1596177"/>
          </a:xfrm>
        </p:spPr>
        <p:txBody>
          <a:bodyPr/>
          <a:lstStyle/>
          <a:p>
            <a:r>
              <a:rPr lang="en-US" dirty="0"/>
              <a:t>Emulsion test SFS viscosity</a:t>
            </a:r>
          </a:p>
        </p:txBody>
      </p:sp>
      <p:pic>
        <p:nvPicPr>
          <p:cNvPr id="3" name="Content Placeholder 2">
            <a:extLst>
              <a:ext uri="{FF2B5EF4-FFF2-40B4-BE49-F238E27FC236}">
                <a16:creationId xmlns:a16="http://schemas.microsoft.com/office/drawing/2014/main" id="{0F00816D-5646-4A4B-9746-0946A60F5B4E}"/>
              </a:ext>
            </a:extLst>
          </p:cNvPr>
          <p:cNvPicPr>
            <a:picLocks noGrp="1" noChangeAspect="1"/>
          </p:cNvPicPr>
          <p:nvPr>
            <p:ph sz="quarter" idx="13"/>
          </p:nvPr>
        </p:nvPicPr>
        <p:blipFill>
          <a:blip r:embed="rId3"/>
          <a:stretch>
            <a:fillRect/>
          </a:stretch>
        </p:blipFill>
        <p:spPr>
          <a:xfrm>
            <a:off x="6697262" y="1988810"/>
            <a:ext cx="3510506" cy="3424237"/>
          </a:xfrm>
          <a:prstGeom prst="rect">
            <a:avLst/>
          </a:prstGeom>
        </p:spPr>
      </p:pic>
      <p:pic>
        <p:nvPicPr>
          <p:cNvPr id="5" name="Picture 4">
            <a:extLst>
              <a:ext uri="{FF2B5EF4-FFF2-40B4-BE49-F238E27FC236}">
                <a16:creationId xmlns:a16="http://schemas.microsoft.com/office/drawing/2014/main" id="{AB44BBEF-5301-48DA-831D-11A6531DB238}"/>
              </a:ext>
            </a:extLst>
          </p:cNvPr>
          <p:cNvPicPr>
            <a:picLocks noChangeAspect="1"/>
          </p:cNvPicPr>
          <p:nvPr/>
        </p:nvPicPr>
        <p:blipFill>
          <a:blip r:embed="rId4"/>
          <a:stretch>
            <a:fillRect/>
          </a:stretch>
        </p:blipFill>
        <p:spPr>
          <a:xfrm>
            <a:off x="2286000" y="1988810"/>
            <a:ext cx="3039036" cy="3669554"/>
          </a:xfrm>
          <a:prstGeom prst="rect">
            <a:avLst/>
          </a:prstGeom>
        </p:spPr>
      </p:pic>
    </p:spTree>
    <p:extLst>
      <p:ext uri="{BB962C8B-B14F-4D97-AF65-F5344CB8AC3E}">
        <p14:creationId xmlns:p14="http://schemas.microsoft.com/office/powerpoint/2010/main" val="428471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
        <p:nvSpPr>
          <p:cNvPr id="92" name="Title 91">
            <a:extLst>
              <a:ext uri="{FF2B5EF4-FFF2-40B4-BE49-F238E27FC236}">
                <a16:creationId xmlns:a16="http://schemas.microsoft.com/office/drawing/2014/main" id="{06E95931-F6B0-4B7D-8994-6EF7E0685815}"/>
              </a:ext>
            </a:extLst>
          </p:cNvPr>
          <p:cNvSpPr>
            <a:spLocks noGrp="1"/>
          </p:cNvSpPr>
          <p:nvPr>
            <p:ph type="title"/>
          </p:nvPr>
        </p:nvSpPr>
        <p:spPr/>
        <p:txBody>
          <a:bodyPr/>
          <a:lstStyle/>
          <a:p>
            <a:r>
              <a:rPr lang="en-US" dirty="0"/>
              <a:t>Emulsion test penetration</a:t>
            </a:r>
          </a:p>
        </p:txBody>
      </p:sp>
      <p:pic>
        <p:nvPicPr>
          <p:cNvPr id="3" name="Content Placeholder 2">
            <a:extLst>
              <a:ext uri="{FF2B5EF4-FFF2-40B4-BE49-F238E27FC236}">
                <a16:creationId xmlns:a16="http://schemas.microsoft.com/office/drawing/2014/main" id="{7FB77496-A1CE-47A8-9C24-546A5FC79ACC}"/>
              </a:ext>
            </a:extLst>
          </p:cNvPr>
          <p:cNvPicPr>
            <a:picLocks noGrp="1" noChangeAspect="1"/>
          </p:cNvPicPr>
          <p:nvPr>
            <p:ph sz="quarter" idx="13"/>
          </p:nvPr>
        </p:nvPicPr>
        <p:blipFill>
          <a:blip r:embed="rId3"/>
          <a:stretch>
            <a:fillRect/>
          </a:stretch>
        </p:blipFill>
        <p:spPr>
          <a:xfrm>
            <a:off x="2331035" y="2213983"/>
            <a:ext cx="2568177" cy="3424237"/>
          </a:xfrm>
          <a:prstGeom prst="rect">
            <a:avLst/>
          </a:prstGeom>
        </p:spPr>
      </p:pic>
      <p:pic>
        <p:nvPicPr>
          <p:cNvPr id="5" name="Picture 4">
            <a:extLst>
              <a:ext uri="{FF2B5EF4-FFF2-40B4-BE49-F238E27FC236}">
                <a16:creationId xmlns:a16="http://schemas.microsoft.com/office/drawing/2014/main" id="{5126F1E1-1160-4487-9680-81C673F7D466}"/>
              </a:ext>
            </a:extLst>
          </p:cNvPr>
          <p:cNvPicPr>
            <a:picLocks noChangeAspect="1"/>
          </p:cNvPicPr>
          <p:nvPr/>
        </p:nvPicPr>
        <p:blipFill>
          <a:blip r:embed="rId4"/>
          <a:stretch>
            <a:fillRect/>
          </a:stretch>
        </p:blipFill>
        <p:spPr>
          <a:xfrm>
            <a:off x="6612672" y="2213983"/>
            <a:ext cx="2759927" cy="3424238"/>
          </a:xfrm>
          <a:prstGeom prst="rect">
            <a:avLst/>
          </a:prstGeom>
        </p:spPr>
      </p:pic>
    </p:spTree>
    <p:extLst>
      <p:ext uri="{BB962C8B-B14F-4D97-AF65-F5344CB8AC3E}">
        <p14:creationId xmlns:p14="http://schemas.microsoft.com/office/powerpoint/2010/main" val="157145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
        <p:nvSpPr>
          <p:cNvPr id="92" name="Title 91">
            <a:extLst>
              <a:ext uri="{FF2B5EF4-FFF2-40B4-BE49-F238E27FC236}">
                <a16:creationId xmlns:a16="http://schemas.microsoft.com/office/drawing/2014/main" id="{06E95931-F6B0-4B7D-8994-6EF7E0685815}"/>
              </a:ext>
            </a:extLst>
          </p:cNvPr>
          <p:cNvSpPr>
            <a:spLocks noGrp="1"/>
          </p:cNvSpPr>
          <p:nvPr>
            <p:ph type="title"/>
          </p:nvPr>
        </p:nvSpPr>
        <p:spPr/>
        <p:txBody>
          <a:bodyPr/>
          <a:lstStyle/>
          <a:p>
            <a:r>
              <a:rPr lang="en-US" dirty="0"/>
              <a:t>Emulsion test Elastic recovery</a:t>
            </a:r>
          </a:p>
        </p:txBody>
      </p:sp>
      <p:pic>
        <p:nvPicPr>
          <p:cNvPr id="94" name="Content Placeholder 8" descr="aashtot301[1].jpg">
            <a:extLst>
              <a:ext uri="{FF2B5EF4-FFF2-40B4-BE49-F238E27FC236}">
                <a16:creationId xmlns:a16="http://schemas.microsoft.com/office/drawing/2014/main" id="{E4A3981A-B164-40C5-9890-4BCA2DE9C794}"/>
              </a:ext>
            </a:extLst>
          </p:cNvPr>
          <p:cNvPicPr>
            <a:picLocks noGrp="1" noChangeAspect="1"/>
          </p:cNvPicPr>
          <p:nvPr>
            <p:ph sz="quarter" idx="13"/>
          </p:nvPr>
        </p:nvPicPr>
        <p:blipFill>
          <a:blip r:embed="rId3" cstate="print"/>
          <a:stretch>
            <a:fillRect/>
          </a:stretch>
        </p:blipFill>
        <p:spPr>
          <a:xfrm>
            <a:off x="3133165" y="2030507"/>
            <a:ext cx="5661211" cy="3993776"/>
          </a:xfrm>
        </p:spPr>
      </p:pic>
    </p:spTree>
    <p:extLst>
      <p:ext uri="{BB962C8B-B14F-4D97-AF65-F5344CB8AC3E}">
        <p14:creationId xmlns:p14="http://schemas.microsoft.com/office/powerpoint/2010/main" val="4190041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8F81-FE90-4FD3-B489-4D586D347C55}"/>
              </a:ext>
            </a:extLst>
          </p:cNvPr>
          <p:cNvSpPr>
            <a:spLocks noGrp="1"/>
          </p:cNvSpPr>
          <p:nvPr>
            <p:ph type="title"/>
          </p:nvPr>
        </p:nvSpPr>
        <p:spPr/>
        <p:txBody>
          <a:bodyPr/>
          <a:lstStyle/>
          <a:p>
            <a:r>
              <a:rPr lang="en-US" dirty="0"/>
              <a:t>finally</a:t>
            </a:r>
          </a:p>
        </p:txBody>
      </p:sp>
      <p:pic>
        <p:nvPicPr>
          <p:cNvPr id="4" name="Picture 3">
            <a:extLst>
              <a:ext uri="{FF2B5EF4-FFF2-40B4-BE49-F238E27FC236}">
                <a16:creationId xmlns:a16="http://schemas.microsoft.com/office/drawing/2014/main" id="{FEA667EE-F933-4A7D-9108-6BFB3DAFC01D}"/>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pic>
        <p:nvPicPr>
          <p:cNvPr id="3" name="Content Placeholder 2">
            <a:extLst>
              <a:ext uri="{FF2B5EF4-FFF2-40B4-BE49-F238E27FC236}">
                <a16:creationId xmlns:a16="http://schemas.microsoft.com/office/drawing/2014/main" id="{957D0DEF-AC8E-46F6-B133-29022D1CFD9E}"/>
              </a:ext>
            </a:extLst>
          </p:cNvPr>
          <p:cNvPicPr>
            <a:picLocks noGrp="1" noChangeAspect="1"/>
          </p:cNvPicPr>
          <p:nvPr>
            <p:ph sz="quarter" idx="13"/>
          </p:nvPr>
        </p:nvPicPr>
        <p:blipFill>
          <a:blip r:embed="rId3"/>
          <a:stretch>
            <a:fillRect/>
          </a:stretch>
        </p:blipFill>
        <p:spPr>
          <a:xfrm>
            <a:off x="1116106" y="1570832"/>
            <a:ext cx="9816353" cy="4876859"/>
          </a:xfrm>
          <a:prstGeom prst="rect">
            <a:avLst/>
          </a:prstGeom>
        </p:spPr>
      </p:pic>
    </p:spTree>
    <p:extLst>
      <p:ext uri="{BB962C8B-B14F-4D97-AF65-F5344CB8AC3E}">
        <p14:creationId xmlns:p14="http://schemas.microsoft.com/office/powerpoint/2010/main" val="1085392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23B13D-378F-4732-9C97-4E70A1E83670}"/>
              </a:ext>
            </a:extLst>
          </p:cNvPr>
          <p:cNvSpPr txBox="1"/>
          <p:nvPr/>
        </p:nvSpPr>
        <p:spPr>
          <a:xfrm>
            <a:off x="1969477" y="896815"/>
            <a:ext cx="866921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ABC’s of Asphalt Emulsions</a:t>
            </a:r>
          </a:p>
        </p:txBody>
      </p:sp>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366D4E8F-E599-4774-8B28-B8C0A5B8B26B}"/>
              </a:ext>
            </a:extLst>
          </p:cNvPr>
          <p:cNvPicPr>
            <a:picLocks noChangeAspect="1"/>
          </p:cNvPicPr>
          <p:nvPr/>
        </p:nvPicPr>
        <p:blipFill>
          <a:blip r:embed="rId3"/>
          <a:stretch>
            <a:fillRect/>
          </a:stretch>
        </p:blipFill>
        <p:spPr>
          <a:xfrm>
            <a:off x="2972920" y="1543146"/>
            <a:ext cx="6246159" cy="4470935"/>
          </a:xfrm>
          <a:prstGeom prst="rect">
            <a:avLst/>
          </a:prstGeom>
        </p:spPr>
      </p:pic>
    </p:spTree>
    <p:extLst>
      <p:ext uri="{BB962C8B-B14F-4D97-AF65-F5344CB8AC3E}">
        <p14:creationId xmlns:p14="http://schemas.microsoft.com/office/powerpoint/2010/main" val="553864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
        <p:nvSpPr>
          <p:cNvPr id="3" name="Title 2">
            <a:extLst>
              <a:ext uri="{FF2B5EF4-FFF2-40B4-BE49-F238E27FC236}">
                <a16:creationId xmlns:a16="http://schemas.microsoft.com/office/drawing/2014/main" id="{58DF3AA3-42F6-4F4B-BC10-B627638CB86C}"/>
              </a:ext>
            </a:extLst>
          </p:cNvPr>
          <p:cNvSpPr>
            <a:spLocks noGrp="1"/>
          </p:cNvSpPr>
          <p:nvPr>
            <p:ph type="title"/>
          </p:nvPr>
        </p:nvSpPr>
        <p:spPr/>
        <p:txBody>
          <a:bodyPr/>
          <a:lstStyle/>
          <a:p>
            <a:r>
              <a:rPr lang="en-US" dirty="0"/>
              <a:t>Thank you and questions??</a:t>
            </a:r>
          </a:p>
        </p:txBody>
      </p:sp>
      <p:pic>
        <p:nvPicPr>
          <p:cNvPr id="6" name="Content Placeholder 5">
            <a:extLst>
              <a:ext uri="{FF2B5EF4-FFF2-40B4-BE49-F238E27FC236}">
                <a16:creationId xmlns:a16="http://schemas.microsoft.com/office/drawing/2014/main" id="{0255AE74-307C-40D1-B05A-0BFCFA03BADD}"/>
              </a:ext>
            </a:extLst>
          </p:cNvPr>
          <p:cNvPicPr>
            <a:picLocks noGrp="1" noChangeAspect="1"/>
          </p:cNvPicPr>
          <p:nvPr>
            <p:ph sz="quarter" idx="13"/>
          </p:nvPr>
        </p:nvPicPr>
        <p:blipFill>
          <a:blip r:embed="rId3"/>
          <a:stretch>
            <a:fillRect/>
          </a:stretch>
        </p:blipFill>
        <p:spPr>
          <a:xfrm>
            <a:off x="3133165" y="2029455"/>
            <a:ext cx="5849470" cy="4194748"/>
          </a:xfrm>
          <a:prstGeom prst="rect">
            <a:avLst/>
          </a:prstGeom>
        </p:spPr>
      </p:pic>
    </p:spTree>
    <p:extLst>
      <p:ext uri="{BB962C8B-B14F-4D97-AF65-F5344CB8AC3E}">
        <p14:creationId xmlns:p14="http://schemas.microsoft.com/office/powerpoint/2010/main" val="3976894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23B13D-378F-4732-9C97-4E70A1E83670}"/>
              </a:ext>
            </a:extLst>
          </p:cNvPr>
          <p:cNvSpPr txBox="1"/>
          <p:nvPr/>
        </p:nvSpPr>
        <p:spPr>
          <a:xfrm>
            <a:off x="1969477" y="896815"/>
            <a:ext cx="866921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ABC’s of Asphalt Emulsions</a:t>
            </a:r>
          </a:p>
        </p:txBody>
      </p:sp>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0C2AF07B-4E21-440B-A207-18F43D15F396}"/>
              </a:ext>
            </a:extLst>
          </p:cNvPr>
          <p:cNvPicPr>
            <a:picLocks noChangeAspect="1"/>
          </p:cNvPicPr>
          <p:nvPr/>
        </p:nvPicPr>
        <p:blipFill>
          <a:blip r:embed="rId3"/>
          <a:stretch>
            <a:fillRect/>
          </a:stretch>
        </p:blipFill>
        <p:spPr>
          <a:xfrm>
            <a:off x="2689412" y="1543146"/>
            <a:ext cx="7026088" cy="4457604"/>
          </a:xfrm>
          <a:prstGeom prst="rect">
            <a:avLst/>
          </a:prstGeom>
        </p:spPr>
      </p:pic>
    </p:spTree>
    <p:extLst>
      <p:ext uri="{BB962C8B-B14F-4D97-AF65-F5344CB8AC3E}">
        <p14:creationId xmlns:p14="http://schemas.microsoft.com/office/powerpoint/2010/main" val="3186601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23B13D-378F-4732-9C97-4E70A1E83670}"/>
              </a:ext>
            </a:extLst>
          </p:cNvPr>
          <p:cNvSpPr txBox="1"/>
          <p:nvPr/>
        </p:nvSpPr>
        <p:spPr>
          <a:xfrm>
            <a:off x="1969477" y="896815"/>
            <a:ext cx="866921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w Cen MT" panose="020B0602020104020603"/>
              </a:rPr>
              <a:t>ABC’s of asphalt emulsion</a:t>
            </a:r>
            <a:endParaRPr kumimoji="0" lang="en-US" sz="28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graphicFrame>
        <p:nvGraphicFramePr>
          <p:cNvPr id="6" name="Table 5">
            <a:extLst>
              <a:ext uri="{FF2B5EF4-FFF2-40B4-BE49-F238E27FC236}">
                <a16:creationId xmlns:a16="http://schemas.microsoft.com/office/drawing/2014/main" id="{0CEC5DC4-E145-4D15-BA28-DC3A611E4E2E}"/>
              </a:ext>
            </a:extLst>
          </p:cNvPr>
          <p:cNvGraphicFramePr>
            <a:graphicFrameLocks noGrp="1"/>
          </p:cNvGraphicFramePr>
          <p:nvPr>
            <p:extLst>
              <p:ext uri="{D42A27DB-BD31-4B8C-83A1-F6EECF244321}">
                <p14:modId xmlns:p14="http://schemas.microsoft.com/office/powerpoint/2010/main" val="1241308063"/>
              </p:ext>
            </p:extLst>
          </p:nvPr>
        </p:nvGraphicFramePr>
        <p:xfrm>
          <a:off x="2917369" y="1612442"/>
          <a:ext cx="6278888" cy="5260015"/>
        </p:xfrm>
        <a:graphic>
          <a:graphicData uri="http://schemas.openxmlformats.org/drawingml/2006/table">
            <a:tbl>
              <a:tblPr/>
              <a:tblGrid>
                <a:gridCol w="448492">
                  <a:extLst>
                    <a:ext uri="{9D8B030D-6E8A-4147-A177-3AD203B41FA5}">
                      <a16:colId xmlns:a16="http://schemas.microsoft.com/office/drawing/2014/main" val="1382004541"/>
                    </a:ext>
                  </a:extLst>
                </a:gridCol>
                <a:gridCol w="448492">
                  <a:extLst>
                    <a:ext uri="{9D8B030D-6E8A-4147-A177-3AD203B41FA5}">
                      <a16:colId xmlns:a16="http://schemas.microsoft.com/office/drawing/2014/main" val="2534146225"/>
                    </a:ext>
                  </a:extLst>
                </a:gridCol>
                <a:gridCol w="448492">
                  <a:extLst>
                    <a:ext uri="{9D8B030D-6E8A-4147-A177-3AD203B41FA5}">
                      <a16:colId xmlns:a16="http://schemas.microsoft.com/office/drawing/2014/main" val="601247801"/>
                    </a:ext>
                  </a:extLst>
                </a:gridCol>
                <a:gridCol w="448492">
                  <a:extLst>
                    <a:ext uri="{9D8B030D-6E8A-4147-A177-3AD203B41FA5}">
                      <a16:colId xmlns:a16="http://schemas.microsoft.com/office/drawing/2014/main" val="2240959080"/>
                    </a:ext>
                  </a:extLst>
                </a:gridCol>
                <a:gridCol w="448492">
                  <a:extLst>
                    <a:ext uri="{9D8B030D-6E8A-4147-A177-3AD203B41FA5}">
                      <a16:colId xmlns:a16="http://schemas.microsoft.com/office/drawing/2014/main" val="2428437187"/>
                    </a:ext>
                  </a:extLst>
                </a:gridCol>
                <a:gridCol w="448492">
                  <a:extLst>
                    <a:ext uri="{9D8B030D-6E8A-4147-A177-3AD203B41FA5}">
                      <a16:colId xmlns:a16="http://schemas.microsoft.com/office/drawing/2014/main" val="3056583523"/>
                    </a:ext>
                  </a:extLst>
                </a:gridCol>
                <a:gridCol w="448492">
                  <a:extLst>
                    <a:ext uri="{9D8B030D-6E8A-4147-A177-3AD203B41FA5}">
                      <a16:colId xmlns:a16="http://schemas.microsoft.com/office/drawing/2014/main" val="290552478"/>
                    </a:ext>
                  </a:extLst>
                </a:gridCol>
                <a:gridCol w="448492">
                  <a:extLst>
                    <a:ext uri="{9D8B030D-6E8A-4147-A177-3AD203B41FA5}">
                      <a16:colId xmlns:a16="http://schemas.microsoft.com/office/drawing/2014/main" val="536316108"/>
                    </a:ext>
                  </a:extLst>
                </a:gridCol>
                <a:gridCol w="448492">
                  <a:extLst>
                    <a:ext uri="{9D8B030D-6E8A-4147-A177-3AD203B41FA5}">
                      <a16:colId xmlns:a16="http://schemas.microsoft.com/office/drawing/2014/main" val="1665027974"/>
                    </a:ext>
                  </a:extLst>
                </a:gridCol>
                <a:gridCol w="448492">
                  <a:extLst>
                    <a:ext uri="{9D8B030D-6E8A-4147-A177-3AD203B41FA5}">
                      <a16:colId xmlns:a16="http://schemas.microsoft.com/office/drawing/2014/main" val="1679257727"/>
                    </a:ext>
                  </a:extLst>
                </a:gridCol>
                <a:gridCol w="448492">
                  <a:extLst>
                    <a:ext uri="{9D8B030D-6E8A-4147-A177-3AD203B41FA5}">
                      <a16:colId xmlns:a16="http://schemas.microsoft.com/office/drawing/2014/main" val="1097766544"/>
                    </a:ext>
                  </a:extLst>
                </a:gridCol>
                <a:gridCol w="448492">
                  <a:extLst>
                    <a:ext uri="{9D8B030D-6E8A-4147-A177-3AD203B41FA5}">
                      <a16:colId xmlns:a16="http://schemas.microsoft.com/office/drawing/2014/main" val="2965759145"/>
                    </a:ext>
                  </a:extLst>
                </a:gridCol>
                <a:gridCol w="448492">
                  <a:extLst>
                    <a:ext uri="{9D8B030D-6E8A-4147-A177-3AD203B41FA5}">
                      <a16:colId xmlns:a16="http://schemas.microsoft.com/office/drawing/2014/main" val="109379234"/>
                    </a:ext>
                  </a:extLst>
                </a:gridCol>
                <a:gridCol w="448492">
                  <a:extLst>
                    <a:ext uri="{9D8B030D-6E8A-4147-A177-3AD203B41FA5}">
                      <a16:colId xmlns:a16="http://schemas.microsoft.com/office/drawing/2014/main" val="3364676049"/>
                    </a:ext>
                  </a:extLst>
                </a:gridCol>
              </a:tblGrid>
              <a:tr h="239271">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H</a:t>
                      </a: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4270834188"/>
                  </a:ext>
                </a:extLst>
              </a:tr>
              <a:tr h="239271">
                <a:tc>
                  <a:txBody>
                    <a:bodyPr/>
                    <a:lstStyle/>
                    <a:p>
                      <a:pPr algn="ctr" fontAlgn="b"/>
                      <a:r>
                        <a:rPr lang="en-US" sz="1800" b="1" i="0" u="none" strike="noStrike">
                          <a:solidFill>
                            <a:srgbClr val="FF0000"/>
                          </a:solidFill>
                          <a:effectLst/>
                          <a:latin typeface="Calibri" panose="020F0502020204030204" pitchFamily="34" charset="0"/>
                        </a:rPr>
                        <a:t>C</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F</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61730512"/>
                  </a:ext>
                </a:extLst>
              </a:tr>
              <a:tr h="239271">
                <a:tc>
                  <a:txBody>
                    <a:bodyPr/>
                    <a:lstStyle/>
                    <a:p>
                      <a:pPr algn="ctr" fontAlgn="b"/>
                      <a:r>
                        <a:rPr lang="en-US" sz="1800" b="1" i="0" u="none" strike="noStrike">
                          <a:solidFill>
                            <a:srgbClr val="FF0000"/>
                          </a:solidFill>
                          <a:effectLst/>
                          <a:latin typeface="Calibri" panose="020F0502020204030204" pitchFamily="34" charset="0"/>
                        </a:rPr>
                        <a:t>Q</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E</a:t>
                      </a: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R</a:t>
                      </a: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A</a:t>
                      </a: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a:t>
                      </a: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E</a:t>
                      </a: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E</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1570503193"/>
                  </a:ext>
                </a:extLst>
              </a:tr>
              <a:tr h="239271">
                <a:tc>
                  <a:txBody>
                    <a:bodyPr/>
                    <a:lstStyle/>
                    <a:p>
                      <a:pPr algn="ctr" fontAlgn="b"/>
                      <a:r>
                        <a:rPr lang="en-US" sz="1800" b="1" i="0" u="none" strike="noStrike">
                          <a:solidFill>
                            <a:srgbClr val="FF0000"/>
                          </a:solidFill>
                          <a:effectLst/>
                          <a:latin typeface="Calibri" panose="020F0502020204030204" pitchFamily="34" charset="0"/>
                        </a:rPr>
                        <a:t>S</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S</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3461966646"/>
                  </a:ext>
                </a:extLst>
              </a:tr>
              <a:tr h="239271">
                <a:tc>
                  <a:txBody>
                    <a:bodyPr/>
                    <a:lstStyle/>
                    <a:p>
                      <a:pPr algn="ctr" fontAlgn="b"/>
                      <a:r>
                        <a:rPr lang="en-US" sz="1800" b="1" i="0" u="none" strike="noStrike">
                          <a:solidFill>
                            <a:srgbClr val="FF0000"/>
                          </a:solidFill>
                          <a:effectLst/>
                          <a:latin typeface="Calibri" panose="020F0502020204030204" pitchFamily="34" charset="0"/>
                        </a:rPr>
                        <a:t>-</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251163212"/>
                  </a:ext>
                </a:extLst>
              </a:tr>
              <a:tr h="239271">
                <a:tc>
                  <a:txBody>
                    <a:bodyPr/>
                    <a:lstStyle/>
                    <a:p>
                      <a:pPr algn="ctr" fontAlgn="b"/>
                      <a:r>
                        <a:rPr lang="en-US" sz="1800" b="1" i="0" u="none" strike="noStrike">
                          <a:solidFill>
                            <a:srgbClr val="FF0000"/>
                          </a:solidFill>
                          <a:effectLst/>
                          <a:latin typeface="Calibri" panose="020F0502020204030204" pitchFamily="34" charset="0"/>
                        </a:rPr>
                        <a:t>1</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E</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P</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3695834225"/>
                  </a:ext>
                </a:extLst>
              </a:tr>
              <a:tr h="239271">
                <a:tc>
                  <a:txBody>
                    <a:bodyPr/>
                    <a:lstStyle/>
                    <a:p>
                      <a:pPr algn="ctr" fontAlgn="b"/>
                      <a:r>
                        <a:rPr lang="en-US" sz="1800" b="1" i="0" u="none" strike="noStrike">
                          <a:solidFill>
                            <a:srgbClr val="FF0000"/>
                          </a:solidFill>
                          <a:effectLst/>
                          <a:latin typeface="Calibri" panose="020F0502020204030204" pitchFamily="34" charset="0"/>
                        </a:rPr>
                        <a:t>H</a:t>
                      </a: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F</a:t>
                      </a: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M</a:t>
                      </a: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S</a:t>
                      </a: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a:t>
                      </a: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2</a:t>
                      </a: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S</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2177753894"/>
                  </a:ext>
                </a:extLst>
              </a:tr>
              <a:tr h="239271">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U</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S</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1258527211"/>
                  </a:ext>
                </a:extLst>
              </a:tr>
              <a:tr h="239271">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L</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a:t>
                      </a: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2806552974"/>
                  </a:ext>
                </a:extLst>
              </a:tr>
              <a:tr h="239271">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S</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1</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H</a:t>
                      </a:r>
                    </a:p>
                  </a:txBody>
                  <a:tcPr marL="4979" marR="4979" marT="4979" marB="0" anchor="b">
                    <a:lnL>
                      <a:noFill/>
                    </a:lnL>
                    <a:lnR>
                      <a:noFill/>
                    </a:lnR>
                    <a:lnT>
                      <a:noFill/>
                    </a:lnT>
                    <a:lnB>
                      <a:noFill/>
                    </a:lnB>
                  </a:tcPr>
                </a:tc>
                <a:extLst>
                  <a:ext uri="{0D108BD9-81ED-4DB2-BD59-A6C34878D82A}">
                    <a16:rowId xmlns:a16="http://schemas.microsoft.com/office/drawing/2014/main" val="3272267009"/>
                  </a:ext>
                </a:extLst>
              </a:tr>
              <a:tr h="239271">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I</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H</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dirty="0">
                          <a:solidFill>
                            <a:srgbClr val="FF0000"/>
                          </a:solidFill>
                          <a:effectLst/>
                          <a:latin typeface="Calibri" panose="020F0502020204030204" pitchFamily="34" charset="0"/>
                        </a:rPr>
                        <a:t>F</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3810212378"/>
                  </a:ext>
                </a:extLst>
              </a:tr>
              <a:tr h="239271">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O</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P</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R</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2837245642"/>
                  </a:ext>
                </a:extLst>
              </a:tr>
              <a:tr h="239271">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N</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2</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S</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1223193186"/>
                  </a:ext>
                </a:extLst>
              </a:tr>
              <a:tr h="239271">
                <a:tc>
                  <a:txBody>
                    <a:bodyPr/>
                    <a:lstStyle/>
                    <a:p>
                      <a:pPr algn="ctr" fontAlgn="b"/>
                      <a:r>
                        <a:rPr lang="en-US" sz="1800" b="1" i="0" u="none" strike="noStrike">
                          <a:solidFill>
                            <a:srgbClr val="FF0000"/>
                          </a:solidFill>
                          <a:effectLst/>
                          <a:latin typeface="Calibri" panose="020F0502020204030204" pitchFamily="34" charset="0"/>
                        </a:rPr>
                        <a:t>C</a:t>
                      </a: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R</a:t>
                      </a: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S</a:t>
                      </a: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a:t>
                      </a: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2</a:t>
                      </a: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P</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791429995"/>
                  </a:ext>
                </a:extLst>
              </a:tr>
              <a:tr h="239271">
                <a:tc>
                  <a:txBody>
                    <a:bodyPr/>
                    <a:lstStyle/>
                    <a:p>
                      <a:pPr algn="ctr" fontAlgn="b"/>
                      <a:r>
                        <a:rPr lang="en-US" sz="1800" b="1" i="0" u="none" strike="noStrike">
                          <a:solidFill>
                            <a:srgbClr val="FF0000"/>
                          </a:solidFill>
                          <a:effectLst/>
                          <a:latin typeface="Calibri" panose="020F0502020204030204" pitchFamily="34" charset="0"/>
                        </a:rPr>
                        <a:t>S</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M</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P</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S</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3167039549"/>
                  </a:ext>
                </a:extLst>
              </a:tr>
              <a:tr h="239271">
                <a:tc>
                  <a:txBody>
                    <a:bodyPr/>
                    <a:lstStyle/>
                    <a:p>
                      <a:pPr algn="ctr" fontAlgn="b"/>
                      <a:r>
                        <a:rPr lang="en-US" sz="1800" b="1" i="0" u="none" strike="noStrike">
                          <a:solidFill>
                            <a:srgbClr val="FF0000"/>
                          </a:solidFill>
                          <a:effectLst/>
                          <a:latin typeface="Calibri" panose="020F0502020204030204" pitchFamily="34" charset="0"/>
                        </a:rPr>
                        <a:t>S</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R</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2</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R</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3387418335"/>
                  </a:ext>
                </a:extLst>
              </a:tr>
              <a:tr h="239271">
                <a:tc>
                  <a:txBody>
                    <a:bodyPr/>
                    <a:lstStyle/>
                    <a:p>
                      <a:pPr algn="ctr" fontAlgn="b"/>
                      <a:r>
                        <a:rPr lang="en-US" sz="1800" b="1" i="0" u="none" strike="noStrike">
                          <a:solidFill>
                            <a:srgbClr val="FF0000"/>
                          </a:solidFill>
                          <a:effectLst/>
                          <a:latin typeface="Calibri" panose="020F0502020204030204" pitchFamily="34" charset="0"/>
                        </a:rPr>
                        <a:t>-</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E</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r>
                        <a:rPr lang="en-US" sz="1800" b="1" i="0" u="none" strike="noStrike">
                          <a:solidFill>
                            <a:srgbClr val="FF0000"/>
                          </a:solidFill>
                          <a:effectLst/>
                          <a:latin typeface="Calibri" panose="020F0502020204030204" pitchFamily="34" charset="0"/>
                        </a:rPr>
                        <a:t>C</a:t>
                      </a: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3090725595"/>
                  </a:ext>
                </a:extLst>
              </a:tr>
              <a:tr h="239271">
                <a:tc>
                  <a:txBody>
                    <a:bodyPr/>
                    <a:lstStyle/>
                    <a:p>
                      <a:pPr algn="ctr" fontAlgn="b"/>
                      <a:r>
                        <a:rPr lang="en-US" sz="1800" b="1" i="0" u="none" strike="noStrike">
                          <a:solidFill>
                            <a:srgbClr val="FF0000"/>
                          </a:solidFill>
                          <a:effectLst/>
                          <a:latin typeface="Calibri" panose="020F0502020204030204" pitchFamily="34" charset="0"/>
                        </a:rPr>
                        <a:t>1</a:t>
                      </a: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800" b="1"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590342296"/>
                  </a:ext>
                </a:extLst>
              </a:tr>
              <a:tr h="232633">
                <a:tc>
                  <a:txBody>
                    <a:bodyPr/>
                    <a:lstStyle/>
                    <a:p>
                      <a:pPr algn="ctr" fontAlgn="b"/>
                      <a:endParaRPr lang="en-US" sz="1100" b="0"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100" b="0"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100" b="0"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100" b="0"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100" b="0"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100" b="0"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100" b="0"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100" b="0"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100" b="0"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100" b="0"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100" b="0"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100" b="0"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100" b="0" i="0" u="none" strike="noStrike">
                        <a:solidFill>
                          <a:srgbClr val="FF0000"/>
                        </a:solidFill>
                        <a:effectLst/>
                        <a:latin typeface="Calibri" panose="020F0502020204030204" pitchFamily="34" charset="0"/>
                      </a:endParaRPr>
                    </a:p>
                  </a:txBody>
                  <a:tcPr marL="4979" marR="4979" marT="4979" marB="0" anchor="b">
                    <a:lnL>
                      <a:noFill/>
                    </a:lnL>
                    <a:lnR>
                      <a:noFill/>
                    </a:lnR>
                    <a:lnT>
                      <a:noFill/>
                    </a:lnT>
                    <a:lnB>
                      <a:noFill/>
                    </a:lnB>
                  </a:tcPr>
                </a:tc>
                <a:tc>
                  <a:txBody>
                    <a:bodyPr/>
                    <a:lstStyle/>
                    <a:p>
                      <a:pPr algn="ctr" fontAlgn="b"/>
                      <a:endParaRPr lang="en-US" sz="1100" b="0" i="0" u="none" strike="noStrike" dirty="0">
                        <a:solidFill>
                          <a:srgbClr val="FF0000"/>
                        </a:solidFill>
                        <a:effectLst/>
                        <a:latin typeface="Calibri" panose="020F0502020204030204" pitchFamily="34" charset="0"/>
                      </a:endParaRPr>
                    </a:p>
                  </a:txBody>
                  <a:tcPr marL="4979" marR="4979" marT="4979" marB="0" anchor="b">
                    <a:lnL>
                      <a:noFill/>
                    </a:lnL>
                    <a:lnR>
                      <a:noFill/>
                    </a:lnR>
                    <a:lnT>
                      <a:noFill/>
                    </a:lnT>
                    <a:lnB>
                      <a:noFill/>
                    </a:lnB>
                  </a:tcPr>
                </a:tc>
                <a:extLst>
                  <a:ext uri="{0D108BD9-81ED-4DB2-BD59-A6C34878D82A}">
                    <a16:rowId xmlns:a16="http://schemas.microsoft.com/office/drawing/2014/main" val="1199113996"/>
                  </a:ext>
                </a:extLst>
              </a:tr>
            </a:tbl>
          </a:graphicData>
        </a:graphic>
      </p:graphicFrame>
    </p:spTree>
    <p:extLst>
      <p:ext uri="{BB962C8B-B14F-4D97-AF65-F5344CB8AC3E}">
        <p14:creationId xmlns:p14="http://schemas.microsoft.com/office/powerpoint/2010/main" val="3764778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23B13D-378F-4732-9C97-4E70A1E83670}"/>
              </a:ext>
            </a:extLst>
          </p:cNvPr>
          <p:cNvSpPr txBox="1"/>
          <p:nvPr/>
        </p:nvSpPr>
        <p:spPr>
          <a:xfrm>
            <a:off x="1969477" y="896815"/>
            <a:ext cx="866921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w Cen MT" panose="020B0602020104020603"/>
              </a:rPr>
              <a:t>What is a Emulsion?</a:t>
            </a:r>
            <a:endParaRPr kumimoji="0" lang="en-US" sz="28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
        <p:nvSpPr>
          <p:cNvPr id="5" name="Content Placeholder 4">
            <a:extLst>
              <a:ext uri="{FF2B5EF4-FFF2-40B4-BE49-F238E27FC236}">
                <a16:creationId xmlns:a16="http://schemas.microsoft.com/office/drawing/2014/main" id="{3B207F63-DD8C-429E-A925-E7891520B53B}"/>
              </a:ext>
            </a:extLst>
          </p:cNvPr>
          <p:cNvSpPr>
            <a:spLocks noGrp="1"/>
          </p:cNvSpPr>
          <p:nvPr>
            <p:ph sz="quarter" idx="13"/>
          </p:nvPr>
        </p:nvSpPr>
        <p:spPr>
          <a:xfrm>
            <a:off x="913774" y="1727200"/>
            <a:ext cx="10363826" cy="3796145"/>
          </a:xfrm>
        </p:spPr>
        <p:txBody>
          <a:bodyPr/>
          <a:lstStyle/>
          <a:p>
            <a:r>
              <a:rPr lang="en-US" sz="3600" dirty="0"/>
              <a:t>A Solution.</a:t>
            </a:r>
          </a:p>
          <a:p>
            <a:pPr lvl="1"/>
            <a:r>
              <a:rPr lang="en-US" sz="3200" dirty="0"/>
              <a:t>A homogeneous mixture of two substances</a:t>
            </a:r>
          </a:p>
          <a:p>
            <a:pPr lvl="1"/>
            <a:r>
              <a:rPr lang="en-US" sz="3200" dirty="0"/>
              <a:t>Individual molecules of one substance (solute) are surrounded by molecules of the other substance (solvent).</a:t>
            </a:r>
          </a:p>
          <a:p>
            <a:pPr lvl="1"/>
            <a:endParaRPr lang="en-US" dirty="0"/>
          </a:p>
        </p:txBody>
      </p:sp>
    </p:spTree>
    <p:extLst>
      <p:ext uri="{BB962C8B-B14F-4D97-AF65-F5344CB8AC3E}">
        <p14:creationId xmlns:p14="http://schemas.microsoft.com/office/powerpoint/2010/main" val="415340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23B13D-378F-4732-9C97-4E70A1E83670}"/>
              </a:ext>
            </a:extLst>
          </p:cNvPr>
          <p:cNvSpPr txBox="1"/>
          <p:nvPr/>
        </p:nvSpPr>
        <p:spPr>
          <a:xfrm>
            <a:off x="1969477" y="896815"/>
            <a:ext cx="866921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w Cen MT" panose="020B0602020104020603"/>
              </a:rPr>
              <a:t>What is an Emulsion?</a:t>
            </a:r>
            <a:endParaRPr kumimoji="0" lang="en-US" sz="28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
        <p:nvSpPr>
          <p:cNvPr id="5" name="Content Placeholder 4">
            <a:extLst>
              <a:ext uri="{FF2B5EF4-FFF2-40B4-BE49-F238E27FC236}">
                <a16:creationId xmlns:a16="http://schemas.microsoft.com/office/drawing/2014/main" id="{F5CE7911-BF82-4B9A-97EE-72EE079A0D9A}"/>
              </a:ext>
            </a:extLst>
          </p:cNvPr>
          <p:cNvSpPr>
            <a:spLocks noGrp="1"/>
          </p:cNvSpPr>
          <p:nvPr>
            <p:ph sz="quarter" idx="13"/>
          </p:nvPr>
        </p:nvSpPr>
        <p:spPr/>
        <p:txBody>
          <a:bodyPr>
            <a:normAutofit/>
          </a:bodyPr>
          <a:lstStyle/>
          <a:p>
            <a:r>
              <a:rPr lang="en-US" sz="2800" dirty="0"/>
              <a:t>Examples  ?</a:t>
            </a:r>
          </a:p>
          <a:p>
            <a:pPr lvl="1"/>
            <a:r>
              <a:rPr lang="en-US" sz="2600" dirty="0"/>
              <a:t>Smoke or Fog?</a:t>
            </a:r>
          </a:p>
          <a:p>
            <a:pPr lvl="1"/>
            <a:r>
              <a:rPr lang="en-US" sz="2600" dirty="0"/>
              <a:t>Milk.</a:t>
            </a:r>
          </a:p>
          <a:p>
            <a:pPr lvl="1"/>
            <a:r>
              <a:rPr lang="en-US" sz="2600" dirty="0"/>
              <a:t>Butter.</a:t>
            </a:r>
          </a:p>
          <a:p>
            <a:pPr lvl="1"/>
            <a:r>
              <a:rPr lang="en-US" sz="2600" dirty="0"/>
              <a:t>Mayo</a:t>
            </a:r>
          </a:p>
          <a:p>
            <a:pPr lvl="1"/>
            <a:r>
              <a:rPr lang="en-US" sz="2600" dirty="0"/>
              <a:t>Asphalt!</a:t>
            </a:r>
          </a:p>
        </p:txBody>
      </p:sp>
    </p:spTree>
    <p:extLst>
      <p:ext uri="{BB962C8B-B14F-4D97-AF65-F5344CB8AC3E}">
        <p14:creationId xmlns:p14="http://schemas.microsoft.com/office/powerpoint/2010/main" val="396018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23B13D-378F-4732-9C97-4E70A1E83670}"/>
              </a:ext>
            </a:extLst>
          </p:cNvPr>
          <p:cNvSpPr txBox="1"/>
          <p:nvPr/>
        </p:nvSpPr>
        <p:spPr>
          <a:xfrm>
            <a:off x="1969477" y="896815"/>
            <a:ext cx="866921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w Cen MT" panose="020B0602020104020603"/>
              </a:rPr>
              <a:t>ABC’s of asphalt emulsion</a:t>
            </a:r>
            <a:endParaRPr kumimoji="0" lang="en-US" sz="28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2"/>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2231295-FAA2-4540-A041-B7D59BBB9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6364" y="1553730"/>
            <a:ext cx="6419272" cy="4782416"/>
          </a:xfrm>
          <a:prstGeom prst="rect">
            <a:avLst/>
          </a:prstGeom>
        </p:spPr>
      </p:pic>
    </p:spTree>
    <p:extLst>
      <p:ext uri="{BB962C8B-B14F-4D97-AF65-F5344CB8AC3E}">
        <p14:creationId xmlns:p14="http://schemas.microsoft.com/office/powerpoint/2010/main" val="1597451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23B13D-378F-4732-9C97-4E70A1E83670}"/>
              </a:ext>
            </a:extLst>
          </p:cNvPr>
          <p:cNvSpPr txBox="1"/>
          <p:nvPr/>
        </p:nvSpPr>
        <p:spPr>
          <a:xfrm>
            <a:off x="1969477" y="896815"/>
            <a:ext cx="866921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w Cen MT" panose="020B0602020104020603"/>
              </a:rPr>
              <a:t>ABC’s of asphalt emulsion</a:t>
            </a:r>
            <a:endParaRPr kumimoji="0" lang="en-US" sz="28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4" name="Picture 3">
            <a:extLst>
              <a:ext uri="{FF2B5EF4-FFF2-40B4-BE49-F238E27FC236}">
                <a16:creationId xmlns:a16="http://schemas.microsoft.com/office/drawing/2014/main" id="{1BCA65A7-5FE9-45E6-9DA7-98CE0AAA8097}"/>
              </a:ext>
            </a:extLst>
          </p:cNvPr>
          <p:cNvPicPr>
            <a:picLocks noChangeAspect="1"/>
          </p:cNvPicPr>
          <p:nvPr/>
        </p:nvPicPr>
        <p:blipFill>
          <a:blip r:embed="rId3"/>
          <a:stretch>
            <a:fillRect/>
          </a:stretch>
        </p:blipFill>
        <p:spPr>
          <a:xfrm>
            <a:off x="227608" y="5637509"/>
            <a:ext cx="1172568" cy="839602"/>
          </a:xfrm>
          <a:prstGeom prst="roundRect">
            <a:avLst>
              <a:gd name="adj" fmla="val 8594"/>
            </a:avLst>
          </a:prstGeom>
          <a:solidFill>
            <a:srgbClr val="FFFFFF">
              <a:shade val="85000"/>
            </a:srgbClr>
          </a:solidFill>
          <a:ln w="38100">
            <a:solidFill>
              <a:srgbClr val="C00000"/>
            </a:solidFill>
          </a:ln>
          <a:effectLst>
            <a:reflection blurRad="12700" stA="38000" endPos="28000" dist="5000" dir="5400000" sy="-100000" algn="bl" rotWithShape="0"/>
          </a:effectLst>
        </p:spPr>
      </p:pic>
      <p:sp>
        <p:nvSpPr>
          <p:cNvPr id="5" name="Content Placeholder 2">
            <a:extLst>
              <a:ext uri="{FF2B5EF4-FFF2-40B4-BE49-F238E27FC236}">
                <a16:creationId xmlns:a16="http://schemas.microsoft.com/office/drawing/2014/main" id="{DCE41A4B-C4B6-4DA3-8BCE-7268AAB7260E}"/>
              </a:ext>
            </a:extLst>
          </p:cNvPr>
          <p:cNvSpPr txBox="1">
            <a:spLocks/>
          </p:cNvSpPr>
          <p:nvPr/>
        </p:nvSpPr>
        <p:spPr>
          <a:xfrm>
            <a:off x="1284514" y="1608910"/>
            <a:ext cx="8229600" cy="4267200"/>
          </a:xfrm>
          <a:prstGeom prst="rect">
            <a:avLst/>
          </a:prstGeom>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a:lstStyle>
          <a:p>
            <a:r>
              <a:rPr lang="en-US" dirty="0"/>
              <a:t>Why emulsify asphalt?</a:t>
            </a:r>
          </a:p>
          <a:p>
            <a:pPr lvl="1"/>
            <a:r>
              <a:rPr lang="en-US" sz="2800" dirty="0"/>
              <a:t>Viscosity reduction and safer use at lower temperatures</a:t>
            </a:r>
          </a:p>
          <a:p>
            <a:pPr lvl="1"/>
            <a:r>
              <a:rPr lang="en-US" sz="2800" dirty="0"/>
              <a:t>Change from “oil based” to “water based” system</a:t>
            </a:r>
          </a:p>
          <a:p>
            <a:pPr lvl="1"/>
            <a:r>
              <a:rPr lang="en-US" sz="2800" dirty="0"/>
              <a:t>Reduced energy use, worker exposure, burn hazard and job site odor</a:t>
            </a:r>
          </a:p>
          <a:p>
            <a:pPr lvl="1"/>
            <a:r>
              <a:rPr lang="en-US" sz="2800" dirty="0"/>
              <a:t>Properly formulated emulsion systems provide long term performance benefits</a:t>
            </a:r>
          </a:p>
        </p:txBody>
      </p:sp>
    </p:spTree>
    <p:extLst>
      <p:ext uri="{BB962C8B-B14F-4D97-AF65-F5344CB8AC3E}">
        <p14:creationId xmlns:p14="http://schemas.microsoft.com/office/powerpoint/2010/main" val="1592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roplet">
  <a:themeElements>
    <a:clrScheme name="Droplet">
      <a:dk1>
        <a:sysClr val="windowText" lastClr="000000"/>
      </a:dk1>
      <a:lt1>
        <a:sysClr val="window" lastClr="FFFFFF"/>
      </a:lt1>
      <a:dk2>
        <a:srgbClr val="4B4B4B"/>
      </a:dk2>
      <a:lt2>
        <a:srgbClr val="B5B5B5"/>
      </a:lt2>
      <a:accent1>
        <a:srgbClr val="9AC43E"/>
      </a:accent1>
      <a:accent2>
        <a:srgbClr val="44BA98"/>
      </a:accent2>
      <a:accent3>
        <a:srgbClr val="43A9D9"/>
      </a:accent3>
      <a:accent4>
        <a:srgbClr val="6274D8"/>
      </a:accent4>
      <a:accent5>
        <a:srgbClr val="AB54D7"/>
      </a:accent5>
      <a:accent6>
        <a:srgbClr val="D15B37"/>
      </a:accent6>
      <a:hlink>
        <a:srgbClr val="BFE962"/>
      </a:hlink>
      <a:folHlink>
        <a:srgbClr val="C0D591"/>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892FADA9-420D-4323-A7A4-C1060166525B}"/>
    </a:ext>
  </a:ext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1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3C35680814BB43A11E9FB07D601FB4" ma:contentTypeVersion="2" ma:contentTypeDescription="Create a new document." ma:contentTypeScope="" ma:versionID="eec5cde7945ba053eb90ff92c76b596f">
  <xsd:schema xmlns:xsd="http://www.w3.org/2001/XMLSchema" xmlns:xs="http://www.w3.org/2001/XMLSchema" xmlns:p="http://schemas.microsoft.com/office/2006/metadata/properties" xmlns:ns1="http://schemas.microsoft.com/sharepoint/v3" xmlns:ns2="7ac1d05a-fc1e-4069-a527-ab4693b3d038" targetNamespace="http://schemas.microsoft.com/office/2006/metadata/properties" ma:root="true" ma:fieldsID="cda7576bbc4fe67a2cb7ad6bfa5bbd97" ns1:_="" ns2:_="">
    <xsd:import namespace="http://schemas.microsoft.com/sharepoint/v3"/>
    <xsd:import namespace="7ac1d05a-fc1e-4069-a527-ab4693b3d038"/>
    <xsd:element name="properties">
      <xsd:complexType>
        <xsd:sequence>
          <xsd:element name="documentManagement">
            <xsd:complexType>
              <xsd:all>
                <xsd:element ref="ns1:PublishingStartDate" minOccurs="0"/>
                <xsd:element ref="ns1:PublishingExpirationDate" minOccurs="0"/>
                <xsd:element ref="ns2:MigrationSource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c1d05a-fc1e-4069-a527-ab4693b3d038" elementFormDefault="qualified">
    <xsd:import namespace="http://schemas.microsoft.com/office/2006/documentManagement/types"/>
    <xsd:import namespace="http://schemas.microsoft.com/office/infopath/2007/PartnerControls"/>
    <xsd:element name="MigrationSourceURL" ma:index="10" nillable="true" ma:displayName="MigrationSourceURL" ma:internalName="MigrationSourceURL">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MigrationSourceURL xmlns="7ac1d05a-fc1e-4069-a527-ab4693b3d038" xsi:nil="true"/>
    <PublishingStartDate xmlns="http://schemas.microsoft.com/sharepoint/v3" xsi:nil="true"/>
  </documentManagement>
</p:properties>
</file>

<file path=customXml/itemProps1.xml><?xml version="1.0" encoding="utf-8"?>
<ds:datastoreItem xmlns:ds="http://schemas.openxmlformats.org/officeDocument/2006/customXml" ds:itemID="{51EB338C-5790-44A6-971D-4951F19C8F6A}"/>
</file>

<file path=customXml/itemProps2.xml><?xml version="1.0" encoding="utf-8"?>
<ds:datastoreItem xmlns:ds="http://schemas.openxmlformats.org/officeDocument/2006/customXml" ds:itemID="{A12C2126-E7E1-4709-82B5-15A5B813249B}"/>
</file>

<file path=customXml/itemProps3.xml><?xml version="1.0" encoding="utf-8"?>
<ds:datastoreItem xmlns:ds="http://schemas.openxmlformats.org/officeDocument/2006/customXml" ds:itemID="{F096077B-FA47-450D-96E7-71BB231104C7}"/>
</file>

<file path=docProps/app.xml><?xml version="1.0" encoding="utf-8"?>
<Properties xmlns="http://schemas.openxmlformats.org/officeDocument/2006/extended-properties" xmlns:vt="http://schemas.openxmlformats.org/officeDocument/2006/docPropsVTypes">
  <TotalTime>8676</TotalTime>
  <Words>2078</Words>
  <Application>Microsoft Office PowerPoint</Application>
  <PresentationFormat>Widescreen</PresentationFormat>
  <Paragraphs>313</Paragraphs>
  <Slides>30</Slides>
  <Notes>11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Arial</vt:lpstr>
      <vt:lpstr>Book Antiqua</vt:lpstr>
      <vt:lpstr>Calibri</vt:lpstr>
      <vt:lpstr>Century Gothic</vt:lpstr>
      <vt:lpstr>Lucida Sans</vt:lpstr>
      <vt:lpstr>Times New Roman</vt:lpstr>
      <vt:lpstr>Tw Cen MT</vt:lpstr>
      <vt:lpstr>Verdana</vt:lpstr>
      <vt:lpstr>Wingdings</vt:lpstr>
      <vt:lpstr>Wingdings 2</vt:lpstr>
      <vt:lpstr>Wingdings 3</vt:lpstr>
      <vt:lpstr>Droplet</vt:lpstr>
      <vt:lpstr>Apex</vt:lpstr>
      <vt:lpstr>1_Apex</vt:lpstr>
      <vt:lpstr>2019 Oaces cHip seal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ABC’s of asphalt Emulsions</vt:lpstr>
      <vt:lpstr>ABC’S OF ASPHALT EMULSIONS</vt:lpstr>
      <vt:lpstr>PowerPoint Presentation</vt:lpstr>
      <vt:lpstr>Abc’s of asphalt emulsions</vt:lpstr>
      <vt:lpstr>Emulsion Classifications</vt:lpstr>
      <vt:lpstr>PowerPoint Presentation</vt:lpstr>
      <vt:lpstr>PowerPoint Presentation</vt:lpstr>
      <vt:lpstr>What goes into a emulsion?</vt:lpstr>
      <vt:lpstr>Emulsifier</vt:lpstr>
      <vt:lpstr>Emulsifier</vt:lpstr>
      <vt:lpstr>Anionic Emulsifier Molecule</vt:lpstr>
      <vt:lpstr>The Emulsifier - Performance</vt:lpstr>
      <vt:lpstr>Cationic emulsions</vt:lpstr>
      <vt:lpstr>anionic emulsions</vt:lpstr>
      <vt:lpstr>Emulsion test SFS viscosity</vt:lpstr>
      <vt:lpstr>Emulsion test penetration</vt:lpstr>
      <vt:lpstr>Emulsion test Elastic recovery</vt:lpstr>
      <vt:lpstr>finally</vt:lpstr>
      <vt:lpstr>Thank you and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Oaces cHip seal workshop</dc:title>
  <dc:creator>Keven Heitschmidt</dc:creator>
  <cp:lastModifiedBy>Keven Heitschmidt</cp:lastModifiedBy>
  <cp:revision>28</cp:revision>
  <dcterms:created xsi:type="dcterms:W3CDTF">2019-12-03T22:15:20Z</dcterms:created>
  <dcterms:modified xsi:type="dcterms:W3CDTF">2019-12-09T22:52:20Z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0x010100563C35680814BB43A11E9FB07D601FB4</vt:lpwstr>
  </property>
</Properties>
</file>