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29" r:id="rId2"/>
    <p:sldId id="375" r:id="rId3"/>
    <p:sldId id="377" r:id="rId4"/>
    <p:sldId id="376" r:id="rId5"/>
    <p:sldId id="378" r:id="rId6"/>
    <p:sldId id="379" r:id="rId7"/>
    <p:sldId id="380" r:id="rId8"/>
    <p:sldId id="381" r:id="rId9"/>
    <p:sldId id="383" r:id="rId10"/>
    <p:sldId id="384" r:id="rId11"/>
    <p:sldId id="385" r:id="rId12"/>
    <p:sldId id="386" r:id="rId13"/>
    <p:sldId id="387" r:id="rId14"/>
    <p:sldId id="388" r:id="rId15"/>
    <p:sldId id="3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vin Hamilton" initials="KH" lastIdx="0" clrIdx="0">
    <p:extLst>
      <p:ext uri="{19B8F6BF-5375-455C-9EA6-DF929625EA0E}">
        <p15:presenceInfo xmlns:p15="http://schemas.microsoft.com/office/powerpoint/2012/main" userId="S-1-5-21-1351140754-822190931-1964834656-36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64" autoAdjust="0"/>
    <p:restoredTop sz="94660"/>
  </p:normalViewPr>
  <p:slideViewPr>
    <p:cSldViewPr snapToGrid="0">
      <p:cViewPr varScale="1">
        <p:scale>
          <a:sx n="135" d="100"/>
          <a:sy n="135" d="100"/>
        </p:scale>
        <p:origin x="103" y="1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8635B-D371-4EFE-BD15-9BFD668E400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BDA62-4A41-4522-B3EF-1E975F9FE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0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17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86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19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19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17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53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91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13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39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23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2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4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6138334" y="2198158"/>
            <a:ext cx="6053666" cy="3132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Kevin Hamilton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Operations Manager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(541) 967-3919 Office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(541) 740-1787 Cell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khamilton@co.linn.or.us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Jeff Maskal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Special Operations Group Foreman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jeff.maskal@co.linn.or.us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(541) 967-3919 Office/Message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14" y="5727776"/>
            <a:ext cx="1126286" cy="113022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60075" y="233490"/>
            <a:ext cx="11122325" cy="124450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Surface treatment toolbox</a:t>
            </a:r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Castellar" panose="020A0402060406010301" pitchFamily="18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279460" y="1572942"/>
            <a:ext cx="5039360" cy="53026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  <a:latin typeface="Bodoni MT" panose="02070603080606020203" pitchFamily="18" charset="0"/>
              </a:rPr>
              <a:t>in Linn County, OR</a:t>
            </a:r>
            <a:endParaRPr lang="en-US" dirty="0">
              <a:solidFill>
                <a:srgbClr val="FFFF00"/>
              </a:solidFill>
              <a:latin typeface="Bodoni MT" panose="02070603080606020203" pitchFamily="18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58138" y="3318625"/>
            <a:ext cx="5363099" cy="571835"/>
          </a:xfrm>
          <a:noFill/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000" dirty="0" smtClean="0">
                <a:solidFill>
                  <a:srgbClr val="FF99FF"/>
                </a:solidFill>
                <a:latin typeface="Bookman Old Style" panose="02050604050505020204" pitchFamily="18" charset="0"/>
              </a:rPr>
              <a:t>Combatting Flushing/Bleeding Roads</a:t>
            </a:r>
          </a:p>
        </p:txBody>
      </p:sp>
    </p:spTree>
    <p:extLst>
      <p:ext uri="{BB962C8B-B14F-4D97-AF65-F5344CB8AC3E}">
        <p14:creationId xmlns:p14="http://schemas.microsoft.com/office/powerpoint/2010/main" val="11121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598"/>
            <a:ext cx="12098492" cy="6805402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50831" y="-2390"/>
            <a:ext cx="6319519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Brewster rd.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879325" y="1117224"/>
            <a:ext cx="5062530" cy="504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When things go wrong</a:t>
            </a:r>
            <a:endParaRPr lang="en-US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738520" y="5763831"/>
            <a:ext cx="4446573" cy="11491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latin typeface="Bookman Old Style" panose="02050604050505020204" pitchFamily="18" charset="0"/>
              </a:rPr>
              <a:t>PCI = 55 – 61</a:t>
            </a:r>
          </a:p>
          <a:p>
            <a:pPr marL="0" indent="0">
              <a:buNone/>
            </a:pPr>
            <a:r>
              <a:rPr lang="en-US" b="1" dirty="0" smtClean="0">
                <a:latin typeface="Bookman Old Style" panose="02050604050505020204" pitchFamily="18" charset="0"/>
              </a:rPr>
              <a:t>Mostly load cracking</a:t>
            </a:r>
          </a:p>
        </p:txBody>
      </p:sp>
    </p:spTree>
    <p:extLst>
      <p:ext uri="{BB962C8B-B14F-4D97-AF65-F5344CB8AC3E}">
        <p14:creationId xmlns:p14="http://schemas.microsoft.com/office/powerpoint/2010/main" val="315218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50831" y="-2390"/>
            <a:ext cx="6319519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Brewster rd.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879325" y="1117224"/>
            <a:ext cx="5062530" cy="504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When things go wrong</a:t>
            </a:r>
            <a:endParaRPr lang="en-US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084577" y="3697972"/>
            <a:ext cx="4446573" cy="11491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latin typeface="Bookman Old Style" panose="02050604050505020204" pitchFamily="18" charset="0"/>
              </a:rPr>
              <a:t>Fog Seal:</a:t>
            </a:r>
          </a:p>
          <a:p>
            <a:pPr marL="0" indent="0">
              <a:buNone/>
            </a:pPr>
            <a:r>
              <a:rPr lang="en-US" b="1" dirty="0" smtClean="0">
                <a:latin typeface="Bookman Old Style" panose="02050604050505020204" pitchFamily="18" charset="0"/>
              </a:rPr>
              <a:t>CSS-1h @ 0.10 gals/</a:t>
            </a:r>
            <a:r>
              <a:rPr lang="en-US" b="1" dirty="0" err="1" smtClean="0">
                <a:latin typeface="Bookman Old Style" panose="02050604050505020204" pitchFamily="18" charset="0"/>
              </a:rPr>
              <a:t>sy</a:t>
            </a:r>
            <a:endParaRPr lang="en-US" b="1" dirty="0" smtClean="0">
              <a:latin typeface="Bookman Old Style" panose="02050604050505020204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70236" y="1909720"/>
            <a:ext cx="11523906" cy="40864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latin typeface="Bookman Old Style" panose="02050604050505020204" pitchFamily="18" charset="0"/>
              </a:rPr>
              <a:t>PASS MAX-CR  (scrub seal oil – we did not use scrub broom)</a:t>
            </a:r>
          </a:p>
          <a:p>
            <a:pPr marL="0" indent="0">
              <a:buNone/>
            </a:pPr>
            <a:r>
              <a:rPr lang="en-US" b="1" dirty="0" smtClean="0">
                <a:latin typeface="Bookman Old Style" panose="02050604050505020204" pitchFamily="18" charset="0"/>
              </a:rPr>
              <a:t>0.40 gals/</a:t>
            </a:r>
            <a:r>
              <a:rPr lang="en-US" b="1" dirty="0" err="1" smtClean="0">
                <a:latin typeface="Bookman Old Style" panose="02050604050505020204" pitchFamily="18" charset="0"/>
              </a:rPr>
              <a:t>sy</a:t>
            </a:r>
            <a:endParaRPr lang="en-US" b="1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Bookman Old Style" panose="02050604050505020204" pitchFamily="18" charset="0"/>
              </a:rPr>
              <a:t>3/8” – 10 rock @ 18-19 </a:t>
            </a:r>
            <a:r>
              <a:rPr lang="en-US" b="1" dirty="0" err="1" smtClean="0">
                <a:latin typeface="Bookman Old Style" panose="02050604050505020204" pitchFamily="18" charset="0"/>
              </a:rPr>
              <a:t>lbs</a:t>
            </a:r>
            <a:r>
              <a:rPr lang="en-US" b="1" dirty="0" smtClean="0">
                <a:latin typeface="Bookman Old Style" panose="02050604050505020204" pitchFamily="18" charset="0"/>
              </a:rPr>
              <a:t>/</a:t>
            </a:r>
            <a:r>
              <a:rPr lang="en-US" b="1" dirty="0" err="1" smtClean="0">
                <a:latin typeface="Bookman Old Style" panose="02050604050505020204" pitchFamily="18" charset="0"/>
              </a:rPr>
              <a:t>sy</a:t>
            </a:r>
            <a:endParaRPr lang="en-US" b="1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n-US" b="1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Bookman Old Style" panose="02050604050505020204" pitchFamily="18" charset="0"/>
              </a:rPr>
              <a:t>Top Course (next day)</a:t>
            </a:r>
          </a:p>
          <a:p>
            <a:pPr marL="0" indent="0">
              <a:buNone/>
            </a:pPr>
            <a:r>
              <a:rPr lang="en-US" b="1" dirty="0" smtClean="0">
                <a:latin typeface="Bookman Old Style" panose="02050604050505020204" pitchFamily="18" charset="0"/>
              </a:rPr>
              <a:t>CRS-3P @ 0.30 gals/</a:t>
            </a:r>
            <a:r>
              <a:rPr lang="en-US" b="1" dirty="0" err="1" smtClean="0">
                <a:latin typeface="Bookman Old Style" panose="02050604050505020204" pitchFamily="18" charset="0"/>
              </a:rPr>
              <a:t>sy</a:t>
            </a:r>
            <a:endParaRPr lang="en-US" b="1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Bookman Old Style" panose="02050604050505020204" pitchFamily="18" charset="0"/>
              </a:rPr>
              <a:t>¼” – 10 rock @ 12-13 </a:t>
            </a:r>
            <a:r>
              <a:rPr lang="en-US" b="1" dirty="0" err="1" smtClean="0">
                <a:latin typeface="Bookman Old Style" panose="02050604050505020204" pitchFamily="18" charset="0"/>
              </a:rPr>
              <a:t>lbs</a:t>
            </a:r>
            <a:r>
              <a:rPr lang="en-US" b="1" dirty="0" smtClean="0">
                <a:latin typeface="Bookman Old Style" panose="02050604050505020204" pitchFamily="18" charset="0"/>
              </a:rPr>
              <a:t>/</a:t>
            </a:r>
            <a:r>
              <a:rPr lang="en-US" b="1" dirty="0" err="1" smtClean="0">
                <a:latin typeface="Bookman Old Style" panose="02050604050505020204" pitchFamily="18" charset="0"/>
              </a:rPr>
              <a:t>sy</a:t>
            </a:r>
            <a:endParaRPr lang="en-US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76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50831" y="-2390"/>
            <a:ext cx="6319519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Brewster rd.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879325" y="1117224"/>
            <a:ext cx="5062530" cy="504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When things go wrong</a:t>
            </a:r>
            <a:endParaRPr lang="en-US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860"/>
            <a:ext cx="3309983" cy="3835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326" y="3022375"/>
            <a:ext cx="3265036" cy="3835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939" y="1"/>
            <a:ext cx="3797031" cy="3621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430" y="2513939"/>
            <a:ext cx="4200947" cy="43440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38881" y="4685969"/>
            <a:ext cx="2366921" cy="8853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1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7726" y="854860"/>
            <a:ext cx="6858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4860"/>
            <a:ext cx="6858000" cy="51435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50831" y="-2390"/>
            <a:ext cx="6319519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Brewster rd.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879325" y="1117224"/>
            <a:ext cx="5062530" cy="504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When things go wrong</a:t>
            </a:r>
            <a:endParaRPr lang="en-US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Image result for D'o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676" y="244278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68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7726" y="854860"/>
            <a:ext cx="6858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4860"/>
            <a:ext cx="6858000" cy="51435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50831" y="-2390"/>
            <a:ext cx="6319519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Brewster rd.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879325" y="1117224"/>
            <a:ext cx="5062530" cy="504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When things go wrong</a:t>
            </a:r>
            <a:endParaRPr lang="en-US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Image result for D'o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676" y="244278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74283" y="4114460"/>
            <a:ext cx="11803080" cy="2601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latin typeface="Bookman Old Style" panose="02050604050505020204" pitchFamily="18" charset="0"/>
              </a:rPr>
              <a:t>PASS MAX-CR  has a low softening point.</a:t>
            </a:r>
          </a:p>
          <a:p>
            <a:pPr marL="0" indent="0">
              <a:buNone/>
            </a:pPr>
            <a:r>
              <a:rPr lang="en-US" sz="2400" b="1" dirty="0">
                <a:latin typeface="Bookman Old Style" panose="02050604050505020204" pitchFamily="18" charset="0"/>
              </a:rPr>
              <a:t>C</a:t>
            </a:r>
            <a:r>
              <a:rPr lang="en-US" sz="2400" b="1" dirty="0" smtClean="0">
                <a:latin typeface="Bookman Old Style" panose="02050604050505020204" pitchFamily="18" charset="0"/>
              </a:rPr>
              <a:t>ould have used less oil / more rock with the PASS in this application.</a:t>
            </a:r>
          </a:p>
          <a:p>
            <a:pPr marL="0" indent="0">
              <a:buNone/>
            </a:pPr>
            <a:r>
              <a:rPr lang="en-US" sz="2400" b="1" dirty="0">
                <a:latin typeface="Bookman Old Style" panose="02050604050505020204" pitchFamily="18" charset="0"/>
              </a:rPr>
              <a:t>C</a:t>
            </a:r>
            <a:r>
              <a:rPr lang="en-US" sz="2400" b="1" dirty="0" smtClean="0">
                <a:latin typeface="Bookman Old Style" panose="02050604050505020204" pitchFamily="18" charset="0"/>
              </a:rPr>
              <a:t>ould have used ½” rock on base course instead of 3/8”.</a:t>
            </a:r>
          </a:p>
          <a:p>
            <a:pPr marL="0" indent="0">
              <a:buNone/>
            </a:pPr>
            <a:r>
              <a:rPr lang="en-US" sz="2400" b="1" dirty="0">
                <a:latin typeface="Bookman Old Style" panose="02050604050505020204" pitchFamily="18" charset="0"/>
              </a:rPr>
              <a:t>C</a:t>
            </a:r>
            <a:r>
              <a:rPr lang="en-US" sz="2400" b="1" dirty="0" smtClean="0">
                <a:latin typeface="Bookman Old Style" panose="02050604050505020204" pitchFamily="18" charset="0"/>
              </a:rPr>
              <a:t>ould have used a harder oil on top course, not CRS-3P; or use CRS-3P on top and bottom – but not PASS combined with CRS-3P.</a:t>
            </a:r>
          </a:p>
          <a:p>
            <a:pPr marL="0" indent="0">
              <a:buNone/>
            </a:pPr>
            <a:r>
              <a:rPr lang="en-US" sz="2400" b="1" dirty="0" smtClean="0">
                <a:latin typeface="Bookman Old Style" panose="02050604050505020204" pitchFamily="18" charset="0"/>
              </a:rPr>
              <a:t>Could have skipped the fog seal.</a:t>
            </a:r>
          </a:p>
        </p:txBody>
      </p:sp>
    </p:spTree>
    <p:extLst>
      <p:ext uri="{BB962C8B-B14F-4D97-AF65-F5344CB8AC3E}">
        <p14:creationId xmlns:p14="http://schemas.microsoft.com/office/powerpoint/2010/main" val="290844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406271" y="0"/>
            <a:ext cx="7048500" cy="106560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Flushing/bleeding roads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157349" y="1374752"/>
            <a:ext cx="5336668" cy="475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 smtClean="0">
                <a:latin typeface="Bookman Old Style" panose="02050604050505020204" pitchFamily="18" charset="0"/>
              </a:rPr>
              <a:t>Microseal</a:t>
            </a:r>
            <a:endParaRPr lang="en-US" b="1" dirty="0" smtClean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en-US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57" b="18973"/>
          <a:stretch/>
        </p:blipFill>
        <p:spPr>
          <a:xfrm>
            <a:off x="2324578" y="2158988"/>
            <a:ext cx="7130193" cy="39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9986"/>
          <a:stretch/>
        </p:blipFill>
        <p:spPr>
          <a:xfrm>
            <a:off x="3940936" y="1057459"/>
            <a:ext cx="8251064" cy="580054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76355" y="1354357"/>
            <a:ext cx="3577797" cy="5307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Heavy Double Shot</a:t>
            </a:r>
          </a:p>
          <a:p>
            <a:pPr marL="0" indent="0">
              <a:buNone/>
            </a:pPr>
            <a:endParaRPr lang="en-US" sz="2000" b="1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FIRST COURSE</a:t>
            </a: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¾” – ½” rock </a:t>
            </a: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@ 35 </a:t>
            </a:r>
            <a:r>
              <a:rPr lang="en-US" sz="2000" b="1" dirty="0" err="1" smtClean="0">
                <a:latin typeface="Bookman Old Style" panose="02050604050505020204" pitchFamily="18" charset="0"/>
              </a:rPr>
              <a:t>lbs</a:t>
            </a:r>
            <a:r>
              <a:rPr lang="en-US" sz="2000" b="1" dirty="0" smtClean="0">
                <a:latin typeface="Bookman Old Style" panose="02050604050505020204" pitchFamily="18" charset="0"/>
              </a:rPr>
              <a:t>/</a:t>
            </a:r>
            <a:r>
              <a:rPr lang="en-US" sz="2000" b="1" dirty="0" err="1" smtClean="0">
                <a:latin typeface="Bookman Old Style" panose="02050604050505020204" pitchFamily="18" charset="0"/>
              </a:rPr>
              <a:t>sy</a:t>
            </a:r>
            <a:endParaRPr lang="en-US" sz="2000" b="1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CRS-3P </a:t>
            </a: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@ 0.46 gals/</a:t>
            </a:r>
            <a:r>
              <a:rPr lang="en-US" sz="2000" b="1" dirty="0" err="1" smtClean="0">
                <a:latin typeface="Bookman Old Style" panose="02050604050505020204" pitchFamily="18" charset="0"/>
              </a:rPr>
              <a:t>sy</a:t>
            </a:r>
            <a:endParaRPr lang="en-US" sz="2000" b="1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n-US" sz="2000" b="1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SECOND COURSE</a:t>
            </a: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3/8” – 10 rock </a:t>
            </a: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@ 18 – 22 </a:t>
            </a:r>
            <a:r>
              <a:rPr lang="en-US" sz="2000" b="1" dirty="0" err="1" smtClean="0">
                <a:latin typeface="Bookman Old Style" panose="02050604050505020204" pitchFamily="18" charset="0"/>
              </a:rPr>
              <a:t>lbs</a:t>
            </a:r>
            <a:r>
              <a:rPr lang="en-US" sz="2000" b="1" dirty="0" smtClean="0">
                <a:latin typeface="Bookman Old Style" panose="02050604050505020204" pitchFamily="18" charset="0"/>
              </a:rPr>
              <a:t>/</a:t>
            </a:r>
            <a:r>
              <a:rPr lang="en-US" sz="2000" b="1" dirty="0" err="1" smtClean="0">
                <a:latin typeface="Bookman Old Style" panose="02050604050505020204" pitchFamily="18" charset="0"/>
              </a:rPr>
              <a:t>sy</a:t>
            </a:r>
            <a:endParaRPr lang="en-US" sz="2000" b="1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CRS-3P </a:t>
            </a: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@ 0.38 gals/</a:t>
            </a:r>
            <a:r>
              <a:rPr lang="en-US" sz="2000" b="1" dirty="0" err="1" smtClean="0">
                <a:latin typeface="Bookman Old Style" panose="02050604050505020204" pitchFamily="18" charset="0"/>
              </a:rPr>
              <a:t>sy</a:t>
            </a:r>
            <a:endParaRPr lang="en-US" sz="2000" b="1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n-US" sz="2000" b="1" dirty="0">
              <a:latin typeface="Bookman Old Style" panose="020506040505050202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06271" y="0"/>
            <a:ext cx="7048500" cy="106560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Flushing/bleeding roads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9866142" y="5804455"/>
            <a:ext cx="2325858" cy="969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Langmack</a:t>
            </a:r>
            <a:r>
              <a:rPr lang="en-US" sz="18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Rd.</a:t>
            </a:r>
          </a:p>
        </p:txBody>
      </p:sp>
    </p:spTree>
    <p:extLst>
      <p:ext uri="{BB962C8B-B14F-4D97-AF65-F5344CB8AC3E}">
        <p14:creationId xmlns:p14="http://schemas.microsoft.com/office/powerpoint/2010/main" val="198209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406271" y="0"/>
            <a:ext cx="7048500" cy="106560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Flushing/bleeding roads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9866142" y="5804455"/>
            <a:ext cx="2325858" cy="969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Langmack</a:t>
            </a:r>
            <a:r>
              <a:rPr lang="en-US" sz="18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Rd.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19560" y="1984782"/>
            <a:ext cx="4903199" cy="4712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FIRST COURSE</a:t>
            </a: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¾” – ½” rock </a:t>
            </a: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@ 35 </a:t>
            </a:r>
            <a:r>
              <a:rPr lang="en-US" sz="2000" b="1" dirty="0" err="1" smtClean="0">
                <a:latin typeface="Bookman Old Style" panose="02050604050505020204" pitchFamily="18" charset="0"/>
              </a:rPr>
              <a:t>lbs</a:t>
            </a:r>
            <a:r>
              <a:rPr lang="en-US" sz="2000" b="1" dirty="0" smtClean="0">
                <a:latin typeface="Bookman Old Style" panose="02050604050505020204" pitchFamily="18" charset="0"/>
              </a:rPr>
              <a:t>/</a:t>
            </a:r>
            <a:r>
              <a:rPr lang="en-US" sz="2000" b="1" dirty="0" err="1" smtClean="0">
                <a:latin typeface="Bookman Old Style" panose="02050604050505020204" pitchFamily="18" charset="0"/>
              </a:rPr>
              <a:t>sy</a:t>
            </a:r>
            <a:endParaRPr lang="en-US" sz="2000" b="1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CRS-3P </a:t>
            </a: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@ 0.46 gals/</a:t>
            </a:r>
            <a:r>
              <a:rPr lang="en-US" sz="2000" b="1" dirty="0" err="1" smtClean="0">
                <a:latin typeface="Bookman Old Style" panose="02050604050505020204" pitchFamily="18" charset="0"/>
              </a:rPr>
              <a:t>sy</a:t>
            </a:r>
            <a:endParaRPr lang="en-US" sz="2000" b="1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n-US" sz="2000" b="1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SECOND COURSE</a:t>
            </a: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3/8” – 10 rock </a:t>
            </a: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@ 18 – 22 </a:t>
            </a:r>
            <a:r>
              <a:rPr lang="en-US" sz="2000" b="1" dirty="0" err="1" smtClean="0">
                <a:latin typeface="Bookman Old Style" panose="02050604050505020204" pitchFamily="18" charset="0"/>
              </a:rPr>
              <a:t>lbs</a:t>
            </a:r>
            <a:r>
              <a:rPr lang="en-US" sz="2000" b="1" dirty="0" smtClean="0">
                <a:latin typeface="Bookman Old Style" panose="02050604050505020204" pitchFamily="18" charset="0"/>
              </a:rPr>
              <a:t>/</a:t>
            </a:r>
            <a:r>
              <a:rPr lang="en-US" sz="2000" b="1" dirty="0" err="1" smtClean="0">
                <a:latin typeface="Bookman Old Style" panose="02050604050505020204" pitchFamily="18" charset="0"/>
              </a:rPr>
              <a:t>sy</a:t>
            </a:r>
            <a:endParaRPr lang="en-US" sz="2000" b="1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CRS-3P </a:t>
            </a: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@ 0.38 gals/</a:t>
            </a:r>
            <a:r>
              <a:rPr lang="en-US" sz="2000" b="1" dirty="0" err="1" smtClean="0">
                <a:latin typeface="Bookman Old Style" panose="02050604050505020204" pitchFamily="18" charset="0"/>
              </a:rPr>
              <a:t>sy</a:t>
            </a:r>
            <a:endParaRPr lang="en-US" sz="2000" b="1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n-US" sz="20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65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406271" y="0"/>
            <a:ext cx="7048500" cy="106560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Flushing/bleeding roads</a:t>
            </a:r>
            <a:endParaRPr lang="en-US" b="1" dirty="0">
              <a:latin typeface="Castellar" panose="020A0402060406010301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46513" y="2107242"/>
            <a:ext cx="4945487" cy="370911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9866142" y="5804455"/>
            <a:ext cx="2325858" cy="969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Langmack</a:t>
            </a:r>
            <a:r>
              <a:rPr lang="en-US" sz="18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Rd.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December of 2019.</a:t>
            </a:r>
            <a:endParaRPr lang="en-US" sz="1800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19560" y="1984782"/>
            <a:ext cx="4903199" cy="4712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FIRST COURSE</a:t>
            </a: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¾” – ½” rock </a:t>
            </a: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@ 35 </a:t>
            </a:r>
            <a:r>
              <a:rPr lang="en-US" sz="2000" b="1" dirty="0" err="1" smtClean="0">
                <a:latin typeface="Bookman Old Style" panose="02050604050505020204" pitchFamily="18" charset="0"/>
              </a:rPr>
              <a:t>lbs</a:t>
            </a:r>
            <a:r>
              <a:rPr lang="en-US" sz="2000" b="1" dirty="0" smtClean="0">
                <a:latin typeface="Bookman Old Style" panose="02050604050505020204" pitchFamily="18" charset="0"/>
              </a:rPr>
              <a:t>/</a:t>
            </a:r>
            <a:r>
              <a:rPr lang="en-US" sz="2000" b="1" dirty="0" err="1" smtClean="0">
                <a:latin typeface="Bookman Old Style" panose="02050604050505020204" pitchFamily="18" charset="0"/>
              </a:rPr>
              <a:t>sy</a:t>
            </a:r>
            <a:endParaRPr lang="en-US" sz="2000" b="1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CRS-3P </a:t>
            </a: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@ 0.46 gals/</a:t>
            </a:r>
            <a:r>
              <a:rPr lang="en-US" sz="2000" b="1" dirty="0" err="1" smtClean="0">
                <a:latin typeface="Bookman Old Style" panose="02050604050505020204" pitchFamily="18" charset="0"/>
              </a:rPr>
              <a:t>sy</a:t>
            </a:r>
            <a:endParaRPr lang="en-US" sz="2000" b="1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n-US" sz="2000" b="1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SECOND COURSE</a:t>
            </a: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3/8” – 10 rock </a:t>
            </a: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@ 18 – 22 </a:t>
            </a:r>
            <a:r>
              <a:rPr lang="en-US" sz="2000" b="1" dirty="0" err="1" smtClean="0">
                <a:latin typeface="Bookman Old Style" panose="02050604050505020204" pitchFamily="18" charset="0"/>
              </a:rPr>
              <a:t>lbs</a:t>
            </a:r>
            <a:r>
              <a:rPr lang="en-US" sz="2000" b="1" dirty="0" smtClean="0">
                <a:latin typeface="Bookman Old Style" panose="02050604050505020204" pitchFamily="18" charset="0"/>
              </a:rPr>
              <a:t>/</a:t>
            </a:r>
            <a:r>
              <a:rPr lang="en-US" sz="2000" b="1" dirty="0" err="1" smtClean="0">
                <a:latin typeface="Bookman Old Style" panose="02050604050505020204" pitchFamily="18" charset="0"/>
              </a:rPr>
              <a:t>sy</a:t>
            </a:r>
            <a:endParaRPr lang="en-US" sz="2000" b="1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CRS-3P </a:t>
            </a: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@ 0.38 gals/</a:t>
            </a:r>
            <a:r>
              <a:rPr lang="en-US" sz="2000" b="1" dirty="0" err="1" smtClean="0">
                <a:latin typeface="Bookman Old Style" panose="02050604050505020204" pitchFamily="18" charset="0"/>
              </a:rPr>
              <a:t>sy</a:t>
            </a:r>
            <a:endParaRPr lang="en-US" sz="2000" b="1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n-US" sz="20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75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1" y="1106690"/>
            <a:ext cx="6019799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92293" y="2042736"/>
            <a:ext cx="4375166" cy="2239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Three courses of rock.</a:t>
            </a: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Two courses of oil.</a:t>
            </a:r>
          </a:p>
          <a:p>
            <a:pPr marL="0" indent="0">
              <a:buNone/>
            </a:pPr>
            <a:endParaRPr lang="en-US" sz="2000" b="1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No fog seal</a:t>
            </a:r>
          </a:p>
          <a:p>
            <a:pPr marL="0" indent="0">
              <a:buNone/>
            </a:pPr>
            <a:endParaRPr lang="en-US" sz="2000" b="1" dirty="0">
              <a:latin typeface="Bookman Old Style" panose="020506040505050202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06271" y="0"/>
            <a:ext cx="7048500" cy="106560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Flushing/bleeding roads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9866142" y="5804455"/>
            <a:ext cx="2325858" cy="969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Parker Rd.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2011</a:t>
            </a:r>
            <a:endParaRPr lang="en-US" sz="1800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08464" y="1045341"/>
            <a:ext cx="5336668" cy="475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latin typeface="Bookman Old Style" panose="02050604050505020204" pitchFamily="18" charset="0"/>
              </a:rPr>
              <a:t>SANDWICH SEAL</a:t>
            </a:r>
          </a:p>
          <a:p>
            <a:pPr marL="0" indent="0" algn="ctr">
              <a:buNone/>
            </a:pPr>
            <a:endParaRPr lang="en-US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91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2541" y="1469015"/>
            <a:ext cx="6029459" cy="5388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8042" y="973790"/>
            <a:ext cx="6050103" cy="58842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FIRST COURSE</a:t>
            </a: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½” – ¼” rock @ 20 – 24 </a:t>
            </a:r>
            <a:r>
              <a:rPr lang="en-US" sz="2000" b="1" dirty="0" err="1" smtClean="0">
                <a:latin typeface="Bookman Old Style" panose="02050604050505020204" pitchFamily="18" charset="0"/>
              </a:rPr>
              <a:t>lbs</a:t>
            </a:r>
            <a:r>
              <a:rPr lang="en-US" sz="2000" b="1" dirty="0" smtClean="0">
                <a:latin typeface="Bookman Old Style" panose="02050604050505020204" pitchFamily="18" charset="0"/>
              </a:rPr>
              <a:t>/</a:t>
            </a:r>
            <a:r>
              <a:rPr lang="en-US" sz="2000" b="1" dirty="0" err="1" smtClean="0">
                <a:latin typeface="Bookman Old Style" panose="02050604050505020204" pitchFamily="18" charset="0"/>
              </a:rPr>
              <a:t>sy</a:t>
            </a:r>
            <a:endParaRPr lang="en-US" sz="2000" b="1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No oil. </a:t>
            </a: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Roll, roll, roll.</a:t>
            </a:r>
          </a:p>
          <a:p>
            <a:pPr marL="0" indent="0">
              <a:buNone/>
            </a:pPr>
            <a:endParaRPr lang="en-US" sz="2000" b="1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SECOND COURSE</a:t>
            </a: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Applied CRS-2P @ 0.35 gals/</a:t>
            </a:r>
            <a:r>
              <a:rPr lang="en-US" sz="2000" b="1" dirty="0" err="1" smtClean="0">
                <a:latin typeface="Bookman Old Style" panose="02050604050505020204" pitchFamily="18" charset="0"/>
              </a:rPr>
              <a:t>sy</a:t>
            </a:r>
            <a:r>
              <a:rPr lang="en-US" sz="2000" b="1" dirty="0" smtClean="0">
                <a:latin typeface="Bookman Old Style" panose="02050604050505020204" pitchFamily="18" charset="0"/>
              </a:rPr>
              <a:t>,</a:t>
            </a: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Then ½” – ¼” rock @ 22 - 24 </a:t>
            </a:r>
            <a:r>
              <a:rPr lang="en-US" sz="2000" b="1" dirty="0" err="1" smtClean="0">
                <a:latin typeface="Bookman Old Style" panose="02050604050505020204" pitchFamily="18" charset="0"/>
              </a:rPr>
              <a:t>lbs</a:t>
            </a:r>
            <a:r>
              <a:rPr lang="en-US" sz="2000" b="1" dirty="0" smtClean="0">
                <a:latin typeface="Bookman Old Style" panose="02050604050505020204" pitchFamily="18" charset="0"/>
              </a:rPr>
              <a:t>/</a:t>
            </a:r>
            <a:r>
              <a:rPr lang="en-US" sz="2000" b="1" dirty="0" err="1" smtClean="0">
                <a:latin typeface="Bookman Old Style" panose="02050604050505020204" pitchFamily="18" charset="0"/>
              </a:rPr>
              <a:t>sy</a:t>
            </a:r>
            <a:r>
              <a:rPr lang="en-US" sz="2000" b="1" dirty="0" smtClean="0">
                <a:latin typeface="Bookman Old Style" panose="02050604050505020204" pitchFamily="18" charset="0"/>
              </a:rPr>
              <a:t> again.</a:t>
            </a: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Roll, roll, roll. Then sweep.</a:t>
            </a:r>
          </a:p>
          <a:p>
            <a:pPr marL="0" indent="0">
              <a:buNone/>
            </a:pPr>
            <a:endParaRPr lang="en-US" sz="2000" b="1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THIRD COURSE</a:t>
            </a: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Applied CRS-2P @ 0.40 gals/</a:t>
            </a:r>
            <a:r>
              <a:rPr lang="en-US" sz="2000" b="1" dirty="0" err="1" smtClean="0">
                <a:latin typeface="Bookman Old Style" panose="02050604050505020204" pitchFamily="18" charset="0"/>
              </a:rPr>
              <a:t>sy</a:t>
            </a:r>
            <a:endParaRPr lang="en-US" sz="2000" b="1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Then ¼” – 10 rock @ 18 – 20 </a:t>
            </a:r>
            <a:r>
              <a:rPr lang="en-US" sz="2000" b="1" dirty="0" err="1" smtClean="0">
                <a:latin typeface="Bookman Old Style" panose="02050604050505020204" pitchFamily="18" charset="0"/>
              </a:rPr>
              <a:t>lbs</a:t>
            </a:r>
            <a:r>
              <a:rPr lang="en-US" sz="2000" b="1" dirty="0" smtClean="0">
                <a:latin typeface="Bookman Old Style" panose="02050604050505020204" pitchFamily="18" charset="0"/>
              </a:rPr>
              <a:t>/</a:t>
            </a:r>
            <a:r>
              <a:rPr lang="en-US" sz="2000" b="1" dirty="0" err="1" smtClean="0">
                <a:latin typeface="Bookman Old Style" panose="02050604050505020204" pitchFamily="18" charset="0"/>
              </a:rPr>
              <a:t>sy</a:t>
            </a:r>
            <a:r>
              <a:rPr lang="en-US" sz="2000" b="1" dirty="0" smtClean="0">
                <a:latin typeface="Bookman Old Style" panose="020506040505050202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Roll.</a:t>
            </a:r>
          </a:p>
          <a:p>
            <a:pPr marL="0" indent="0">
              <a:buNone/>
            </a:pPr>
            <a:endParaRPr lang="en-US" sz="2000" b="1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n-US" sz="2000" b="1" dirty="0">
              <a:latin typeface="Bookman Old Style" panose="020506040505050202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06271" y="0"/>
            <a:ext cx="7048500" cy="106560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Flushing/bleeding roads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9866142" y="5804455"/>
            <a:ext cx="2325858" cy="969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Parker Rd.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2011</a:t>
            </a:r>
            <a:endParaRPr lang="en-US" sz="1800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08464" y="1045341"/>
            <a:ext cx="5336668" cy="475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latin typeface="Bookman Old Style" panose="02050604050505020204" pitchFamily="18" charset="0"/>
              </a:rPr>
              <a:t>SANDWICH SEAL</a:t>
            </a:r>
          </a:p>
          <a:p>
            <a:pPr marL="0" indent="0" algn="ctr">
              <a:buNone/>
            </a:pPr>
            <a:endParaRPr lang="en-US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82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kenny.hamlin\Desktop\sandwich-cement seal 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199" y="1282883"/>
            <a:ext cx="6019801" cy="5562599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8042" y="973790"/>
            <a:ext cx="6050103" cy="58842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FIRST COURSE</a:t>
            </a: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½” – ¼” rock @ 20 – 24 </a:t>
            </a:r>
            <a:r>
              <a:rPr lang="en-US" sz="2000" b="1" dirty="0" err="1" smtClean="0">
                <a:latin typeface="Bookman Old Style" panose="02050604050505020204" pitchFamily="18" charset="0"/>
              </a:rPr>
              <a:t>lbs</a:t>
            </a:r>
            <a:r>
              <a:rPr lang="en-US" sz="2000" b="1" dirty="0" smtClean="0">
                <a:latin typeface="Bookman Old Style" panose="02050604050505020204" pitchFamily="18" charset="0"/>
              </a:rPr>
              <a:t>/</a:t>
            </a:r>
            <a:r>
              <a:rPr lang="en-US" sz="2000" b="1" dirty="0" err="1" smtClean="0">
                <a:latin typeface="Bookman Old Style" panose="02050604050505020204" pitchFamily="18" charset="0"/>
              </a:rPr>
              <a:t>sy</a:t>
            </a:r>
            <a:endParaRPr lang="en-US" sz="2000" b="1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No oil. </a:t>
            </a: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Roll, roll, roll.</a:t>
            </a:r>
          </a:p>
          <a:p>
            <a:pPr marL="0" indent="0">
              <a:buNone/>
            </a:pPr>
            <a:endParaRPr lang="en-US" sz="2000" b="1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SECOND COURSE</a:t>
            </a: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Applied CRS-2P @ 0.35 gals/</a:t>
            </a:r>
            <a:r>
              <a:rPr lang="en-US" sz="2000" b="1" dirty="0" err="1" smtClean="0">
                <a:latin typeface="Bookman Old Style" panose="02050604050505020204" pitchFamily="18" charset="0"/>
              </a:rPr>
              <a:t>sy</a:t>
            </a:r>
            <a:r>
              <a:rPr lang="en-US" sz="2000" b="1" dirty="0" smtClean="0">
                <a:latin typeface="Bookman Old Style" panose="02050604050505020204" pitchFamily="18" charset="0"/>
              </a:rPr>
              <a:t>,</a:t>
            </a: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Then ½” – ¼” rock @ 22 - 24 </a:t>
            </a:r>
            <a:r>
              <a:rPr lang="en-US" sz="2000" b="1" dirty="0" err="1" smtClean="0">
                <a:latin typeface="Bookman Old Style" panose="02050604050505020204" pitchFamily="18" charset="0"/>
              </a:rPr>
              <a:t>lbs</a:t>
            </a:r>
            <a:r>
              <a:rPr lang="en-US" sz="2000" b="1" dirty="0" smtClean="0">
                <a:latin typeface="Bookman Old Style" panose="02050604050505020204" pitchFamily="18" charset="0"/>
              </a:rPr>
              <a:t>/</a:t>
            </a:r>
            <a:r>
              <a:rPr lang="en-US" sz="2000" b="1" dirty="0" err="1" smtClean="0">
                <a:latin typeface="Bookman Old Style" panose="02050604050505020204" pitchFamily="18" charset="0"/>
              </a:rPr>
              <a:t>sy</a:t>
            </a:r>
            <a:r>
              <a:rPr lang="en-US" sz="2000" b="1" dirty="0" smtClean="0">
                <a:latin typeface="Bookman Old Style" panose="02050604050505020204" pitchFamily="18" charset="0"/>
              </a:rPr>
              <a:t> again.</a:t>
            </a: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Roll, roll, roll. Then sweep.</a:t>
            </a:r>
          </a:p>
          <a:p>
            <a:pPr marL="0" indent="0">
              <a:buNone/>
            </a:pPr>
            <a:endParaRPr lang="en-US" sz="2000" b="1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THIRD COURSE</a:t>
            </a: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Applied CRS-2P @ 0.40 gals/</a:t>
            </a:r>
            <a:r>
              <a:rPr lang="en-US" sz="2000" b="1" dirty="0" err="1" smtClean="0">
                <a:latin typeface="Bookman Old Style" panose="02050604050505020204" pitchFamily="18" charset="0"/>
              </a:rPr>
              <a:t>sy</a:t>
            </a:r>
            <a:endParaRPr lang="en-US" sz="2000" b="1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Then ¼” – 10 rock @ 18 – 20 </a:t>
            </a:r>
            <a:r>
              <a:rPr lang="en-US" sz="2000" b="1" dirty="0" err="1" smtClean="0">
                <a:latin typeface="Bookman Old Style" panose="02050604050505020204" pitchFamily="18" charset="0"/>
              </a:rPr>
              <a:t>lbs</a:t>
            </a:r>
            <a:r>
              <a:rPr lang="en-US" sz="2000" b="1" dirty="0" smtClean="0">
                <a:latin typeface="Bookman Old Style" panose="02050604050505020204" pitchFamily="18" charset="0"/>
              </a:rPr>
              <a:t>/</a:t>
            </a:r>
            <a:r>
              <a:rPr lang="en-US" sz="2000" b="1" dirty="0" err="1" smtClean="0">
                <a:latin typeface="Bookman Old Style" panose="02050604050505020204" pitchFamily="18" charset="0"/>
              </a:rPr>
              <a:t>sy</a:t>
            </a:r>
            <a:r>
              <a:rPr lang="en-US" sz="2000" b="1" dirty="0" smtClean="0">
                <a:latin typeface="Bookman Old Style" panose="020506040505050202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Roll.</a:t>
            </a:r>
          </a:p>
          <a:p>
            <a:pPr marL="0" indent="0">
              <a:buNone/>
            </a:pPr>
            <a:endParaRPr lang="en-US" sz="2000" b="1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n-US" sz="2000" b="1" dirty="0">
              <a:latin typeface="Bookman Old Style" panose="020506040505050202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06271" y="0"/>
            <a:ext cx="7048500" cy="106560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Flushing/bleeding roads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873544" y="5804455"/>
            <a:ext cx="3318456" cy="969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Parker Rd.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After sandwich seal in 2011</a:t>
            </a:r>
            <a:endParaRPr lang="en-US" sz="1800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08464" y="1045341"/>
            <a:ext cx="5336668" cy="475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latin typeface="Bookman Old Style" panose="02050604050505020204" pitchFamily="18" charset="0"/>
              </a:rPr>
              <a:t>SANDWICH SEAL</a:t>
            </a:r>
          </a:p>
          <a:p>
            <a:pPr marL="0" indent="0" algn="ctr">
              <a:buNone/>
            </a:pPr>
            <a:endParaRPr lang="en-US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84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7180"/>
          <a:stretch/>
        </p:blipFill>
        <p:spPr>
          <a:xfrm>
            <a:off x="0" y="1303307"/>
            <a:ext cx="5215944" cy="5554694"/>
          </a:xfrm>
          <a:prstGeom prst="rect">
            <a:avLst/>
          </a:prstGeom>
        </p:spPr>
      </p:pic>
      <p:pic>
        <p:nvPicPr>
          <p:cNvPr id="9" name="Picture 2" descr="C:\Users\kenny.hamlin\Desktop\sandwich-cement seal 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199" y="1282883"/>
            <a:ext cx="6019801" cy="5562599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406271" y="0"/>
            <a:ext cx="7048500" cy="106560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Flushing/bleeding roads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873544" y="5804455"/>
            <a:ext cx="3318456" cy="969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Parker Rd.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After sandwich seal in 2011</a:t>
            </a:r>
            <a:endParaRPr lang="en-US" sz="1800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08464" y="1045341"/>
            <a:ext cx="5336668" cy="475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latin typeface="Bookman Old Style" panose="02050604050505020204" pitchFamily="18" charset="0"/>
              </a:rPr>
              <a:t>SANDWICH SEAL</a:t>
            </a:r>
          </a:p>
          <a:p>
            <a:pPr marL="0" indent="0" algn="ctr">
              <a:buNone/>
            </a:pPr>
            <a:endParaRPr lang="en-US" b="1" dirty="0">
              <a:latin typeface="Bookman Old Style" panose="02050604050505020204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55431" y="5804455"/>
            <a:ext cx="3318456" cy="969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Parker Rd.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July, 2018</a:t>
            </a:r>
            <a:endParaRPr lang="en-US" sz="1800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66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478919" y="470994"/>
            <a:ext cx="506437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Brewster rd.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98210" y="1614884"/>
            <a:ext cx="5062530" cy="504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When things go wrong</a:t>
            </a:r>
            <a:endParaRPr lang="en-US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940812" y="4866534"/>
            <a:ext cx="5062530" cy="16151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6.73 miles</a:t>
            </a: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Major collector</a:t>
            </a:r>
          </a:p>
          <a:p>
            <a:pPr marL="0" indent="0">
              <a:buNone/>
            </a:pPr>
            <a:r>
              <a:rPr lang="en-US" sz="2000" b="1" dirty="0" smtClean="0">
                <a:latin typeface="Bookman Old Style" panose="02050604050505020204" pitchFamily="18" charset="0"/>
              </a:rPr>
              <a:t>ADT 5,000+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64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3C35680814BB43A11E9FB07D601FB4" ma:contentTypeVersion="2" ma:contentTypeDescription="Create a new document." ma:contentTypeScope="" ma:versionID="eec5cde7945ba053eb90ff92c76b596f">
  <xsd:schema xmlns:xsd="http://www.w3.org/2001/XMLSchema" xmlns:xs="http://www.w3.org/2001/XMLSchema" xmlns:p="http://schemas.microsoft.com/office/2006/metadata/properties" xmlns:ns1="http://schemas.microsoft.com/sharepoint/v3" xmlns:ns2="7ac1d05a-fc1e-4069-a527-ab4693b3d038" targetNamespace="http://schemas.microsoft.com/office/2006/metadata/properties" ma:root="true" ma:fieldsID="cda7576bbc4fe67a2cb7ad6bfa5bbd97" ns1:_="" ns2:_="">
    <xsd:import namespace="http://schemas.microsoft.com/sharepoint/v3"/>
    <xsd:import namespace="7ac1d05a-fc1e-4069-a527-ab4693b3d03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igrationSource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1d05a-fc1e-4069-a527-ab4693b3d038" elementFormDefault="qualified">
    <xsd:import namespace="http://schemas.microsoft.com/office/2006/documentManagement/types"/>
    <xsd:import namespace="http://schemas.microsoft.com/office/infopath/2007/PartnerControls"/>
    <xsd:element name="MigrationSourceURL" ma:index="10" nillable="true" ma:displayName="MigrationSourceURL" ma:internalName="MigrationSourceURL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MigrationSourceURL xmlns="7ac1d05a-fc1e-4069-a527-ab4693b3d038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FC363FF-0CF0-4032-8D40-E45A813F3E3A}"/>
</file>

<file path=customXml/itemProps2.xml><?xml version="1.0" encoding="utf-8"?>
<ds:datastoreItem xmlns:ds="http://schemas.openxmlformats.org/officeDocument/2006/customXml" ds:itemID="{A9304040-23F3-4373-8B98-AFDA958DD373}"/>
</file>

<file path=customXml/itemProps3.xml><?xml version="1.0" encoding="utf-8"?>
<ds:datastoreItem xmlns:ds="http://schemas.openxmlformats.org/officeDocument/2006/customXml" ds:itemID="{573F4ADB-E67A-4830-9CE6-16F34973CCD4}"/>
</file>

<file path=docProps/app.xml><?xml version="1.0" encoding="utf-8"?>
<Properties xmlns="http://schemas.openxmlformats.org/officeDocument/2006/extended-properties" xmlns:vt="http://schemas.openxmlformats.org/officeDocument/2006/docPropsVTypes">
  <TotalTime>3978</TotalTime>
  <Words>522</Words>
  <Application>Microsoft Office PowerPoint</Application>
  <PresentationFormat>Widescreen</PresentationFormat>
  <Paragraphs>138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Bodoni MT</vt:lpstr>
      <vt:lpstr>Bookman Old Style</vt:lpstr>
      <vt:lpstr>Calibri</vt:lpstr>
      <vt:lpstr>Calibri Light</vt:lpstr>
      <vt:lpstr>Castellar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Brewster rd.</vt:lpstr>
      <vt:lpstr>Brewster rd.</vt:lpstr>
      <vt:lpstr>Brewster rd.</vt:lpstr>
      <vt:lpstr>Brewster rd.</vt:lpstr>
      <vt:lpstr>Brewster rd.</vt:lpstr>
      <vt:lpstr>Brewster rd.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SCRUB SEAL</dc:title>
  <dc:creator>Kevin Hamilton</dc:creator>
  <cp:lastModifiedBy>Kevin Hamilton</cp:lastModifiedBy>
  <cp:revision>194</cp:revision>
  <dcterms:created xsi:type="dcterms:W3CDTF">2016-11-08T18:47:26Z</dcterms:created>
  <dcterms:modified xsi:type="dcterms:W3CDTF">2023-03-20T14:42:18Z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0x010100563C35680814BB43A11E9FB07D601FB4</vt:lpwstr>
  </property>
</Properties>
</file>