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mp4" ContentType="video/unknown"/>
  <Default Extension="JPG" ContentType="image/jpeg"/>
  <Override PartName="/ppt/presentation.xml" ContentType="application/vnd.openxmlformats-officedocument.presentationml.presentation.main+xml"/>
  <Override PartName="/ppt/slides/slide44.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19.xml" ContentType="application/vnd.openxmlformats-officedocument.presentationml.slide+xml"/>
  <Override PartName="/ppt/slides/slide18.xml" ContentType="application/vnd.openxmlformats-officedocument.presentationml.slide+xml"/>
  <Override PartName="/ppt/slides/slide17.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52.xml" ContentType="application/vnd.openxmlformats-officedocument.presentationml.slide+xml"/>
  <Override PartName="/ppt/slides/slide51.xml" ContentType="application/vnd.openxmlformats-officedocument.presentationml.slide+xml"/>
  <Override PartName="/ppt/slides/slide50.xml" ContentType="application/vnd.openxmlformats-officedocument.presentationml.slide+xml"/>
  <Override PartName="/ppt/slides/slide49.xml" ContentType="application/vnd.openxmlformats-officedocument.presentationml.slide+xml"/>
  <Override PartName="/ppt/slides/slide48.xml" ContentType="application/vnd.openxmlformats-officedocument.presentationml.slide+xml"/>
  <Override PartName="/ppt/slides/slide47.xml" ContentType="application/vnd.openxmlformats-officedocument.presentationml.slide+xml"/>
  <Override PartName="/ppt/slides/slide46.xml" ContentType="application/vnd.openxmlformats-officedocument.presentationml.slide+xml"/>
  <Override PartName="/ppt/slides/slide45.xml" ContentType="application/vnd.openxmlformats-officedocument.presentationml.slide+xml"/>
  <Override PartName="/ppt/slides/slide42.xml" ContentType="application/vnd.openxmlformats-officedocument.presentationml.slide+xml"/>
  <Override PartName="/ppt/slides/slide41.xml" ContentType="application/vnd.openxmlformats-officedocument.presentationml.slide+xml"/>
  <Override PartName="/ppt/slides/slide40.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3.xml" ContentType="application/vnd.openxmlformats-officedocument.presentationml.slide+xml"/>
  <Override PartName="/ppt/slides/slide8.xml" ContentType="application/vnd.openxmlformats-officedocument.presentationml.slide+xml"/>
  <Override PartName="/ppt/slides/slide6.xml" ContentType="application/vnd.openxmlformats-officedocument.presentationml.slide+xml"/>
  <Override PartName="/ppt/slides/slide1.xml" ContentType="application/vnd.openxmlformats-officedocument.presentationml.slide+xml"/>
  <Override PartName="/ppt/slides/slide2.xml" ContentType="application/vnd.openxmlformats-officedocument.presentationml.slide+xml"/>
  <Override PartName="/ppt/slides/slide7.xml" ContentType="application/vnd.openxmlformats-officedocument.presentationml.slide+xml"/>
  <Override PartName="/ppt/slides/slide4.xml" ContentType="application/vnd.openxmlformats-officedocument.presentationml.slide+xml"/>
  <Override PartName="/ppt/slides/slide3.xml" ContentType="application/vnd.openxmlformats-officedocument.presentationml.slide+xml"/>
  <Override PartName="/ppt/slides/slide5.xml" ContentType="application/vnd.openxmlformats-officedocument.presentationml.slide+xml"/>
  <Override PartName="/ppt/slideMasters/slideMaster1.xml" ContentType="application/vnd.openxmlformats-officedocument.presentationml.slideMaster+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2.xml" ContentType="application/vnd.openxmlformats-officedocument.presentationml.slideLayout+xml"/>
  <Override PartName="/ppt/slideLayouts/slideLayout6.xml" ContentType="application/vnd.openxmlformats-officedocument.presentationml.slideLayout+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7.xml" ContentType="application/vnd.openxmlformats-officedocument.presentationml.slideLayout+xml"/>
  <Override PartName="/ppt/slideLayouts/slideLayout15.xml" ContentType="application/vnd.openxmlformats-officedocument.presentationml.slideLayout+xml"/>
  <Override PartName="/ppt/slideLayouts/slideLayout17.xml" ContentType="application/vnd.openxmlformats-officedocument.presentationml.slideLayout+xml"/>
  <Override PartName="/ppt/slideLayouts/slideLayout16.xml" ContentType="application/vnd.openxmlformats-officedocument.presentationml.slideLayout+xml"/>
  <Override PartName="/ppt/theme/theme1.xml" ContentType="application/vnd.openxmlformats-officedocument.theme+xml"/>
  <Override PartName="/ppt/tableStyles.xml" ContentType="application/vnd.openxmlformats-officedocument.presentationml.tableStyles+xml"/>
  <Override PartName="/ppt/viewProps.xml" ContentType="application/vnd.openxmlformats-officedocument.presentationml.viewProps+xml"/>
  <Override PartName="/ppt/presProps.xml" ContentType="application/vnd.openxmlformats-officedocument.presentationml.presProps+xml"/>
  <Override PartName="/docProps/core.xml" ContentType="application/vnd.openxmlformats-package.core-properties+xml"/>
  <Override PartName="/docProps/app.xml" ContentType="application/vnd.openxmlformats-officedocument.extended-properties+xml"/>
  <Override PartName="/customXml/itemProps2.xml" ContentType="application/vnd.openxmlformats-officedocument.customXmlProperties+xml"/>
  <Override PartName="/customXml/itemProps1.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sldIdLst>
    <p:sldId id="256" r:id="rId2"/>
    <p:sldId id="257" r:id="rId3"/>
    <p:sldId id="273" r:id="rId4"/>
    <p:sldId id="274" r:id="rId5"/>
    <p:sldId id="263" r:id="rId6"/>
    <p:sldId id="264" r:id="rId7"/>
    <p:sldId id="265" r:id="rId8"/>
    <p:sldId id="286" r:id="rId9"/>
    <p:sldId id="269" r:id="rId10"/>
    <p:sldId id="270" r:id="rId11"/>
    <p:sldId id="271" r:id="rId12"/>
    <p:sldId id="279" r:id="rId13"/>
    <p:sldId id="272" r:id="rId14"/>
    <p:sldId id="276" r:id="rId15"/>
    <p:sldId id="280" r:id="rId16"/>
    <p:sldId id="277" r:id="rId17"/>
    <p:sldId id="278" r:id="rId18"/>
    <p:sldId id="275" r:id="rId19"/>
    <p:sldId id="281" r:id="rId20"/>
    <p:sldId id="282" r:id="rId21"/>
    <p:sldId id="258" r:id="rId22"/>
    <p:sldId id="283" r:id="rId23"/>
    <p:sldId id="262" r:id="rId24"/>
    <p:sldId id="301" r:id="rId25"/>
    <p:sldId id="266" r:id="rId26"/>
    <p:sldId id="291" r:id="rId27"/>
    <p:sldId id="284" r:id="rId28"/>
    <p:sldId id="267" r:id="rId29"/>
    <p:sldId id="302" r:id="rId30"/>
    <p:sldId id="285" r:id="rId31"/>
    <p:sldId id="287" r:id="rId32"/>
    <p:sldId id="288" r:id="rId33"/>
    <p:sldId id="292" r:id="rId34"/>
    <p:sldId id="289" r:id="rId35"/>
    <p:sldId id="290" r:id="rId36"/>
    <p:sldId id="294" r:id="rId37"/>
    <p:sldId id="293" r:id="rId38"/>
    <p:sldId id="295" r:id="rId39"/>
    <p:sldId id="296" r:id="rId40"/>
    <p:sldId id="299" r:id="rId41"/>
    <p:sldId id="300" r:id="rId42"/>
    <p:sldId id="297" r:id="rId43"/>
    <p:sldId id="298" r:id="rId44"/>
    <p:sldId id="303" r:id="rId45"/>
    <p:sldId id="304" r:id="rId46"/>
    <p:sldId id="305" r:id="rId47"/>
    <p:sldId id="306" r:id="rId48"/>
    <p:sldId id="307" r:id="rId49"/>
    <p:sldId id="308" r:id="rId50"/>
    <p:sldId id="309" r:id="rId51"/>
    <p:sldId id="310" r:id="rId52"/>
    <p:sldId id="311" r:id="rId53"/>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5" autoAdjust="0"/>
    <p:restoredTop sz="94660"/>
  </p:normalViewPr>
  <p:slideViewPr>
    <p:cSldViewPr snapToGrid="0">
      <p:cViewPr varScale="1">
        <p:scale>
          <a:sx n="77" d="100"/>
          <a:sy n="77" d="100"/>
        </p:scale>
        <p:origin x="-252" y="-102"/>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viewProps" Target="view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customXml" Target="../customXml/item1.xml"/><Relationship Id="rId5" Type="http://schemas.openxmlformats.org/officeDocument/2006/relationships/slide" Target="slides/slide4.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theme" Target="theme/theme1.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customXml" Target="../customXml/item2.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tableStyles" Target="tableStyles.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customXml" Target="../customXml/item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154955" y="1447800"/>
            <a:ext cx="8825658" cy="3329581"/>
          </a:xfrm>
        </p:spPr>
        <p:txBody>
          <a:bodyPr anchor="b"/>
          <a:lstStyle>
            <a:lvl1pPr>
              <a:defRPr sz="7200"/>
            </a:lvl1pPr>
          </a:lstStyle>
          <a:p>
            <a:r>
              <a:rPr lang="en-US" smtClean="0"/>
              <a:t>Click to edit Master title style</a:t>
            </a:r>
            <a:endParaRPr lang="en-US" dirty="0"/>
          </a:p>
        </p:txBody>
      </p:sp>
      <p:sp>
        <p:nvSpPr>
          <p:cNvPr id="3" name="Subtitle 2"/>
          <p:cNvSpPr>
            <a:spLocks noGrp="1"/>
          </p:cNvSpPr>
          <p:nvPr>
            <p:ph type="subTitle" idx="1"/>
          </p:nvPr>
        </p:nvSpPr>
        <p:spPr>
          <a:xfrm>
            <a:off x="1154955" y="4777380"/>
            <a:ext cx="8825658" cy="861420"/>
          </a:xfrm>
        </p:spPr>
        <p:txBody>
          <a:bodyPr anchor="t"/>
          <a:lstStyle>
            <a:lvl1pPr marL="0" indent="0" algn="l">
              <a:buNone/>
              <a:defRPr cap="all">
                <a:solidFill>
                  <a:schemeClr val="accent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4AAD347D-5ACD-4C99-B74B-A9C85AD731AF}" type="datetimeFigureOut">
              <a:rPr lang="en-US" dirty="0"/>
              <a:t>12/17/2019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4509A250-FF31-4206-8172-F9D3106AACB1}" type="datetimeFigureOut">
              <a:rPr lang="en-US" dirty="0"/>
              <a:t>12/17/2019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154956" y="2861733"/>
            <a:ext cx="8825657" cy="1915647"/>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1154955" y="4777381"/>
            <a:ext cx="8825658" cy="860400"/>
          </a:xfrm>
        </p:spPr>
        <p:txBody>
          <a:bodyPr anchor="t"/>
          <a:lstStyle>
            <a:lvl1pPr marL="0" indent="0" algn="l">
              <a:buNone/>
              <a:defRPr sz="2000" cap="all">
                <a:solidFill>
                  <a:schemeClr val="accent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796027F-7875-4030-9381-8BD8C4F21935}" type="datetimeFigureOut">
              <a:rPr lang="en-US" dirty="0"/>
              <a:t>12/17/2019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103312" y="2060575"/>
            <a:ext cx="4396339" cy="419576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654493" y="2056092"/>
            <a:ext cx="4396341" cy="4200245"/>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9796027F-7875-4030-9381-8BD8C4F21935}" type="datetimeFigureOut">
              <a:rPr lang="en-US" dirty="0"/>
              <a:t>12/17/2019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1103313" y="1905000"/>
            <a:ext cx="4396338"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103312" y="2514600"/>
            <a:ext cx="4396339" cy="3741738"/>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654495" y="1905000"/>
            <a:ext cx="4396339"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654495" y="2514600"/>
            <a:ext cx="4396339" cy="3741738"/>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9796027F-7875-4030-9381-8BD8C4F21935}" type="datetimeFigureOut">
              <a:rPr lang="en-US" dirty="0"/>
              <a:t>12/17/2019</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7" name="Date Placeholder 2"/>
          <p:cNvSpPr>
            <a:spLocks noGrp="1"/>
          </p:cNvSpPr>
          <p:nvPr>
            <p:ph type="dt" sz="half" idx="10"/>
          </p:nvPr>
        </p:nvSpPr>
        <p:spPr/>
        <p:txBody>
          <a:bodyPr/>
          <a:lstStyle/>
          <a:p>
            <a:fld id="{4509A250-FF31-4206-8172-F9D3106AACB1}" type="datetimeFigureOut">
              <a:rPr lang="en-US" dirty="0"/>
              <a:t>12/17/2019</a:t>
            </a:fld>
            <a:endParaRPr lang="en-US" dirty="0"/>
          </a:p>
        </p:txBody>
      </p:sp>
      <p:sp>
        <p:nvSpPr>
          <p:cNvPr id="5" name="Footer Placeholder 3"/>
          <p:cNvSpPr>
            <a:spLocks noGrp="1"/>
          </p:cNvSpPr>
          <p:nvPr>
            <p:ph type="ftr" sz="quarter" idx="11"/>
          </p:nvPr>
        </p:nvSpPr>
        <p:spPr/>
        <p:txBody>
          <a:bodyPr/>
          <a:lstStyle/>
          <a:p>
            <a:endParaRPr lang="en-US" dirty="0"/>
          </a:p>
        </p:txBody>
      </p:sp>
      <p:sp>
        <p:nvSpPr>
          <p:cNvPr id="6" name="Slide Number Placeholder 4"/>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7" name="Date Placeholder 1"/>
          <p:cNvSpPr>
            <a:spLocks noGrp="1"/>
          </p:cNvSpPr>
          <p:nvPr>
            <p:ph type="dt" sz="half" idx="10"/>
          </p:nvPr>
        </p:nvSpPr>
        <p:spPr/>
        <p:txBody>
          <a:bodyPr/>
          <a:lstStyle/>
          <a:p>
            <a:fld id="{4509A250-FF31-4206-8172-F9D3106AACB1}" type="datetimeFigureOut">
              <a:rPr lang="en-US" dirty="0"/>
              <a:t>12/17/2019</a:t>
            </a:fld>
            <a:endParaRPr lang="en-US" dirty="0"/>
          </a:p>
        </p:txBody>
      </p:sp>
      <p:sp>
        <p:nvSpPr>
          <p:cNvPr id="5" name="Footer Placeholder 2"/>
          <p:cNvSpPr>
            <a:spLocks noGrp="1"/>
          </p:cNvSpPr>
          <p:nvPr>
            <p:ph type="ftr" sz="quarter" idx="11"/>
          </p:nvPr>
        </p:nvSpPr>
        <p:spPr/>
        <p:txBody>
          <a:bodyPr/>
          <a:lstStyle/>
          <a:p>
            <a:endParaRPr lang="en-US" dirty="0"/>
          </a:p>
        </p:txBody>
      </p:sp>
      <p:sp>
        <p:nvSpPr>
          <p:cNvPr id="6" name="Slide Number Placeholder 3"/>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4" y="1447800"/>
            <a:ext cx="3401064" cy="1447800"/>
          </a:xfrm>
        </p:spPr>
        <p:txBody>
          <a:bodyPr anchor="b"/>
          <a:lstStyle>
            <a:lvl1pPr algn="l">
              <a:defRPr sz="2400" b="0"/>
            </a:lvl1pPr>
          </a:lstStyle>
          <a:p>
            <a:r>
              <a:rPr lang="en-US" smtClean="0"/>
              <a:t>Click to edit Master title style</a:t>
            </a:r>
            <a:endParaRPr lang="en-US" dirty="0"/>
          </a:p>
        </p:txBody>
      </p:sp>
      <p:sp>
        <p:nvSpPr>
          <p:cNvPr id="3" name="Content Placeholder 2"/>
          <p:cNvSpPr>
            <a:spLocks noGrp="1"/>
          </p:cNvSpPr>
          <p:nvPr>
            <p:ph idx="1"/>
          </p:nvPr>
        </p:nvSpPr>
        <p:spPr>
          <a:xfrm>
            <a:off x="4784616" y="1447800"/>
            <a:ext cx="5195997" cy="4572000"/>
          </a:xfrm>
        </p:spPr>
        <p:txBody>
          <a:bodyPr anchor="ctr">
            <a:normAutofit/>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1154954" y="3129280"/>
            <a:ext cx="3401063" cy="2895599"/>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7" name="Date Placeholder 4"/>
          <p:cNvSpPr>
            <a:spLocks noGrp="1"/>
          </p:cNvSpPr>
          <p:nvPr>
            <p:ph type="dt" sz="half" idx="10"/>
          </p:nvPr>
        </p:nvSpPr>
        <p:spPr/>
        <p:txBody>
          <a:bodyPr/>
          <a:lstStyle/>
          <a:p>
            <a:fld id="{4509A250-FF31-4206-8172-F9D3106AACB1}" type="datetimeFigureOut">
              <a:rPr lang="en-US" dirty="0"/>
              <a:t>12/17/2019</a:t>
            </a:fld>
            <a:endParaRPr lang="en-US" dirty="0"/>
          </a:p>
        </p:txBody>
      </p:sp>
      <p:sp>
        <p:nvSpPr>
          <p:cNvPr id="5" name="Footer Placeholder 5"/>
          <p:cNvSpPr>
            <a:spLocks noGrp="1"/>
          </p:cNvSpPr>
          <p:nvPr>
            <p:ph type="ftr" sz="quarter" idx="11"/>
          </p:nvPr>
        </p:nvSpPr>
        <p:spPr/>
        <p:txBody>
          <a:bodyPr/>
          <a:lstStyle/>
          <a:p>
            <a:endParaRPr lang="en-US" dirty="0"/>
          </a:p>
        </p:txBody>
      </p:sp>
      <p:sp>
        <p:nvSpPr>
          <p:cNvPr id="6" name="Slide Number Placeholder 6"/>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3907" y="1854192"/>
            <a:ext cx="5092906" cy="1574808"/>
          </a:xfrm>
        </p:spPr>
        <p:txBody>
          <a:bodyPr anchor="b">
            <a:normAutofit/>
          </a:bodyPr>
          <a:lstStyle>
            <a:lvl1pPr algn="l">
              <a:defRPr sz="36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949546" y="1143000"/>
            <a:ext cx="3200400" cy="4572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1154954" y="3657600"/>
            <a:ext cx="5084979" cy="1371600"/>
          </a:xfrm>
        </p:spPr>
        <p:txBody>
          <a:bodyPr>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509A250-FF31-4206-8172-F9D3106AACB1}" type="datetimeFigureOut">
              <a:rPr lang="en-US" dirty="0"/>
              <a:t>12/17/2019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6" y="4800587"/>
            <a:ext cx="882565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154955" y="685800"/>
            <a:ext cx="8825658" cy="3640666"/>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1154956" y="5367325"/>
            <a:ext cx="8825656" cy="493712"/>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509A250-FF31-4206-8172-F9D3106AACB1}" type="datetimeFigureOut">
              <a:rPr lang="en-US" dirty="0"/>
              <a:t>12/17/2019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4" y="1447800"/>
            <a:ext cx="8825659" cy="1981200"/>
          </a:xfrm>
        </p:spPr>
        <p:txBody>
          <a:bodyPr/>
          <a:lstStyle>
            <a:lvl1pPr>
              <a:defRPr sz="4800"/>
            </a:lvl1pPr>
          </a:lstStyle>
          <a:p>
            <a:r>
              <a:rPr lang="en-US" smtClean="0"/>
              <a:t>Click to edit Master title style</a:t>
            </a:r>
            <a:endParaRPr lang="en-US" dirty="0"/>
          </a:p>
        </p:txBody>
      </p:sp>
      <p:sp>
        <p:nvSpPr>
          <p:cNvPr id="8" name="Text Placeholder 3"/>
          <p:cNvSpPr>
            <a:spLocks noGrp="1"/>
          </p:cNvSpPr>
          <p:nvPr>
            <p:ph type="body" sz="half" idx="2"/>
          </p:nvPr>
        </p:nvSpPr>
        <p:spPr>
          <a:xfrm>
            <a:off x="1154954" y="3657600"/>
            <a:ext cx="8825659" cy="23622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4509A250-FF31-4206-8172-F9D3106AACB1}" type="datetimeFigureOut">
              <a:rPr lang="en-US" dirty="0"/>
              <a:t>12/17/2019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574801" y="1447800"/>
            <a:ext cx="7999315" cy="2323374"/>
          </a:xfrm>
        </p:spPr>
        <p:txBody>
          <a:bodyPr/>
          <a:lstStyle>
            <a:lvl1pPr>
              <a:defRPr sz="4800"/>
            </a:lvl1pPr>
          </a:lstStyle>
          <a:p>
            <a:r>
              <a:rPr lang="en-US" smtClean="0"/>
              <a:t>Click to edit Master title style</a:t>
            </a:r>
            <a:endParaRPr lang="en-US" dirty="0"/>
          </a:p>
        </p:txBody>
      </p:sp>
      <p:sp>
        <p:nvSpPr>
          <p:cNvPr id="14" name="Text Placeholder 3"/>
          <p:cNvSpPr>
            <a:spLocks noGrp="1"/>
          </p:cNvSpPr>
          <p:nvPr>
            <p:ph type="body" sz="half" idx="13"/>
          </p:nvPr>
        </p:nvSpPr>
        <p:spPr>
          <a:xfrm>
            <a:off x="1930400" y="3771174"/>
            <a:ext cx="7385828" cy="342174"/>
          </a:xfrm>
        </p:spPr>
        <p:txBody>
          <a:bodyPr anchor="t">
            <a:normAutofit/>
          </a:bodyPr>
          <a:lstStyle>
            <a:lvl1pPr marL="0" indent="0">
              <a:buNone/>
              <a:defRPr lang="en-US" sz="1400" b="0" i="0" kern="1200" cap="small" dirty="0">
                <a:solidFill>
                  <a:schemeClr val="accent1"/>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10" name="Text Placeholder 3"/>
          <p:cNvSpPr>
            <a:spLocks noGrp="1"/>
          </p:cNvSpPr>
          <p:nvPr>
            <p:ph type="body" sz="half" idx="2"/>
          </p:nvPr>
        </p:nvSpPr>
        <p:spPr>
          <a:xfrm>
            <a:off x="1154954" y="4350657"/>
            <a:ext cx="8825659" cy="16764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4509A250-FF31-4206-8172-F9D3106AACB1}" type="datetimeFigureOut">
              <a:rPr lang="en-US" dirty="0"/>
              <a:t>12/17/2019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02111984F565}" type="slidenum">
              <a:rPr lang="en-US" dirty="0"/>
              <a:t>‹#›</a:t>
            </a:fld>
            <a:endParaRPr lang="en-US" dirty="0"/>
          </a:p>
        </p:txBody>
      </p:sp>
      <p:sp>
        <p:nvSpPr>
          <p:cNvPr id="11" name="TextBox 10"/>
          <p:cNvSpPr txBox="1"/>
          <p:nvPr/>
        </p:nvSpPr>
        <p:spPr>
          <a:xfrm>
            <a:off x="898295" y="971253"/>
            <a:ext cx="801912" cy="1969770"/>
          </a:xfrm>
          <a:prstGeom prst="rect">
            <a:avLst/>
          </a:prstGeom>
          <a:noFill/>
        </p:spPr>
        <p:txBody>
          <a:bodyPr wrap="square" rtlCol="0">
            <a:spAutoFit/>
          </a:bodyPr>
          <a:lstStyle>
            <a:defPPr>
              <a:defRPr lang="en-US"/>
            </a:defPPr>
            <a:lvl1pPr algn="r">
              <a:defRPr sz="12200" b="0" i="0">
                <a:solidFill>
                  <a:schemeClr val="accent1"/>
                </a:solidFill>
                <a:latin typeface="Arial"/>
                <a:ea typeface="+mj-ea"/>
                <a:cs typeface="+mj-cs"/>
              </a:defRPr>
            </a:lvl1pPr>
          </a:lstStyle>
          <a:p>
            <a:pPr lvl="0"/>
            <a:r>
              <a:rPr lang="en-US" dirty="0"/>
              <a:t>“</a:t>
            </a:r>
          </a:p>
        </p:txBody>
      </p:sp>
      <p:sp>
        <p:nvSpPr>
          <p:cNvPr id="13" name="TextBox 12"/>
          <p:cNvSpPr txBox="1"/>
          <p:nvPr/>
        </p:nvSpPr>
        <p:spPr>
          <a:xfrm>
            <a:off x="9330490" y="2613787"/>
            <a:ext cx="801912" cy="1969770"/>
          </a:xfrm>
          <a:prstGeom prst="rect">
            <a:avLst/>
          </a:prstGeom>
          <a:noFill/>
        </p:spPr>
        <p:txBody>
          <a:bodyPr wrap="square" rtlCol="0">
            <a:spAutoFit/>
          </a:bodyPr>
          <a:lstStyle>
            <a:defPPr>
              <a:defRPr lang="en-US"/>
            </a:defPPr>
            <a:lvl1pPr algn="r">
              <a:defRPr sz="12200" b="0" i="0">
                <a:solidFill>
                  <a:schemeClr val="accent1"/>
                </a:solidFill>
                <a:latin typeface="Arial"/>
                <a:ea typeface="+mj-ea"/>
                <a:cs typeface="+mj-cs"/>
              </a:defRPr>
            </a:lvl1pPr>
          </a:lstStyle>
          <a:p>
            <a:pPr lvl="0"/>
            <a:r>
              <a:rPr lang="en-US" dirty="0"/>
              <a:t>”</a:t>
            </a: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154954" y="3124201"/>
            <a:ext cx="8825659" cy="1653180"/>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1154955" y="4777381"/>
            <a:ext cx="8825658" cy="860400"/>
          </a:xfrm>
        </p:spPr>
        <p:txBody>
          <a:bodyPr anchor="t"/>
          <a:lstStyle>
            <a:lvl1pPr marL="0" indent="0" algn="l">
              <a:buNone/>
              <a:defRPr sz="2000" cap="none">
                <a:solidFill>
                  <a:schemeClr val="accent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4509A250-FF31-4206-8172-F9D3106AACB1}" type="datetimeFigureOut">
              <a:rPr lang="en-US" dirty="0"/>
              <a:t>12/17/2019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4200"/>
            </a:lvl1pPr>
          </a:lstStyle>
          <a:p>
            <a:r>
              <a:rPr lang="en-US" smtClean="0"/>
              <a:t>Click to edit Master title style</a:t>
            </a:r>
            <a:endParaRPr lang="en-US" dirty="0"/>
          </a:p>
        </p:txBody>
      </p:sp>
      <p:sp>
        <p:nvSpPr>
          <p:cNvPr id="3" name="Text Placeholder 2"/>
          <p:cNvSpPr>
            <a:spLocks noGrp="1"/>
          </p:cNvSpPr>
          <p:nvPr>
            <p:ph type="body" idx="1"/>
          </p:nvPr>
        </p:nvSpPr>
        <p:spPr>
          <a:xfrm>
            <a:off x="632947" y="1981200"/>
            <a:ext cx="2946866"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6" name="Text Placeholder 3"/>
          <p:cNvSpPr>
            <a:spLocks noGrp="1"/>
          </p:cNvSpPr>
          <p:nvPr>
            <p:ph type="body" sz="half" idx="15"/>
          </p:nvPr>
        </p:nvSpPr>
        <p:spPr>
          <a:xfrm>
            <a:off x="652463" y="2667000"/>
            <a:ext cx="2927350"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Text Placeholder 4"/>
          <p:cNvSpPr>
            <a:spLocks noGrp="1"/>
          </p:cNvSpPr>
          <p:nvPr>
            <p:ph type="body" sz="quarter" idx="3"/>
          </p:nvPr>
        </p:nvSpPr>
        <p:spPr>
          <a:xfrm>
            <a:off x="3883659" y="1981200"/>
            <a:ext cx="2936241"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9" name="Text Placeholder 3"/>
          <p:cNvSpPr>
            <a:spLocks noGrp="1"/>
          </p:cNvSpPr>
          <p:nvPr>
            <p:ph type="body" sz="half" idx="16"/>
          </p:nvPr>
        </p:nvSpPr>
        <p:spPr>
          <a:xfrm>
            <a:off x="3873106" y="2667000"/>
            <a:ext cx="2946794"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14" name="Text Placeholder 4"/>
          <p:cNvSpPr>
            <a:spLocks noGrp="1"/>
          </p:cNvSpPr>
          <p:nvPr>
            <p:ph type="body" sz="quarter" idx="13"/>
          </p:nvPr>
        </p:nvSpPr>
        <p:spPr>
          <a:xfrm>
            <a:off x="7124700" y="1981200"/>
            <a:ext cx="2932113"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20" name="Text Placeholder 3"/>
          <p:cNvSpPr>
            <a:spLocks noGrp="1"/>
          </p:cNvSpPr>
          <p:nvPr>
            <p:ph type="body" sz="half" idx="17"/>
          </p:nvPr>
        </p:nvSpPr>
        <p:spPr>
          <a:xfrm>
            <a:off x="7124700" y="2667000"/>
            <a:ext cx="2932113"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cxnSp>
        <p:nvCxnSpPr>
          <p:cNvPr id="17" name="Straight Connector 16"/>
          <p:cNvCxnSpPr/>
          <p:nvPr/>
        </p:nvCxnSpPr>
        <p:spPr>
          <a:xfrm>
            <a:off x="3726142" y="2133600"/>
            <a:ext cx="0" cy="3962400"/>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6962227" y="2133600"/>
            <a:ext cx="0" cy="3966882"/>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3"/>
          <p:cNvSpPr>
            <a:spLocks noGrp="1"/>
          </p:cNvSpPr>
          <p:nvPr>
            <p:ph type="dt" sz="half" idx="10"/>
          </p:nvPr>
        </p:nvSpPr>
        <p:spPr/>
        <p:txBody>
          <a:bodyPr/>
          <a:lstStyle/>
          <a:p>
            <a:fld id="{4509A250-FF31-4206-8172-F9D3106AACB1}" type="datetimeFigureOut">
              <a:rPr lang="en-US" dirty="0"/>
              <a:t>12/17/2019</a:t>
            </a:fld>
            <a:endParaRPr lang="en-US" dirty="0"/>
          </a:p>
        </p:txBody>
      </p:sp>
      <p:sp>
        <p:nvSpPr>
          <p:cNvPr id="4"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4200"/>
            </a:lvl1pPr>
          </a:lstStyle>
          <a:p>
            <a:r>
              <a:rPr lang="en-US" smtClean="0"/>
              <a:t>Click to edit Master title style</a:t>
            </a:r>
            <a:endParaRPr lang="en-US" dirty="0"/>
          </a:p>
        </p:txBody>
      </p:sp>
      <p:sp>
        <p:nvSpPr>
          <p:cNvPr id="3" name="Text Placeholder 2"/>
          <p:cNvSpPr>
            <a:spLocks noGrp="1"/>
          </p:cNvSpPr>
          <p:nvPr>
            <p:ph type="body" idx="1"/>
          </p:nvPr>
        </p:nvSpPr>
        <p:spPr>
          <a:xfrm>
            <a:off x="652463" y="4250949"/>
            <a:ext cx="2940050"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29" name="Picture Placeholder 2"/>
          <p:cNvSpPr>
            <a:spLocks noGrp="1" noChangeAspect="1"/>
          </p:cNvSpPr>
          <p:nvPr>
            <p:ph type="pic" idx="15"/>
          </p:nvPr>
        </p:nvSpPr>
        <p:spPr>
          <a:xfrm>
            <a:off x="652463" y="2209800"/>
            <a:ext cx="2940050"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2" name="Text Placeholder 3"/>
          <p:cNvSpPr>
            <a:spLocks noGrp="1"/>
          </p:cNvSpPr>
          <p:nvPr>
            <p:ph type="body" sz="half" idx="18"/>
          </p:nvPr>
        </p:nvSpPr>
        <p:spPr>
          <a:xfrm>
            <a:off x="652463" y="4827211"/>
            <a:ext cx="2940050"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Text Placeholder 4"/>
          <p:cNvSpPr>
            <a:spLocks noGrp="1"/>
          </p:cNvSpPr>
          <p:nvPr>
            <p:ph type="body" sz="quarter" idx="3"/>
          </p:nvPr>
        </p:nvSpPr>
        <p:spPr>
          <a:xfrm>
            <a:off x="3889375" y="4250949"/>
            <a:ext cx="2930525"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30" name="Picture Placeholder 2"/>
          <p:cNvSpPr>
            <a:spLocks noGrp="1" noChangeAspect="1"/>
          </p:cNvSpPr>
          <p:nvPr>
            <p:ph type="pic" idx="21"/>
          </p:nvPr>
        </p:nvSpPr>
        <p:spPr>
          <a:xfrm>
            <a:off x="3889374" y="2209800"/>
            <a:ext cx="2930525"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3" name="Text Placeholder 3"/>
          <p:cNvSpPr>
            <a:spLocks noGrp="1"/>
          </p:cNvSpPr>
          <p:nvPr>
            <p:ph type="body" sz="half" idx="19"/>
          </p:nvPr>
        </p:nvSpPr>
        <p:spPr>
          <a:xfrm>
            <a:off x="3888022" y="4827210"/>
            <a:ext cx="2934406"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14" name="Text Placeholder 4"/>
          <p:cNvSpPr>
            <a:spLocks noGrp="1"/>
          </p:cNvSpPr>
          <p:nvPr>
            <p:ph type="body" sz="quarter" idx="13"/>
          </p:nvPr>
        </p:nvSpPr>
        <p:spPr>
          <a:xfrm>
            <a:off x="7124700" y="4250949"/>
            <a:ext cx="2932113"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31" name="Picture Placeholder 2"/>
          <p:cNvSpPr>
            <a:spLocks noGrp="1" noChangeAspect="1"/>
          </p:cNvSpPr>
          <p:nvPr>
            <p:ph type="pic" idx="22"/>
          </p:nvPr>
        </p:nvSpPr>
        <p:spPr>
          <a:xfrm>
            <a:off x="7124699" y="2209800"/>
            <a:ext cx="2932113"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4" name="Text Placeholder 3"/>
          <p:cNvSpPr>
            <a:spLocks noGrp="1"/>
          </p:cNvSpPr>
          <p:nvPr>
            <p:ph type="body" sz="half" idx="20"/>
          </p:nvPr>
        </p:nvSpPr>
        <p:spPr>
          <a:xfrm>
            <a:off x="7124575" y="4827208"/>
            <a:ext cx="2935997"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cxnSp>
        <p:nvCxnSpPr>
          <p:cNvPr id="17" name="Straight Connector 16"/>
          <p:cNvCxnSpPr/>
          <p:nvPr/>
        </p:nvCxnSpPr>
        <p:spPr>
          <a:xfrm>
            <a:off x="3726142" y="2133600"/>
            <a:ext cx="0" cy="3962400"/>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6962227" y="2133600"/>
            <a:ext cx="0" cy="3966882"/>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3"/>
          <p:cNvSpPr>
            <a:spLocks noGrp="1"/>
          </p:cNvSpPr>
          <p:nvPr>
            <p:ph type="dt" sz="half" idx="10"/>
          </p:nvPr>
        </p:nvSpPr>
        <p:spPr/>
        <p:txBody>
          <a:bodyPr/>
          <a:lstStyle/>
          <a:p>
            <a:fld id="{4509A250-FF31-4206-8172-F9D3106AACB1}" type="datetimeFigureOut">
              <a:rPr lang="en-US" dirty="0"/>
              <a:t>12/17/2019</a:t>
            </a:fld>
            <a:endParaRPr lang="en-US" dirty="0"/>
          </a:p>
        </p:txBody>
      </p:sp>
      <p:sp>
        <p:nvSpPr>
          <p:cNvPr id="4"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nchorCtr="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4509A250-FF31-4206-8172-F9D3106AACB1}" type="datetimeFigureOut">
              <a:rPr lang="en-US" dirty="0"/>
              <a:t>12/17/2019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304212" y="430213"/>
            <a:ext cx="1752601" cy="5826125"/>
          </a:xfrm>
        </p:spPr>
        <p:txBody>
          <a:bodyPr vert="eaVert" anchor="b" anchorCtr="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52463" y="887414"/>
            <a:ext cx="7423149" cy="5368924"/>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4509A250-FF31-4206-8172-F9D3106AACB1}" type="datetimeFigureOut">
              <a:rPr lang="en-US" dirty="0"/>
              <a:t>12/17/2019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02111984F565}" type="slidenum">
              <a:rPr lang="en-US" dirty="0"/>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21" Type="http://schemas.openxmlformats.org/officeDocument/2006/relationships/image" Target="../media/image4.png"/><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3.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2.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image" Target="../media/image5.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pic>
        <p:nvPicPr>
          <p:cNvPr id="8" name="Picture 7"/>
          <p:cNvPicPr>
            <a:picLocks noChangeAspect="1"/>
          </p:cNvPicPr>
          <p:nvPr/>
        </p:nvPicPr>
        <p:blipFill rotWithShape="1">
          <a:blip r:embed="rId19" cstate="email">
            <a:extLst>
              <a:ext uri="{28A0092B-C50C-407E-A947-70E740481C1C}">
                <a14:useLocalDpi xmlns:a14="http://schemas.microsoft.com/office/drawing/2010/main"/>
              </a:ext>
            </a:extLst>
          </a:blip>
          <a:srcRect/>
          <a:stretch/>
        </p:blipFill>
        <p:spPr>
          <a:xfrm>
            <a:off x="0" y="2669685"/>
            <a:ext cx="4037012" cy="4188315"/>
          </a:xfrm>
          <a:prstGeom prst="rect">
            <a:avLst/>
          </a:prstGeom>
        </p:spPr>
      </p:pic>
      <p:pic>
        <p:nvPicPr>
          <p:cNvPr id="7" name="Picture 6"/>
          <p:cNvPicPr>
            <a:picLocks noChangeAspect="1"/>
          </p:cNvPicPr>
          <p:nvPr/>
        </p:nvPicPr>
        <p:blipFill rotWithShape="1">
          <a:blip r:embed="rId20" cstate="email">
            <a:extLst>
              <a:ext uri="{28A0092B-C50C-407E-A947-70E740481C1C}">
                <a14:useLocalDpi xmlns:a14="http://schemas.microsoft.com/office/drawing/2010/main"/>
              </a:ext>
            </a:extLst>
          </a:blip>
          <a:srcRect/>
          <a:stretch/>
        </p:blipFill>
        <p:spPr>
          <a:xfrm>
            <a:off x="0" y="2892347"/>
            <a:ext cx="1522412" cy="2365453"/>
          </a:xfrm>
          <a:prstGeom prst="rect">
            <a:avLst/>
          </a:prstGeom>
        </p:spPr>
      </p:pic>
      <p:sp>
        <p:nvSpPr>
          <p:cNvPr id="16" name="Oval 15"/>
          <p:cNvSpPr/>
          <p:nvPr/>
        </p:nvSpPr>
        <p:spPr>
          <a:xfrm>
            <a:off x="8609012" y="1676400"/>
            <a:ext cx="2819400" cy="2819400"/>
          </a:xfrm>
          <a:prstGeom prst="ellipse">
            <a:avLst/>
          </a:prstGeom>
          <a:gradFill flip="none" rotWithShape="1">
            <a:gsLst>
              <a:gs pos="0">
                <a:schemeClr val="accent1">
                  <a:lumMod val="60000"/>
                  <a:lumOff val="40000"/>
                  <a:alpha val="7000"/>
                </a:schemeClr>
              </a:gs>
              <a:gs pos="69000">
                <a:schemeClr val="accent1">
                  <a:lumMod val="60000"/>
                  <a:lumOff val="40000"/>
                  <a:alpha val="0"/>
                </a:schemeClr>
              </a:gs>
              <a:gs pos="36000">
                <a:schemeClr val="accent1">
                  <a:lumMod val="60000"/>
                  <a:lumOff val="40000"/>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pic>
        <p:nvPicPr>
          <p:cNvPr id="9" name="Picture 8"/>
          <p:cNvPicPr>
            <a:picLocks noChangeAspect="1"/>
          </p:cNvPicPr>
          <p:nvPr/>
        </p:nvPicPr>
        <p:blipFill rotWithShape="1">
          <a:blip r:embed="rId21" cstate="email">
            <a:extLst>
              <a:ext uri="{28A0092B-C50C-407E-A947-70E740481C1C}">
                <a14:useLocalDpi xmlns:a14="http://schemas.microsoft.com/office/drawing/2010/main"/>
              </a:ext>
            </a:extLst>
          </a:blip>
          <a:srcRect/>
          <a:stretch/>
        </p:blipFill>
        <p:spPr>
          <a:xfrm>
            <a:off x="8000197" y="0"/>
            <a:ext cx="1603387" cy="1143000"/>
          </a:xfrm>
          <a:prstGeom prst="rect">
            <a:avLst/>
          </a:prstGeom>
        </p:spPr>
      </p:pic>
      <p:pic>
        <p:nvPicPr>
          <p:cNvPr id="10" name="Picture 9"/>
          <p:cNvPicPr>
            <a:picLocks noChangeAspect="1"/>
          </p:cNvPicPr>
          <p:nvPr/>
        </p:nvPicPr>
        <p:blipFill rotWithShape="1">
          <a:blip r:embed="rId22" cstate="email">
            <a:extLst>
              <a:ext uri="{28A0092B-C50C-407E-A947-70E740481C1C}">
                <a14:useLocalDpi xmlns:a14="http://schemas.microsoft.com/office/drawing/2010/main"/>
              </a:ext>
            </a:extLst>
          </a:blip>
          <a:srcRect/>
          <a:stretch/>
        </p:blipFill>
        <p:spPr>
          <a:xfrm>
            <a:off x="8609012" y="6092866"/>
            <a:ext cx="993734" cy="765134"/>
          </a:xfrm>
          <a:prstGeom prst="rect">
            <a:avLst/>
          </a:prstGeom>
        </p:spPr>
      </p:pic>
      <p:sp>
        <p:nvSpPr>
          <p:cNvPr id="14" name="Rectangle 13"/>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2" name="Title Placeholder 1"/>
          <p:cNvSpPr>
            <a:spLocks noGrp="1"/>
          </p:cNvSpPr>
          <p:nvPr>
            <p:ph type="title"/>
          </p:nvPr>
        </p:nvSpPr>
        <p:spPr>
          <a:xfrm>
            <a:off x="646111" y="452718"/>
            <a:ext cx="9404723" cy="1400530"/>
          </a:xfrm>
          <a:prstGeom prst="rect">
            <a:avLst/>
          </a:prstGeom>
        </p:spPr>
        <p:txBody>
          <a:bodyPr vert="horz" lIns="91440" tIns="45720" rIns="91440" bIns="45720" rtlCol="0" anchor="t">
            <a:noAutofit/>
          </a:bodyPr>
          <a:lstStyle/>
          <a:p>
            <a:r>
              <a:rPr lang="en-US" smtClean="0"/>
              <a:t>Click to edit Master title style</a:t>
            </a:r>
            <a:endParaRPr lang="en-US" dirty="0"/>
          </a:p>
        </p:txBody>
      </p:sp>
      <p:sp>
        <p:nvSpPr>
          <p:cNvPr id="3" name="Text Placeholder 2"/>
          <p:cNvSpPr>
            <a:spLocks noGrp="1"/>
          </p:cNvSpPr>
          <p:nvPr>
            <p:ph type="body" idx="1"/>
          </p:nvPr>
        </p:nvSpPr>
        <p:spPr>
          <a:xfrm>
            <a:off x="1103312" y="2052918"/>
            <a:ext cx="8946541" cy="4195481"/>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rot="5400000">
            <a:off x="10155639" y="1790701"/>
            <a:ext cx="990599" cy="304799"/>
          </a:xfrm>
          <a:prstGeom prst="rect">
            <a:avLst/>
          </a:prstGeom>
        </p:spPr>
        <p:txBody>
          <a:bodyPr vert="horz" lIns="91440" tIns="45720" rIns="91440" bIns="45720" rtlCol="0" anchor="t"/>
          <a:lstStyle>
            <a:lvl1pPr algn="l">
              <a:defRPr sz="1100" b="0" i="0">
                <a:solidFill>
                  <a:schemeClr val="tx1">
                    <a:tint val="75000"/>
                    <a:alpha val="60000"/>
                  </a:schemeClr>
                </a:solidFill>
              </a:defRPr>
            </a:lvl1pPr>
          </a:lstStyle>
          <a:p>
            <a:fld id="{4AAD347D-5ACD-4C99-B74B-A9C85AD731AF}" type="datetimeFigureOut">
              <a:rPr lang="en-US" dirty="0"/>
              <a:t>12/17/2019</a:t>
            </a:fld>
            <a:endParaRPr lang="en-US" dirty="0"/>
          </a:p>
        </p:txBody>
      </p:sp>
      <p:sp>
        <p:nvSpPr>
          <p:cNvPr id="5" name="Footer Placeholder 4"/>
          <p:cNvSpPr>
            <a:spLocks noGrp="1"/>
          </p:cNvSpPr>
          <p:nvPr>
            <p:ph type="ftr" sz="quarter" idx="3"/>
          </p:nvPr>
        </p:nvSpPr>
        <p:spPr>
          <a:xfrm rot="5400000">
            <a:off x="8951573" y="3225297"/>
            <a:ext cx="3859795" cy="304801"/>
          </a:xfrm>
          <a:prstGeom prst="rect">
            <a:avLst/>
          </a:prstGeom>
        </p:spPr>
        <p:txBody>
          <a:bodyPr vert="horz" lIns="91440" tIns="45720" rIns="91440" bIns="45720" rtlCol="0" anchor="b"/>
          <a:lstStyle>
            <a:lvl1pPr algn="l">
              <a:defRPr sz="1100" b="0" i="0">
                <a:solidFill>
                  <a:schemeClr val="tx1">
                    <a:tint val="75000"/>
                    <a:alpha val="60000"/>
                  </a:schemeClr>
                </a:solidFill>
              </a:defRPr>
            </a:lvl1pPr>
          </a:lstStyle>
          <a:p>
            <a:endParaRPr lang="en-US" dirty="0"/>
          </a:p>
        </p:txBody>
      </p:sp>
      <p:sp>
        <p:nvSpPr>
          <p:cNvPr id="6" name="Slide Number Placeholder 5"/>
          <p:cNvSpPr>
            <a:spLocks noGrp="1"/>
          </p:cNvSpPr>
          <p:nvPr>
            <p:ph type="sldNum" sz="quarter" idx="4"/>
          </p:nvPr>
        </p:nvSpPr>
        <p:spPr>
          <a:xfrm>
            <a:off x="10352540" y="295729"/>
            <a:ext cx="838199" cy="767687"/>
          </a:xfrm>
          <a:prstGeom prst="rect">
            <a:avLst/>
          </a:prstGeom>
        </p:spPr>
        <p:txBody>
          <a:bodyPr vert="horz" lIns="91440" tIns="45720" rIns="91440" bIns="45720" rtlCol="0" anchor="b"/>
          <a:lstStyle>
            <a:lvl1pPr algn="ctr">
              <a:defRPr sz="2800" b="0" i="0">
                <a:solidFill>
                  <a:schemeClr val="tx1">
                    <a:tint val="75000"/>
                  </a:schemeClr>
                </a:solidFill>
              </a:defRPr>
            </a:lvl1pPr>
          </a:lstStyle>
          <a:p>
            <a:fld id="{D57F1E4F-1CFF-5643-939E-02111984F565}" type="slidenum">
              <a:rPr lang="en-US" dirty="0"/>
              <a:t>‹#›</a:t>
            </a:fld>
            <a:endParaRPr lang="en-US" dirty="0"/>
          </a:p>
        </p:txBody>
      </p:sp>
    </p:spTree>
  </p:cSld>
  <p:clrMap bg1="dk1" tx1="lt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68" r:id="rId9"/>
    <p:sldLayoutId id="2147483667" r:id="rId10"/>
    <p:sldLayoutId id="2147483661" r:id="rId11"/>
    <p:sldLayoutId id="2147483664" r:id="rId12"/>
    <p:sldLayoutId id="2147483662" r:id="rId13"/>
    <p:sldLayoutId id="2147483669" r:id="rId14"/>
    <p:sldLayoutId id="2147483670" r:id="rId15"/>
    <p:sldLayoutId id="2147483658" r:id="rId16"/>
    <p:sldLayoutId id="2147483659" r:id="rId17"/>
  </p:sldLayoutIdLst>
  <p:hf sldNum="0" hdr="0" ftr="0" dt="0"/>
  <p:txStyles>
    <p:titleStyle>
      <a:lvl1pPr algn="l" defTabSz="457200" rtl="0" eaLnBrk="1" latinLnBrk="0" hangingPunct="1">
        <a:spcBef>
          <a:spcPct val="0"/>
        </a:spcBef>
        <a:buNone/>
        <a:defRPr sz="4200" b="0" i="0" kern="1200">
          <a:solidFill>
            <a:schemeClr val="tx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2000" b="0" i="0" kern="1200">
          <a:solidFill>
            <a:schemeClr val="tx1"/>
          </a:solidFill>
          <a:latin typeface="+mj-lt"/>
          <a:ea typeface="+mj-ea"/>
          <a:cs typeface="+mj-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800" b="0" i="0" kern="1200">
          <a:solidFill>
            <a:schemeClr val="tx1"/>
          </a:solidFill>
          <a:latin typeface="+mj-lt"/>
          <a:ea typeface="+mj-ea"/>
          <a:cs typeface="+mj-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600" b="0" i="0" kern="1200">
          <a:solidFill>
            <a:schemeClr val="tx1"/>
          </a:solidFill>
          <a:latin typeface="+mj-lt"/>
          <a:ea typeface="+mj-ea"/>
          <a:cs typeface="+mj-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solidFill>
          <a:latin typeface="+mj-lt"/>
          <a:ea typeface="+mj-ea"/>
          <a:cs typeface="+mj-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solidFill>
          <a:latin typeface="+mj-lt"/>
          <a:ea typeface="+mj-ea"/>
          <a:cs typeface="+mj-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solidFill>
          <a:latin typeface="+mj-lt"/>
          <a:ea typeface="+mj-ea"/>
          <a:cs typeface="+mj-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solidFill>
          <a:latin typeface="+mj-lt"/>
          <a:ea typeface="+mj-ea"/>
          <a:cs typeface="+mj-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solidFill>
          <a:latin typeface="+mj-lt"/>
          <a:ea typeface="+mj-ea"/>
          <a:cs typeface="+mj-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solidFill>
          <a:latin typeface="+mj-lt"/>
          <a:ea typeface="+mj-ea"/>
          <a:cs typeface="+mj-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21.png"/><Relationship Id="rId1" Type="http://schemas.openxmlformats.org/officeDocument/2006/relationships/slideLayout" Target="../slideLayouts/slideLayout2.xml"/><Relationship Id="rId4" Type="http://schemas.openxmlformats.org/officeDocument/2006/relationships/image" Target="../media/image23.png"/></Relationships>
</file>

<file path=ppt/slides/_rels/slide23.xml.rels><?xml version="1.0" encoding="UTF-8" standalone="yes"?>
<Relationships xmlns="http://schemas.openxmlformats.org/package/2006/relationships"><Relationship Id="rId2" Type="http://schemas.openxmlformats.org/officeDocument/2006/relationships/image" Target="../media/image24.jpe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25.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26.jpe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27.jpe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28.jpe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31.jpe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32.jpe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mp4"/><Relationship Id="rId1" Type="http://schemas.microsoft.com/office/2007/relationships/media" Target="../media/media1.mp4"/><Relationship Id="rId4" Type="http://schemas.openxmlformats.org/officeDocument/2006/relationships/image" Target="../media/image33.pn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34.jpeg"/><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image" Target="../media/image35.jpe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37.jpe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image" Target="../media/image38.jpeg"/><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39.jpe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40.pn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image" Target="../media/image41.JP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2.mp4"/><Relationship Id="rId1" Type="http://schemas.microsoft.com/office/2007/relationships/media" Target="../media/media2.mp4"/><Relationship Id="rId4" Type="http://schemas.openxmlformats.org/officeDocument/2006/relationships/image" Target="../media/image42.png"/></Relationships>
</file>

<file path=ppt/slides/_rels/slide43.xml.rels><?xml version="1.0" encoding="UTF-8" standalone="yes"?>
<Relationships xmlns="http://schemas.openxmlformats.org/package/2006/relationships"><Relationship Id="rId3" Type="http://schemas.openxmlformats.org/officeDocument/2006/relationships/image" Target="../media/image44.jpeg"/><Relationship Id="rId2" Type="http://schemas.openxmlformats.org/officeDocument/2006/relationships/image" Target="../media/image43.jpeg"/><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image" Target="../media/image45.jpe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image" Target="../media/image47.jpeg"/><Relationship Id="rId2" Type="http://schemas.openxmlformats.org/officeDocument/2006/relationships/image" Target="../media/image46.jpeg"/><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2" Type="http://schemas.openxmlformats.org/officeDocument/2006/relationships/image" Target="../media/image48.jpe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2" Type="http://schemas.openxmlformats.org/officeDocument/2006/relationships/image" Target="../media/image49.jpeg"/><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2" Type="http://schemas.openxmlformats.org/officeDocument/2006/relationships/image" Target="../media/image50.jpeg"/><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2" Type="http://schemas.openxmlformats.org/officeDocument/2006/relationships/image" Target="../media/image51.jpeg"/><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image" Target="../media/image52.jpe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2" Type="http://schemas.openxmlformats.org/officeDocument/2006/relationships/image" Target="../media/image53.jpeg"/><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hyperlink" Target="mailto:troy@bluelinetrans.com"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sz="4800" dirty="0">
                <a:solidFill>
                  <a:schemeClr val="accent1">
                    <a:lumMod val="60000"/>
                    <a:lumOff val="40000"/>
                  </a:schemeClr>
                </a:solidFill>
              </a:rPr>
              <a:t>Engineered Emulsion for </a:t>
            </a:r>
            <a:r>
              <a:rPr lang="en-US" sz="4800" dirty="0" smtClean="0">
                <a:solidFill>
                  <a:schemeClr val="accent1">
                    <a:lumMod val="60000"/>
                    <a:lumOff val="40000"/>
                  </a:schemeClr>
                </a:solidFill>
              </a:rPr>
              <a:t>tack/bond coat </a:t>
            </a:r>
            <a:r>
              <a:rPr lang="en-US" sz="4800" dirty="0">
                <a:solidFill>
                  <a:schemeClr val="accent1">
                    <a:lumMod val="60000"/>
                    <a:lumOff val="40000"/>
                  </a:schemeClr>
                </a:solidFill>
              </a:rPr>
              <a:t>and fog/mastic seal</a:t>
            </a:r>
          </a:p>
        </p:txBody>
      </p:sp>
      <p:sp>
        <p:nvSpPr>
          <p:cNvPr id="3" name="Subtitle 2"/>
          <p:cNvSpPr>
            <a:spLocks noGrp="1"/>
          </p:cNvSpPr>
          <p:nvPr>
            <p:ph type="subTitle" idx="1"/>
          </p:nvPr>
        </p:nvSpPr>
        <p:spPr/>
        <p:txBody>
          <a:bodyPr/>
          <a:lstStyle/>
          <a:p>
            <a:r>
              <a:rPr lang="en-US" dirty="0" smtClean="0"/>
              <a:t>Troy Tindall</a:t>
            </a:r>
          </a:p>
          <a:p>
            <a:r>
              <a:rPr lang="en-US" dirty="0" smtClean="0"/>
              <a:t>Blue Line transportation / Enviroad </a:t>
            </a:r>
            <a:r>
              <a:rPr lang="en-US" dirty="0" err="1" smtClean="0"/>
              <a:t>llc</a:t>
            </a:r>
            <a:endParaRPr lang="en-US" dirty="0" smtClean="0"/>
          </a:p>
          <a:p>
            <a:endParaRPr lang="en-US" dirty="0"/>
          </a:p>
        </p:txBody>
      </p:sp>
    </p:spTree>
    <p:extLst>
      <p:ext uri="{BB962C8B-B14F-4D97-AF65-F5344CB8AC3E}">
        <p14:creationId xmlns:p14="http://schemas.microsoft.com/office/powerpoint/2010/main" val="275706254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chemeClr val="accent1">
                    <a:lumMod val="60000"/>
                    <a:lumOff val="40000"/>
                  </a:schemeClr>
                </a:solidFill>
              </a:rPr>
              <a:t>Engineered Emulsions</a:t>
            </a:r>
            <a:endParaRPr lang="en-US" dirty="0">
              <a:solidFill>
                <a:schemeClr val="accent1">
                  <a:lumMod val="60000"/>
                  <a:lumOff val="40000"/>
                </a:schemeClr>
              </a:solidFill>
            </a:endParaRPr>
          </a:p>
        </p:txBody>
      </p:sp>
      <p:sp>
        <p:nvSpPr>
          <p:cNvPr id="3" name="Content Placeholder 2"/>
          <p:cNvSpPr>
            <a:spLocks noGrp="1"/>
          </p:cNvSpPr>
          <p:nvPr>
            <p:ph idx="1"/>
          </p:nvPr>
        </p:nvSpPr>
        <p:spPr/>
        <p:txBody>
          <a:bodyPr/>
          <a:lstStyle/>
          <a:p>
            <a:r>
              <a:rPr lang="en-US" sz="2800" dirty="0" smtClean="0"/>
              <a:t>Engineered emulsions are designed to address performance challenges faced when utilizing specification emulsions.</a:t>
            </a:r>
          </a:p>
          <a:p>
            <a:pPr lvl="1"/>
            <a:endParaRPr lang="en-US" dirty="0"/>
          </a:p>
          <a:p>
            <a:pPr lvl="1"/>
            <a:r>
              <a:rPr lang="en-US" dirty="0" smtClean="0"/>
              <a:t>Tracking</a:t>
            </a:r>
          </a:p>
          <a:p>
            <a:pPr lvl="1"/>
            <a:r>
              <a:rPr lang="en-US" dirty="0" smtClean="0"/>
              <a:t>De-bonding</a:t>
            </a:r>
          </a:p>
          <a:p>
            <a:pPr lvl="1"/>
            <a:r>
              <a:rPr lang="en-US" dirty="0" smtClean="0"/>
              <a:t>HMA compaction</a:t>
            </a:r>
          </a:p>
          <a:p>
            <a:pPr lvl="1"/>
            <a:r>
              <a:rPr lang="en-US" dirty="0" smtClean="0"/>
              <a:t>Loss of coating</a:t>
            </a:r>
          </a:p>
          <a:p>
            <a:pPr lvl="1"/>
            <a:r>
              <a:rPr lang="en-US" dirty="0" smtClean="0"/>
              <a:t>Loss of skid resistance</a:t>
            </a:r>
            <a:endParaRPr lang="en-US" dirty="0"/>
          </a:p>
        </p:txBody>
      </p:sp>
    </p:spTree>
    <p:extLst>
      <p:ext uri="{BB962C8B-B14F-4D97-AF65-F5344CB8AC3E}">
        <p14:creationId xmlns:p14="http://schemas.microsoft.com/office/powerpoint/2010/main" val="206271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chemeClr val="accent1">
                    <a:lumMod val="60000"/>
                    <a:lumOff val="40000"/>
                  </a:schemeClr>
                </a:solidFill>
              </a:rPr>
              <a:t>Specification Tack </a:t>
            </a:r>
            <a:r>
              <a:rPr lang="en-US" dirty="0">
                <a:solidFill>
                  <a:schemeClr val="accent1">
                    <a:lumMod val="60000"/>
                    <a:lumOff val="40000"/>
                  </a:schemeClr>
                </a:solidFill>
              </a:rPr>
              <a:t>Coat</a:t>
            </a:r>
            <a:endParaRPr lang="en-US" dirty="0"/>
          </a:p>
        </p:txBody>
      </p:sp>
      <p:sp>
        <p:nvSpPr>
          <p:cNvPr id="3" name="Content Placeholder 2"/>
          <p:cNvSpPr>
            <a:spLocks noGrp="1"/>
          </p:cNvSpPr>
          <p:nvPr>
            <p:ph idx="1"/>
          </p:nvPr>
        </p:nvSpPr>
        <p:spPr/>
        <p:txBody>
          <a:bodyPr>
            <a:normAutofit/>
          </a:bodyPr>
          <a:lstStyle/>
          <a:p>
            <a:r>
              <a:rPr lang="en-US" sz="2800" dirty="0" smtClean="0"/>
              <a:t>Specification tack coats are asphalt emulsions that conform to a wide specification range and have been the the industry standard over many years.</a:t>
            </a:r>
            <a:endParaRPr lang="en-US" sz="2800" dirty="0"/>
          </a:p>
        </p:txBody>
      </p:sp>
    </p:spTree>
    <p:extLst>
      <p:ext uri="{BB962C8B-B14F-4D97-AF65-F5344CB8AC3E}">
        <p14:creationId xmlns:p14="http://schemas.microsoft.com/office/powerpoint/2010/main" val="85883847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6111" y="452719"/>
            <a:ext cx="9404723" cy="867124"/>
          </a:xfrm>
        </p:spPr>
        <p:txBody>
          <a:bodyPr/>
          <a:lstStyle/>
          <a:p>
            <a:r>
              <a:rPr lang="en-US" dirty="0" smtClean="0">
                <a:solidFill>
                  <a:schemeClr val="accent1">
                    <a:lumMod val="60000"/>
                    <a:lumOff val="40000"/>
                  </a:schemeClr>
                </a:solidFill>
              </a:rPr>
              <a:t>Specification CSS-1H</a:t>
            </a:r>
            <a:endParaRPr lang="en-US" dirty="0">
              <a:solidFill>
                <a:schemeClr val="accent1">
                  <a:lumMod val="60000"/>
                  <a:lumOff val="40000"/>
                </a:schemeClr>
              </a:solidFill>
            </a:endParaRP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3799359688"/>
              </p:ext>
            </p:extLst>
          </p:nvPr>
        </p:nvGraphicFramePr>
        <p:xfrm>
          <a:off x="1466488" y="1630389"/>
          <a:ext cx="9152630" cy="4642957"/>
        </p:xfrm>
        <a:graphic>
          <a:graphicData uri="http://schemas.openxmlformats.org/drawingml/2006/table">
            <a:tbl>
              <a:tblPr>
                <a:tableStyleId>{5C22544A-7EE6-4342-B048-85BDC9FD1C3A}</a:tableStyleId>
              </a:tblPr>
              <a:tblGrid>
                <a:gridCol w="4771886"/>
                <a:gridCol w="1877462"/>
                <a:gridCol w="1251641"/>
                <a:gridCol w="1251641"/>
              </a:tblGrid>
              <a:tr h="252517">
                <a:tc>
                  <a:txBody>
                    <a:bodyPr/>
                    <a:lstStyle/>
                    <a:p>
                      <a:pPr marL="0" marR="0" algn="ctr">
                        <a:lnSpc>
                          <a:spcPct val="115000"/>
                        </a:lnSpc>
                        <a:spcBef>
                          <a:spcPts val="0"/>
                        </a:spcBef>
                        <a:spcAft>
                          <a:spcPts val="0"/>
                        </a:spcAft>
                      </a:pPr>
                      <a:r>
                        <a:rPr lang="en-US" sz="1400" dirty="0" smtClean="0">
                          <a:effectLst/>
                        </a:rPr>
                        <a:t>CSS-1H</a:t>
                      </a:r>
                      <a:r>
                        <a:rPr lang="en-US" sz="1400" dirty="0">
                          <a:effectLst/>
                        </a:rPr>
                        <a:t> </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tc>
                <a:tc>
                  <a:txBody>
                    <a:bodyPr/>
                    <a:lstStyle/>
                    <a:p>
                      <a:pPr marL="0" marR="0" algn="ctr">
                        <a:lnSpc>
                          <a:spcPct val="115000"/>
                        </a:lnSpc>
                        <a:spcBef>
                          <a:spcPts val="0"/>
                        </a:spcBef>
                        <a:spcAft>
                          <a:spcPts val="0"/>
                        </a:spcAft>
                      </a:pPr>
                      <a:r>
                        <a:rPr lang="en-US" sz="1400">
                          <a:effectLst/>
                        </a:rPr>
                        <a:t>Test Method</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tc>
                <a:tc gridSpan="2">
                  <a:txBody>
                    <a:bodyPr/>
                    <a:lstStyle/>
                    <a:p>
                      <a:pPr marL="0" marR="0" algn="ctr">
                        <a:lnSpc>
                          <a:spcPct val="115000"/>
                        </a:lnSpc>
                        <a:spcBef>
                          <a:spcPts val="0"/>
                        </a:spcBef>
                        <a:spcAft>
                          <a:spcPts val="0"/>
                        </a:spcAft>
                      </a:pPr>
                      <a:r>
                        <a:rPr lang="en-US" sz="1400">
                          <a:effectLst/>
                        </a:rPr>
                        <a:t>Specification</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tc>
                <a:tc hMerge="1">
                  <a:txBody>
                    <a:bodyPr/>
                    <a:lstStyle/>
                    <a:p>
                      <a:endParaRPr lang="en-US"/>
                    </a:p>
                  </a:txBody>
                  <a:tcPr/>
                </a:tc>
              </a:tr>
              <a:tr h="252517">
                <a:tc rowSpan="2">
                  <a:txBody>
                    <a:bodyPr/>
                    <a:lstStyle/>
                    <a:p>
                      <a:pPr marL="0" marR="0" algn="ctr">
                        <a:lnSpc>
                          <a:spcPct val="115000"/>
                        </a:lnSpc>
                        <a:spcBef>
                          <a:spcPts val="0"/>
                        </a:spcBef>
                        <a:spcAft>
                          <a:spcPts val="600"/>
                        </a:spcAft>
                      </a:pPr>
                      <a:r>
                        <a:rPr lang="en-US" sz="1400" dirty="0">
                          <a:effectLst/>
                        </a:rPr>
                        <a:t> </a:t>
                      </a:r>
                      <a:endParaRPr lang="en-US" sz="1000" dirty="0">
                        <a:effectLst/>
                      </a:endParaRPr>
                    </a:p>
                    <a:p>
                      <a:pPr marL="0" marR="0" algn="ctr">
                        <a:lnSpc>
                          <a:spcPct val="115000"/>
                        </a:lnSpc>
                        <a:spcBef>
                          <a:spcPts val="0"/>
                        </a:spcBef>
                        <a:spcAft>
                          <a:spcPts val="600"/>
                        </a:spcAft>
                      </a:pPr>
                      <a:r>
                        <a:rPr lang="en-US" sz="1600" dirty="0">
                          <a:effectLst/>
                        </a:rPr>
                        <a:t>Tests on Emulsion:</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rowSpan="2">
                  <a:txBody>
                    <a:bodyPr/>
                    <a:lstStyle/>
                    <a:p>
                      <a:pPr marL="0" marR="0" algn="ctr">
                        <a:lnSpc>
                          <a:spcPct val="115000"/>
                        </a:lnSpc>
                        <a:spcBef>
                          <a:spcPts val="0"/>
                        </a:spcBef>
                        <a:spcAft>
                          <a:spcPts val="600"/>
                        </a:spcAft>
                      </a:pPr>
                      <a:r>
                        <a:rPr lang="en-US" sz="1400">
                          <a:effectLst/>
                        </a:rPr>
                        <a:t> </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gridSpan="2">
                  <a:txBody>
                    <a:bodyPr/>
                    <a:lstStyle/>
                    <a:p>
                      <a:pPr marL="0" marR="0" algn="ctr">
                        <a:lnSpc>
                          <a:spcPct val="115000"/>
                        </a:lnSpc>
                        <a:spcBef>
                          <a:spcPts val="0"/>
                        </a:spcBef>
                        <a:spcAft>
                          <a:spcPts val="600"/>
                        </a:spcAft>
                      </a:pPr>
                      <a:r>
                        <a:rPr lang="en-US" sz="1400">
                          <a:effectLst/>
                        </a:rPr>
                        <a:t> </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hMerge="1">
                  <a:txBody>
                    <a:bodyPr/>
                    <a:lstStyle/>
                    <a:p>
                      <a:endParaRPr lang="en-US"/>
                    </a:p>
                  </a:txBody>
                  <a:tcPr/>
                </a:tc>
              </a:tr>
              <a:tr h="367012">
                <a:tc vMerge="1">
                  <a:txBody>
                    <a:bodyPr/>
                    <a:lstStyle/>
                    <a:p>
                      <a:endParaRPr lang="en-US"/>
                    </a:p>
                  </a:txBody>
                  <a:tcPr/>
                </a:tc>
                <a:tc vMerge="1">
                  <a:txBody>
                    <a:bodyPr/>
                    <a:lstStyle/>
                    <a:p>
                      <a:endParaRPr lang="en-US"/>
                    </a:p>
                  </a:txBody>
                  <a:tcPr/>
                </a:tc>
                <a:tc gridSpan="2">
                  <a:txBody>
                    <a:bodyPr/>
                    <a:lstStyle/>
                    <a:p>
                      <a:pPr marL="0" marR="0">
                        <a:lnSpc>
                          <a:spcPct val="115000"/>
                        </a:lnSpc>
                        <a:spcBef>
                          <a:spcPts val="0"/>
                        </a:spcBef>
                        <a:spcAft>
                          <a:spcPts val="600"/>
                        </a:spcAft>
                      </a:pPr>
                      <a:r>
                        <a:rPr lang="en-US" sz="1400">
                          <a:effectLst/>
                        </a:rPr>
                        <a:t>       MIN             MAX</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hMerge="1">
                  <a:txBody>
                    <a:bodyPr/>
                    <a:lstStyle/>
                    <a:p>
                      <a:endParaRPr lang="en-US"/>
                    </a:p>
                  </a:txBody>
                  <a:tcPr/>
                </a:tc>
              </a:tr>
              <a:tr h="252517">
                <a:tc>
                  <a:txBody>
                    <a:bodyPr/>
                    <a:lstStyle/>
                    <a:p>
                      <a:pPr marL="0" marR="0">
                        <a:lnSpc>
                          <a:spcPct val="115000"/>
                        </a:lnSpc>
                        <a:spcBef>
                          <a:spcPts val="0"/>
                        </a:spcBef>
                        <a:spcAft>
                          <a:spcPts val="600"/>
                        </a:spcAft>
                      </a:pPr>
                      <a:r>
                        <a:rPr lang="en-US" sz="1400">
                          <a:effectLst/>
                        </a:rPr>
                        <a:t>Saybolt Viscosity @ 25</a:t>
                      </a:r>
                      <a:r>
                        <a:rPr lang="en-US" sz="1400" baseline="30000">
                          <a:effectLst/>
                        </a:rPr>
                        <a:t>0</a:t>
                      </a:r>
                      <a:r>
                        <a:rPr lang="en-US" sz="1400">
                          <a:effectLst/>
                        </a:rPr>
                        <a:t>C (77</a:t>
                      </a:r>
                      <a:r>
                        <a:rPr lang="en-US" sz="1400" baseline="30000">
                          <a:effectLst/>
                        </a:rPr>
                        <a:t>0</a:t>
                      </a:r>
                      <a:r>
                        <a:rPr lang="en-US" sz="1400">
                          <a:effectLst/>
                        </a:rPr>
                        <a:t>F), SFS</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dirty="0">
                          <a:effectLst/>
                        </a:rPr>
                        <a:t>AASHTO T 59</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20</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100</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330358">
                <a:tc>
                  <a:txBody>
                    <a:bodyPr/>
                    <a:lstStyle/>
                    <a:p>
                      <a:pPr marL="0" marR="0">
                        <a:lnSpc>
                          <a:spcPct val="115000"/>
                        </a:lnSpc>
                        <a:spcBef>
                          <a:spcPts val="0"/>
                        </a:spcBef>
                        <a:spcAft>
                          <a:spcPts val="600"/>
                        </a:spcAft>
                      </a:pPr>
                      <a:r>
                        <a:rPr lang="en-US" sz="1400">
                          <a:effectLst/>
                        </a:rPr>
                        <a:t>Storage Stability</a:t>
                      </a:r>
                      <a:r>
                        <a:rPr lang="en-US" sz="1400" baseline="30000">
                          <a:effectLst/>
                        </a:rPr>
                        <a:t>1</a:t>
                      </a:r>
                      <a:r>
                        <a:rPr lang="en-US" sz="1400">
                          <a:effectLst/>
                        </a:rPr>
                        <a:t>, % (1 day)</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AASHTO T 59</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1.0</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252517">
                <a:tc>
                  <a:txBody>
                    <a:bodyPr/>
                    <a:lstStyle/>
                    <a:p>
                      <a:pPr marL="0" marR="0">
                        <a:lnSpc>
                          <a:spcPct val="115000"/>
                        </a:lnSpc>
                        <a:spcBef>
                          <a:spcPts val="0"/>
                        </a:spcBef>
                        <a:spcAft>
                          <a:spcPts val="600"/>
                        </a:spcAft>
                      </a:pPr>
                      <a:r>
                        <a:rPr lang="en-US" sz="1400">
                          <a:effectLst/>
                        </a:rPr>
                        <a:t>Sieve Test, %</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AASHTO T 59</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0.10</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252517">
                <a:tc>
                  <a:txBody>
                    <a:bodyPr/>
                    <a:lstStyle/>
                    <a:p>
                      <a:pPr marL="0" marR="0">
                        <a:lnSpc>
                          <a:spcPct val="115000"/>
                        </a:lnSpc>
                        <a:spcBef>
                          <a:spcPts val="0"/>
                        </a:spcBef>
                        <a:spcAft>
                          <a:spcPts val="600"/>
                        </a:spcAft>
                      </a:pPr>
                      <a:r>
                        <a:rPr lang="en-US" sz="1400">
                          <a:effectLst/>
                        </a:rPr>
                        <a:t>Cement Mixing Test, %</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dirty="0">
                          <a:effectLst/>
                        </a:rPr>
                        <a:t>AASHTO T 59</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dirty="0">
                          <a:effectLst/>
                        </a:rPr>
                        <a:t>-</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2.0</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331931">
                <a:tc>
                  <a:txBody>
                    <a:bodyPr/>
                    <a:lstStyle/>
                    <a:p>
                      <a:pPr marL="0" marR="0">
                        <a:lnSpc>
                          <a:spcPct val="115000"/>
                        </a:lnSpc>
                        <a:spcBef>
                          <a:spcPts val="0"/>
                        </a:spcBef>
                        <a:spcAft>
                          <a:spcPts val="600"/>
                        </a:spcAft>
                      </a:pPr>
                      <a:r>
                        <a:rPr lang="en-US" sz="1400" dirty="0">
                          <a:effectLst/>
                        </a:rPr>
                        <a:t>Particle Charge Test</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AASHTO T 59</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Positive</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468959">
                <a:tc>
                  <a:txBody>
                    <a:bodyPr/>
                    <a:lstStyle/>
                    <a:p>
                      <a:pPr marL="0" marR="0">
                        <a:lnSpc>
                          <a:spcPct val="115000"/>
                        </a:lnSpc>
                        <a:spcBef>
                          <a:spcPts val="0"/>
                        </a:spcBef>
                        <a:spcAft>
                          <a:spcPts val="0"/>
                        </a:spcAft>
                      </a:pPr>
                      <a:r>
                        <a:rPr lang="en-US" sz="1400">
                          <a:effectLst/>
                        </a:rPr>
                        <a:t>Distillation</a:t>
                      </a:r>
                      <a:r>
                        <a:rPr lang="en-US" sz="1400" baseline="30000">
                          <a:effectLst/>
                        </a:rPr>
                        <a:t>2</a:t>
                      </a:r>
                      <a:r>
                        <a:rPr lang="en-US" sz="1400">
                          <a:effectLst/>
                        </a:rPr>
                        <a:t> to 260</a:t>
                      </a:r>
                      <a:r>
                        <a:rPr lang="en-US" sz="1400" baseline="30000">
                          <a:effectLst/>
                        </a:rPr>
                        <a:t>0</a:t>
                      </a:r>
                      <a:r>
                        <a:rPr lang="en-US" sz="1400">
                          <a:effectLst/>
                        </a:rPr>
                        <a:t>C (500</a:t>
                      </a:r>
                      <a:r>
                        <a:rPr lang="en-US" sz="1400" baseline="30000">
                          <a:effectLst/>
                        </a:rPr>
                        <a:t>0</a:t>
                      </a:r>
                      <a:r>
                        <a:rPr lang="en-US" sz="1400">
                          <a:effectLst/>
                        </a:rPr>
                        <a:t>F)</a:t>
                      </a:r>
                      <a:endParaRPr lang="en-US" sz="1000">
                        <a:effectLst/>
                      </a:endParaRPr>
                    </a:p>
                    <a:p>
                      <a:pPr marL="0" marR="0">
                        <a:lnSpc>
                          <a:spcPct val="115000"/>
                        </a:lnSpc>
                        <a:spcBef>
                          <a:spcPts val="0"/>
                        </a:spcBef>
                        <a:spcAft>
                          <a:spcPts val="0"/>
                        </a:spcAft>
                      </a:pPr>
                      <a:r>
                        <a:rPr lang="en-US" sz="1200">
                          <a:effectLst/>
                        </a:rPr>
                        <a:t>      Oil distillate % (by volume of emulsion)</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AASHTO T 59</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dirty="0">
                          <a:effectLst/>
                        </a:rPr>
                        <a:t>3.0</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252517">
                <a:tc>
                  <a:txBody>
                    <a:bodyPr/>
                    <a:lstStyle/>
                    <a:p>
                      <a:pPr marL="0" marR="0">
                        <a:lnSpc>
                          <a:spcPct val="115000"/>
                        </a:lnSpc>
                        <a:spcBef>
                          <a:spcPts val="0"/>
                        </a:spcBef>
                        <a:spcAft>
                          <a:spcPts val="600"/>
                        </a:spcAft>
                      </a:pPr>
                      <a:r>
                        <a:rPr lang="en-US" sz="1400">
                          <a:effectLst/>
                        </a:rPr>
                        <a:t>Residue, % (by weight)</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dirty="0">
                          <a:effectLst/>
                        </a:rPr>
                        <a:t>AASHTO T 59</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57.0</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619528">
                <a:tc>
                  <a:txBody>
                    <a:bodyPr/>
                    <a:lstStyle/>
                    <a:p>
                      <a:pPr marL="0" marR="0" algn="ctr">
                        <a:lnSpc>
                          <a:spcPct val="115000"/>
                        </a:lnSpc>
                        <a:spcBef>
                          <a:spcPts val="0"/>
                        </a:spcBef>
                        <a:spcAft>
                          <a:spcPts val="600"/>
                        </a:spcAft>
                      </a:pPr>
                      <a:r>
                        <a:rPr lang="en-US" sz="1400">
                          <a:effectLst/>
                        </a:rPr>
                        <a:t> </a:t>
                      </a:r>
                      <a:endParaRPr lang="en-US" sz="1000">
                        <a:effectLst/>
                      </a:endParaRPr>
                    </a:p>
                    <a:p>
                      <a:pPr marL="0" marR="0" algn="ctr">
                        <a:lnSpc>
                          <a:spcPct val="115000"/>
                        </a:lnSpc>
                        <a:spcBef>
                          <a:spcPts val="0"/>
                        </a:spcBef>
                        <a:spcAft>
                          <a:spcPts val="600"/>
                        </a:spcAft>
                      </a:pPr>
                      <a:r>
                        <a:rPr lang="en-US" sz="1600">
                          <a:effectLst/>
                        </a:rPr>
                        <a:t>Tests on Residue by Distillation:</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 </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 </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 </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505033">
                <a:tc>
                  <a:txBody>
                    <a:bodyPr/>
                    <a:lstStyle/>
                    <a:p>
                      <a:pPr marL="0" marR="0" algn="just">
                        <a:lnSpc>
                          <a:spcPct val="115000"/>
                        </a:lnSpc>
                        <a:spcBef>
                          <a:spcPts val="0"/>
                        </a:spcBef>
                        <a:spcAft>
                          <a:spcPts val="600"/>
                        </a:spcAft>
                      </a:pPr>
                      <a:r>
                        <a:rPr lang="en-US" sz="1400">
                          <a:effectLst/>
                        </a:rPr>
                        <a:t>Penetration @ 25</a:t>
                      </a:r>
                      <a:r>
                        <a:rPr lang="en-US" sz="1400" baseline="30000">
                          <a:effectLst/>
                        </a:rPr>
                        <a:t>0</a:t>
                      </a:r>
                      <a:r>
                        <a:rPr lang="en-US" sz="1400">
                          <a:effectLst/>
                        </a:rPr>
                        <a:t>C, (77</a:t>
                      </a:r>
                      <a:r>
                        <a:rPr lang="en-US" sz="1400" baseline="30000">
                          <a:effectLst/>
                        </a:rPr>
                        <a:t>0</a:t>
                      </a:r>
                      <a:r>
                        <a:rPr lang="en-US" sz="1400">
                          <a:effectLst/>
                        </a:rPr>
                        <a:t>F), 100g, 5s dmm</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AASHTO T 49</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40</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90</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252517">
                <a:tc>
                  <a:txBody>
                    <a:bodyPr/>
                    <a:lstStyle/>
                    <a:p>
                      <a:pPr marL="0" marR="0" algn="just">
                        <a:lnSpc>
                          <a:spcPct val="115000"/>
                        </a:lnSpc>
                        <a:spcBef>
                          <a:spcPts val="0"/>
                        </a:spcBef>
                        <a:spcAft>
                          <a:spcPts val="600"/>
                        </a:spcAft>
                      </a:pPr>
                      <a:r>
                        <a:rPr lang="en-US" sz="1400">
                          <a:effectLst/>
                        </a:rPr>
                        <a:t>Ductility @ 25</a:t>
                      </a:r>
                      <a:r>
                        <a:rPr lang="en-US" sz="1400" baseline="30000">
                          <a:effectLst/>
                        </a:rPr>
                        <a:t>0</a:t>
                      </a:r>
                      <a:r>
                        <a:rPr lang="en-US" sz="1400">
                          <a:effectLst/>
                        </a:rPr>
                        <a:t>C, (77</a:t>
                      </a:r>
                      <a:r>
                        <a:rPr lang="en-US" sz="1400" baseline="30000">
                          <a:effectLst/>
                        </a:rPr>
                        <a:t>0</a:t>
                      </a:r>
                      <a:r>
                        <a:rPr lang="en-US" sz="1400">
                          <a:effectLst/>
                        </a:rPr>
                        <a:t>F), 5.0cm/min, cm</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AASHTO T 51</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40</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252517">
                <a:tc>
                  <a:txBody>
                    <a:bodyPr/>
                    <a:lstStyle/>
                    <a:p>
                      <a:pPr marL="0" marR="0" algn="just">
                        <a:lnSpc>
                          <a:spcPct val="115000"/>
                        </a:lnSpc>
                        <a:spcBef>
                          <a:spcPts val="0"/>
                        </a:spcBef>
                        <a:spcAft>
                          <a:spcPts val="600"/>
                        </a:spcAft>
                      </a:pPr>
                      <a:r>
                        <a:rPr lang="en-US" sz="1400">
                          <a:effectLst/>
                        </a:rPr>
                        <a:t>Solubility in TCE, %</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AASHTO T 44</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97.5</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dirty="0">
                          <a:effectLst/>
                        </a:rPr>
                        <a:t>-</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bl>
          </a:graphicData>
        </a:graphic>
      </p:graphicFrame>
    </p:spTree>
    <p:extLst>
      <p:ext uri="{BB962C8B-B14F-4D97-AF65-F5344CB8AC3E}">
        <p14:creationId xmlns:p14="http://schemas.microsoft.com/office/powerpoint/2010/main" val="230176202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CSS-1H </a:t>
            </a:r>
            <a:r>
              <a:rPr lang="en-US" sz="2800" dirty="0">
                <a:solidFill>
                  <a:schemeClr val="accent1">
                    <a:lumMod val="60000"/>
                    <a:lumOff val="40000"/>
                  </a:schemeClr>
                </a:solidFill>
              </a:rPr>
              <a:t>- </a:t>
            </a:r>
            <a:r>
              <a:rPr lang="en-US" sz="2800" dirty="0" smtClean="0">
                <a:solidFill>
                  <a:schemeClr val="accent1">
                    <a:lumMod val="60000"/>
                    <a:lumOff val="40000"/>
                  </a:schemeClr>
                </a:solidFill>
              </a:rPr>
              <a:t>Tracking</a:t>
            </a:r>
            <a:endParaRPr lang="en-US" sz="2800" dirty="0">
              <a:solidFill>
                <a:schemeClr val="accent1">
                  <a:lumMod val="60000"/>
                  <a:lumOff val="40000"/>
                </a:schemeClr>
              </a:solidFill>
            </a:endParaRPr>
          </a:p>
        </p:txBody>
      </p:sp>
      <p:pic>
        <p:nvPicPr>
          <p:cNvPr id="4" name="Picture 2" descr="Image result for tracking tack"/>
          <p:cNvPicPr>
            <a:picLocks noGrp="1" noChangeAspect="1" noChangeArrowheads="1"/>
          </p:cNvPicPr>
          <p:nvPr>
            <p:ph idx="1"/>
          </p:nvPr>
        </p:nvPicPr>
        <p:blipFill>
          <a:blip r:embed="rId2">
            <a:extLst>
              <a:ext uri="{28A0092B-C50C-407E-A947-70E740481C1C}">
                <a14:useLocalDpi xmlns:a14="http://schemas.microsoft.com/office/drawing/2010/main"/>
              </a:ext>
            </a:extLst>
          </a:blip>
          <a:srcRect/>
          <a:stretch>
            <a:fillRect/>
          </a:stretch>
        </p:blipFill>
        <p:spPr bwMode="auto">
          <a:xfrm>
            <a:off x="2176014" y="1431985"/>
            <a:ext cx="6758972" cy="451161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6994558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CSS-1H - Tracking</a:t>
            </a:r>
            <a:endParaRPr lang="en-US" sz="2800" dirty="0">
              <a:solidFill>
                <a:schemeClr val="accent1">
                  <a:lumMod val="60000"/>
                  <a:lumOff val="40000"/>
                </a:schemeClr>
              </a:solidFill>
            </a:endParaRPr>
          </a:p>
        </p:txBody>
      </p:sp>
      <p:pic>
        <p:nvPicPr>
          <p:cNvPr id="4" name="Picture 2" descr="Image result for asphalt tracking tack"/>
          <p:cNvPicPr>
            <a:picLocks noGrp="1" noChangeAspect="1" noChangeArrowheads="1"/>
          </p:cNvPicPr>
          <p:nvPr>
            <p:ph idx="1"/>
          </p:nvPr>
        </p:nvPicPr>
        <p:blipFill>
          <a:blip r:embed="rId2">
            <a:extLst>
              <a:ext uri="{28A0092B-C50C-407E-A947-70E740481C1C}">
                <a14:useLocalDpi xmlns:a14="http://schemas.microsoft.com/office/drawing/2010/main"/>
              </a:ext>
            </a:extLst>
          </a:blip>
          <a:srcRect/>
          <a:stretch>
            <a:fillRect/>
          </a:stretch>
        </p:blipFill>
        <p:spPr bwMode="auto">
          <a:xfrm>
            <a:off x="2734574" y="1581877"/>
            <a:ext cx="5383914" cy="433584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02967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CSS-1H - Tracking</a:t>
            </a:r>
            <a:endParaRPr lang="en-US" sz="2800" dirty="0">
              <a:solidFill>
                <a:schemeClr val="accent1">
                  <a:lumMod val="60000"/>
                  <a:lumOff val="40000"/>
                </a:schemeClr>
              </a:solidFill>
            </a:endParaRPr>
          </a:p>
        </p:txBody>
      </p:sp>
      <p:pic>
        <p:nvPicPr>
          <p:cNvPr id="4" name="Picture 4" descr="Image result for tracking tack"/>
          <p:cNvPicPr>
            <a:picLocks noGrp="1" noChangeAspect="1" noChangeArrowheads="1"/>
          </p:cNvPicPr>
          <p:nvPr>
            <p:ph idx="1"/>
          </p:nvPr>
        </p:nvPicPr>
        <p:blipFill>
          <a:blip r:embed="rId2" cstate="email">
            <a:extLst>
              <a:ext uri="{28A0092B-C50C-407E-A947-70E740481C1C}">
                <a14:useLocalDpi xmlns:a14="http://schemas.microsoft.com/office/drawing/2010/main"/>
              </a:ext>
            </a:extLst>
          </a:blip>
          <a:srcRect/>
          <a:stretch>
            <a:fillRect/>
          </a:stretch>
        </p:blipFill>
        <p:spPr bwMode="auto">
          <a:xfrm>
            <a:off x="1854216" y="2052638"/>
            <a:ext cx="7445344" cy="419576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2116712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CSS-1H - Tracking</a:t>
            </a:r>
            <a:endParaRPr lang="en-US" sz="2800" dirty="0">
              <a:solidFill>
                <a:schemeClr val="accent1">
                  <a:lumMod val="60000"/>
                  <a:lumOff val="40000"/>
                </a:schemeClr>
              </a:solidFill>
            </a:endParaRPr>
          </a:p>
        </p:txBody>
      </p:sp>
      <p:pic>
        <p:nvPicPr>
          <p:cNvPr id="5" name="Content Placeholder 4"/>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355670" y="1016374"/>
            <a:ext cx="4192438" cy="5589918"/>
          </a:xfrm>
        </p:spPr>
      </p:pic>
    </p:spTree>
    <p:extLst>
      <p:ext uri="{BB962C8B-B14F-4D97-AF65-F5344CB8AC3E}">
        <p14:creationId xmlns:p14="http://schemas.microsoft.com/office/powerpoint/2010/main" val="63711873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CSS-1H - De-bonding in wheel path</a:t>
            </a:r>
            <a:endParaRPr lang="en-US" sz="2800" dirty="0">
              <a:solidFill>
                <a:schemeClr val="accent1">
                  <a:lumMod val="60000"/>
                  <a:lumOff val="40000"/>
                </a:schemeClr>
              </a:solidFill>
            </a:endParaRPr>
          </a:p>
        </p:txBody>
      </p:sp>
      <p:pic>
        <p:nvPicPr>
          <p:cNvPr id="4098" name="Picture 2" descr="Image result for asphalt wheel path de-bonding"/>
          <p:cNvPicPr>
            <a:picLocks noGrp="1" noChangeAspect="1" noChangeArrowheads="1"/>
          </p:cNvPicPr>
          <p:nvPr>
            <p:ph idx="1"/>
          </p:nvPr>
        </p:nvPicPr>
        <p:blipFill>
          <a:blip r:embed="rId2">
            <a:extLst>
              <a:ext uri="{28A0092B-C50C-407E-A947-70E740481C1C}">
                <a14:useLocalDpi xmlns:a14="http://schemas.microsoft.com/office/drawing/2010/main"/>
              </a:ext>
            </a:extLst>
          </a:blip>
          <a:srcRect/>
          <a:stretch>
            <a:fillRect/>
          </a:stretch>
        </p:blipFill>
        <p:spPr bwMode="auto">
          <a:xfrm>
            <a:off x="2445722" y="2052638"/>
            <a:ext cx="6262331" cy="419576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8415012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CSS-1H - De-bonding </a:t>
            </a:r>
            <a:r>
              <a:rPr lang="en-US" sz="2800" dirty="0">
                <a:solidFill>
                  <a:schemeClr val="accent1">
                    <a:lumMod val="60000"/>
                    <a:lumOff val="40000"/>
                  </a:schemeClr>
                </a:solidFill>
              </a:rPr>
              <a:t>in wheel </a:t>
            </a:r>
            <a:r>
              <a:rPr lang="en-US" sz="2800" dirty="0" smtClean="0">
                <a:solidFill>
                  <a:schemeClr val="accent1">
                    <a:lumMod val="60000"/>
                    <a:lumOff val="40000"/>
                  </a:schemeClr>
                </a:solidFill>
              </a:rPr>
              <a:t>path</a:t>
            </a:r>
            <a:endParaRPr lang="en-US" sz="2800" dirty="0"/>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a:ext>
            </a:extLst>
          </a:blip>
          <a:stretch>
            <a:fillRect/>
          </a:stretch>
        </p:blipFill>
        <p:spPr>
          <a:xfrm>
            <a:off x="2100478" y="2260121"/>
            <a:ext cx="7371326" cy="4008371"/>
          </a:xfrm>
          <a:prstGeom prst="rect">
            <a:avLst/>
          </a:prstGeom>
        </p:spPr>
      </p:pic>
    </p:spTree>
    <p:extLst>
      <p:ext uri="{BB962C8B-B14F-4D97-AF65-F5344CB8AC3E}">
        <p14:creationId xmlns:p14="http://schemas.microsoft.com/office/powerpoint/2010/main" val="355903618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CSS-1H - HMA creep during compaction</a:t>
            </a:r>
            <a:endParaRPr lang="en-US" sz="2800" dirty="0">
              <a:solidFill>
                <a:schemeClr val="accent1">
                  <a:lumMod val="60000"/>
                  <a:lumOff val="40000"/>
                </a:schemeClr>
              </a:solidFill>
            </a:endParaRPr>
          </a:p>
        </p:txBody>
      </p:sp>
      <p:pic>
        <p:nvPicPr>
          <p:cNvPr id="8196" name="Picture 4" descr="Related image"/>
          <p:cNvPicPr>
            <a:picLocks noGrp="1" noChangeAspect="1" noChangeArrowheads="1"/>
          </p:cNvPicPr>
          <p:nvPr>
            <p:ph idx="1"/>
          </p:nvPr>
        </p:nvPicPr>
        <p:blipFill>
          <a:blip r:embed="rId2" cstate="email">
            <a:extLst>
              <a:ext uri="{28A0092B-C50C-407E-A947-70E740481C1C}">
                <a14:useLocalDpi xmlns:a14="http://schemas.microsoft.com/office/drawing/2010/main"/>
              </a:ext>
            </a:extLst>
          </a:blip>
          <a:srcRect/>
          <a:stretch>
            <a:fillRect/>
          </a:stretch>
        </p:blipFill>
        <p:spPr bwMode="auto">
          <a:xfrm>
            <a:off x="2838090" y="1664751"/>
            <a:ext cx="5547617" cy="480793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6775931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6111" y="452718"/>
            <a:ext cx="9404723" cy="936136"/>
          </a:xfrm>
        </p:spPr>
        <p:txBody>
          <a:bodyPr/>
          <a:lstStyle/>
          <a:p>
            <a:r>
              <a:rPr lang="en-US" sz="2800" dirty="0">
                <a:solidFill>
                  <a:schemeClr val="accent1">
                    <a:lumMod val="60000"/>
                    <a:lumOff val="40000"/>
                  </a:schemeClr>
                </a:solidFill>
              </a:rPr>
              <a:t>ODOT High-Performance Tack Coats (HPTC</a:t>
            </a:r>
            <a:r>
              <a:rPr lang="en-US" sz="2800" dirty="0" smtClean="0">
                <a:solidFill>
                  <a:schemeClr val="accent1">
                    <a:lumMod val="60000"/>
                    <a:lumOff val="40000"/>
                  </a:schemeClr>
                </a:solidFill>
              </a:rPr>
              <a:t>)</a:t>
            </a:r>
            <a:endParaRPr lang="en-US" sz="2800" dirty="0">
              <a:solidFill>
                <a:schemeClr val="accent1">
                  <a:lumMod val="60000"/>
                  <a:lumOff val="40000"/>
                </a:schemeClr>
              </a:solidFill>
            </a:endParaRPr>
          </a:p>
        </p:txBody>
      </p:sp>
      <p:sp>
        <p:nvSpPr>
          <p:cNvPr id="3" name="Content Placeholder 2"/>
          <p:cNvSpPr>
            <a:spLocks noGrp="1"/>
          </p:cNvSpPr>
          <p:nvPr>
            <p:ph idx="1"/>
          </p:nvPr>
        </p:nvSpPr>
        <p:spPr/>
        <p:txBody>
          <a:bodyPr/>
          <a:lstStyle/>
          <a:p>
            <a:r>
              <a:rPr lang="en-US" dirty="0" smtClean="0"/>
              <a:t>In 2015 Oregon Department of Transportation initiated the HPTC study. Working in conjunction with Oregon State University and interested asphalt suppliers, ODOT challenged the idea that engineered emulsions could provide the bond coat that just couldn’t be attained with specification tack coats.</a:t>
            </a:r>
          </a:p>
          <a:p>
            <a:pPr lvl="1"/>
            <a:r>
              <a:rPr lang="en-US" dirty="0" smtClean="0"/>
              <a:t>No specification – bring your game</a:t>
            </a:r>
          </a:p>
          <a:p>
            <a:pPr lvl="1"/>
            <a:r>
              <a:rPr lang="en-US" dirty="0" smtClean="0"/>
              <a:t>In-field laboratory controls</a:t>
            </a:r>
          </a:p>
          <a:p>
            <a:pPr lvl="1"/>
            <a:r>
              <a:rPr lang="en-US" dirty="0" smtClean="0"/>
              <a:t>Consistent application and testing equipment</a:t>
            </a:r>
          </a:p>
          <a:p>
            <a:pPr lvl="1"/>
            <a:r>
              <a:rPr lang="en-US" dirty="0" smtClean="0"/>
              <a:t>Laboratory testing of emulsions and bonding characteristics</a:t>
            </a:r>
          </a:p>
          <a:p>
            <a:pPr marL="457200" lvl="1" indent="0">
              <a:buNone/>
            </a:pPr>
            <a:endParaRPr lang="en-US" dirty="0" smtClean="0"/>
          </a:p>
          <a:p>
            <a:pPr marL="457200" lvl="1" indent="0">
              <a:buNone/>
            </a:pPr>
            <a:endParaRPr lang="en-US" dirty="0" smtClean="0"/>
          </a:p>
          <a:p>
            <a:pPr lvl="1"/>
            <a:endParaRPr lang="en-US" dirty="0"/>
          </a:p>
        </p:txBody>
      </p:sp>
    </p:spTree>
    <p:extLst>
      <p:ext uri="{BB962C8B-B14F-4D97-AF65-F5344CB8AC3E}">
        <p14:creationId xmlns:p14="http://schemas.microsoft.com/office/powerpoint/2010/main" val="138431956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HPTC</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2449630" y="1319842"/>
            <a:ext cx="6571410" cy="4928558"/>
          </a:xfrm>
        </p:spPr>
      </p:pic>
    </p:spTree>
    <p:extLst>
      <p:ext uri="{BB962C8B-B14F-4D97-AF65-F5344CB8AC3E}">
        <p14:creationId xmlns:p14="http://schemas.microsoft.com/office/powerpoint/2010/main" val="154937945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HPTC</a:t>
            </a:r>
            <a:endParaRPr lang="en-US" sz="2800" dirty="0"/>
          </a:p>
        </p:txBody>
      </p:sp>
      <p:pic>
        <p:nvPicPr>
          <p:cNvPr id="5" name="Picture 4"/>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3043242" y="452718"/>
            <a:ext cx="4610460" cy="6147280"/>
          </a:xfrm>
          <a:prstGeom prst="rect">
            <a:avLst/>
          </a:prstGeom>
        </p:spPr>
      </p:pic>
      <p:sp>
        <p:nvSpPr>
          <p:cNvPr id="6" name="Content Placeholder 5"/>
          <p:cNvSpPr>
            <a:spLocks noGrp="1"/>
          </p:cNvSpPr>
          <p:nvPr>
            <p:ph idx="1"/>
          </p:nvPr>
        </p:nvSpPr>
        <p:spPr/>
        <p:txBody>
          <a:bodyPr/>
          <a:lstStyle/>
          <a:p>
            <a:endParaRPr lang="en-US" dirty="0"/>
          </a:p>
        </p:txBody>
      </p:sp>
    </p:spTree>
    <p:extLst>
      <p:ext uri="{BB962C8B-B14F-4D97-AF65-F5344CB8AC3E}">
        <p14:creationId xmlns:p14="http://schemas.microsoft.com/office/powerpoint/2010/main" val="111079199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6111" y="452718"/>
            <a:ext cx="9404723" cy="703222"/>
          </a:xfrm>
        </p:spPr>
        <p:txBody>
          <a:bodyPr/>
          <a:lstStyle/>
          <a:p>
            <a:r>
              <a:rPr lang="en-US" sz="2800" dirty="0">
                <a:solidFill>
                  <a:schemeClr val="accent1">
                    <a:lumMod val="60000"/>
                    <a:lumOff val="40000"/>
                  </a:schemeClr>
                </a:solidFill>
              </a:rPr>
              <a:t>HPTC</a:t>
            </a:r>
            <a:endParaRPr lang="en-US" sz="2800" dirty="0"/>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243532" y="343514"/>
            <a:ext cx="4641011" cy="6188015"/>
          </a:xfrm>
        </p:spPr>
      </p:pic>
    </p:spTree>
    <p:extLst>
      <p:ext uri="{BB962C8B-B14F-4D97-AF65-F5344CB8AC3E}">
        <p14:creationId xmlns:p14="http://schemas.microsoft.com/office/powerpoint/2010/main" val="79724652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6111" y="452718"/>
            <a:ext cx="9404723" cy="867124"/>
          </a:xfrm>
        </p:spPr>
        <p:txBody>
          <a:bodyPr/>
          <a:lstStyle/>
          <a:p>
            <a:r>
              <a:rPr lang="en-US" sz="2800" dirty="0">
                <a:solidFill>
                  <a:schemeClr val="accent1">
                    <a:lumMod val="60000"/>
                    <a:lumOff val="40000"/>
                  </a:schemeClr>
                </a:solidFill>
              </a:rPr>
              <a:t>HPTC</a:t>
            </a:r>
            <a:endParaRPr lang="en-US" sz="2800" dirty="0"/>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2110326" y="886280"/>
            <a:ext cx="7111153" cy="5333365"/>
          </a:xfrm>
        </p:spPr>
      </p:pic>
    </p:spTree>
    <p:extLst>
      <p:ext uri="{BB962C8B-B14F-4D97-AF65-F5344CB8AC3E}">
        <p14:creationId xmlns:p14="http://schemas.microsoft.com/office/powerpoint/2010/main" val="55470803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6111" y="452718"/>
            <a:ext cx="9404723" cy="565199"/>
          </a:xfrm>
        </p:spPr>
        <p:txBody>
          <a:bodyPr/>
          <a:lstStyle/>
          <a:p>
            <a:r>
              <a:rPr lang="en-US" sz="2800" dirty="0">
                <a:solidFill>
                  <a:schemeClr val="accent1">
                    <a:lumMod val="60000"/>
                    <a:lumOff val="40000"/>
                  </a:schemeClr>
                </a:solidFill>
              </a:rPr>
              <a:t>HPTC</a:t>
            </a:r>
            <a:endParaRPr lang="en-US" sz="2800" dirty="0"/>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1978054" y="923031"/>
            <a:ext cx="7188678" cy="5391509"/>
          </a:xfrm>
        </p:spPr>
      </p:pic>
    </p:spTree>
    <p:extLst>
      <p:ext uri="{BB962C8B-B14F-4D97-AF65-F5344CB8AC3E}">
        <p14:creationId xmlns:p14="http://schemas.microsoft.com/office/powerpoint/2010/main" val="361284337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HPTC</a:t>
            </a:r>
            <a:endParaRPr lang="en-US" sz="2800" dirty="0"/>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2229544" y="1035172"/>
            <a:ext cx="7039151" cy="5279364"/>
          </a:xfrm>
        </p:spPr>
      </p:pic>
    </p:spTree>
    <p:extLst>
      <p:ext uri="{BB962C8B-B14F-4D97-AF65-F5344CB8AC3E}">
        <p14:creationId xmlns:p14="http://schemas.microsoft.com/office/powerpoint/2010/main" val="285482769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HPTC</a:t>
            </a:r>
            <a:endParaRPr lang="en-US" sz="2800" dirty="0"/>
          </a:p>
        </p:txBody>
      </p:sp>
      <p:pic>
        <p:nvPicPr>
          <p:cNvPr id="5" name="Content Placeholder 4"/>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2049943" y="771896"/>
            <a:ext cx="7712240" cy="5784180"/>
          </a:xfrm>
        </p:spPr>
      </p:pic>
    </p:spTree>
    <p:extLst>
      <p:ext uri="{BB962C8B-B14F-4D97-AF65-F5344CB8AC3E}">
        <p14:creationId xmlns:p14="http://schemas.microsoft.com/office/powerpoint/2010/main" val="293109734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HPTC</a:t>
            </a:r>
            <a:endParaRPr lang="en-US" sz="2800" dirty="0"/>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244352" y="292848"/>
            <a:ext cx="4645661" cy="6194215"/>
          </a:xfrm>
        </p:spPr>
      </p:pic>
    </p:spTree>
    <p:extLst>
      <p:ext uri="{BB962C8B-B14F-4D97-AF65-F5344CB8AC3E}">
        <p14:creationId xmlns:p14="http://schemas.microsoft.com/office/powerpoint/2010/main" val="384095987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chemeClr val="accent1">
                    <a:lumMod val="60000"/>
                    <a:lumOff val="40000"/>
                  </a:schemeClr>
                </a:solidFill>
              </a:rPr>
              <a:t>Engineered Bond Coat</a:t>
            </a:r>
            <a:endParaRPr lang="en-US" dirty="0">
              <a:solidFill>
                <a:schemeClr val="accent1">
                  <a:lumMod val="60000"/>
                  <a:lumOff val="40000"/>
                </a:schemeClr>
              </a:solidFill>
            </a:endParaRPr>
          </a:p>
        </p:txBody>
      </p:sp>
      <p:sp>
        <p:nvSpPr>
          <p:cNvPr id="3" name="Content Placeholder 2"/>
          <p:cNvSpPr>
            <a:spLocks noGrp="1"/>
          </p:cNvSpPr>
          <p:nvPr>
            <p:ph idx="1"/>
          </p:nvPr>
        </p:nvSpPr>
        <p:spPr/>
        <p:txBody>
          <a:bodyPr>
            <a:normAutofit/>
          </a:bodyPr>
          <a:lstStyle/>
          <a:p>
            <a:r>
              <a:rPr lang="en-US" dirty="0" smtClean="0"/>
              <a:t>Engineered bond coats address the primary issues faced when using specification tack coats by ensuring the bond is maintained during paving operations.  Eliminating tracking insures the desired bond between layers is achieved and promotes compaction through reduction of mix creep.</a:t>
            </a:r>
          </a:p>
          <a:p>
            <a:pPr lvl="1"/>
            <a:r>
              <a:rPr lang="en-US" dirty="0" smtClean="0"/>
              <a:t>Project type – overlay or mill &amp; fill</a:t>
            </a:r>
          </a:p>
          <a:p>
            <a:pPr lvl="1"/>
            <a:r>
              <a:rPr lang="en-US" dirty="0" smtClean="0"/>
              <a:t>Temperatures - Day or night paving</a:t>
            </a:r>
          </a:p>
          <a:p>
            <a:pPr lvl="1"/>
            <a:r>
              <a:rPr lang="en-US" dirty="0" smtClean="0"/>
              <a:t>Traffic requirements</a:t>
            </a:r>
          </a:p>
          <a:p>
            <a:pPr lvl="1"/>
            <a:r>
              <a:rPr lang="en-US" dirty="0" smtClean="0"/>
              <a:t>Storage requirements</a:t>
            </a:r>
          </a:p>
          <a:p>
            <a:pPr lvl="1"/>
            <a:endParaRPr lang="en-US" dirty="0" smtClean="0"/>
          </a:p>
          <a:p>
            <a:pPr lvl="1"/>
            <a:endParaRPr lang="en-US" dirty="0" smtClean="0"/>
          </a:p>
          <a:p>
            <a:pPr lvl="1"/>
            <a:endParaRPr lang="en-US" dirty="0"/>
          </a:p>
        </p:txBody>
      </p:sp>
    </p:spTree>
    <p:extLst>
      <p:ext uri="{BB962C8B-B14F-4D97-AF65-F5344CB8AC3E}">
        <p14:creationId xmlns:p14="http://schemas.microsoft.com/office/powerpoint/2010/main" val="107370223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EARTHBIND</a:t>
            </a:r>
            <a:r>
              <a:rPr lang="en-US" sz="2800" b="1" dirty="0" smtClean="0">
                <a:solidFill>
                  <a:schemeClr val="accent1">
                    <a:lumMod val="60000"/>
                    <a:lumOff val="40000"/>
                  </a:schemeClr>
                </a:solidFill>
                <a:latin typeface="Calibri" panose="020F0502020204030204" pitchFamily="34" charset="0"/>
                <a:ea typeface="Times New Roman" panose="02020603050405020304" pitchFamily="18" charset="0"/>
              </a:rPr>
              <a:t>® NTBC-41</a:t>
            </a:r>
            <a:br>
              <a:rPr lang="en-US" sz="2800" b="1" dirty="0" smtClean="0">
                <a:solidFill>
                  <a:schemeClr val="accent1">
                    <a:lumMod val="60000"/>
                    <a:lumOff val="40000"/>
                  </a:schemeClr>
                </a:solidFill>
                <a:latin typeface="Calibri" panose="020F0502020204030204" pitchFamily="34" charset="0"/>
                <a:ea typeface="Times New Roman" panose="02020603050405020304" pitchFamily="18" charset="0"/>
              </a:rPr>
            </a:br>
            <a:r>
              <a:rPr lang="en-US" sz="2800" b="1" dirty="0" smtClean="0">
                <a:solidFill>
                  <a:schemeClr val="accent1">
                    <a:lumMod val="60000"/>
                    <a:lumOff val="40000"/>
                  </a:schemeClr>
                </a:solidFill>
                <a:latin typeface="Calibri" panose="020F0502020204030204" pitchFamily="34" charset="0"/>
                <a:ea typeface="Times New Roman" panose="02020603050405020304" pitchFamily="18" charset="0"/>
              </a:rPr>
              <a:t>NON-TRACK BOND COAT</a:t>
            </a:r>
            <a:endParaRPr lang="en-US" sz="2800" dirty="0">
              <a:solidFill>
                <a:schemeClr val="accent1">
                  <a:lumMod val="60000"/>
                  <a:lumOff val="40000"/>
                </a:schemeClr>
              </a:solidFill>
            </a:endParaRPr>
          </a:p>
        </p:txBody>
      </p:sp>
      <p:graphicFrame>
        <p:nvGraphicFramePr>
          <p:cNvPr id="8" name="Table 7"/>
          <p:cNvGraphicFramePr>
            <a:graphicFrameLocks noGrp="1"/>
          </p:cNvGraphicFramePr>
          <p:nvPr>
            <p:extLst>
              <p:ext uri="{D42A27DB-BD31-4B8C-83A1-F6EECF244321}">
                <p14:modId xmlns:p14="http://schemas.microsoft.com/office/powerpoint/2010/main" val="2117075416"/>
              </p:ext>
            </p:extLst>
          </p:nvPr>
        </p:nvGraphicFramePr>
        <p:xfrm>
          <a:off x="1845423" y="3415879"/>
          <a:ext cx="7661948" cy="2289094"/>
        </p:xfrm>
        <a:graphic>
          <a:graphicData uri="http://schemas.openxmlformats.org/drawingml/2006/table">
            <a:tbl>
              <a:tblPr>
                <a:tableStyleId>{5C22544A-7EE6-4342-B048-85BDC9FD1C3A}</a:tableStyleId>
              </a:tblPr>
              <a:tblGrid>
                <a:gridCol w="4191151"/>
                <a:gridCol w="1375221"/>
                <a:gridCol w="1047788"/>
                <a:gridCol w="1047788"/>
              </a:tblGrid>
              <a:tr h="331878">
                <a:tc>
                  <a:txBody>
                    <a:bodyPr/>
                    <a:lstStyle/>
                    <a:p>
                      <a:pPr marL="0" marR="0" algn="ctr">
                        <a:lnSpc>
                          <a:spcPct val="115000"/>
                        </a:lnSpc>
                        <a:spcBef>
                          <a:spcPts val="0"/>
                        </a:spcBef>
                        <a:spcAft>
                          <a:spcPts val="0"/>
                        </a:spcAft>
                      </a:pPr>
                      <a:r>
                        <a:rPr lang="en-US" sz="1400" dirty="0">
                          <a:effectLst/>
                        </a:rPr>
                        <a:t> </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tc>
                <a:tc>
                  <a:txBody>
                    <a:bodyPr/>
                    <a:lstStyle/>
                    <a:p>
                      <a:pPr marL="0" marR="0" algn="ctr">
                        <a:lnSpc>
                          <a:spcPct val="115000"/>
                        </a:lnSpc>
                        <a:spcBef>
                          <a:spcPts val="0"/>
                        </a:spcBef>
                        <a:spcAft>
                          <a:spcPts val="0"/>
                        </a:spcAft>
                      </a:pPr>
                      <a:r>
                        <a:rPr lang="en-US" sz="1400" dirty="0">
                          <a:effectLst/>
                        </a:rPr>
                        <a:t>Test Method</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tc>
                <a:tc gridSpan="2">
                  <a:txBody>
                    <a:bodyPr/>
                    <a:lstStyle/>
                    <a:p>
                      <a:pPr marL="0" marR="0" algn="ctr">
                        <a:lnSpc>
                          <a:spcPct val="115000"/>
                        </a:lnSpc>
                        <a:spcBef>
                          <a:spcPts val="0"/>
                        </a:spcBef>
                        <a:spcAft>
                          <a:spcPts val="0"/>
                        </a:spcAft>
                      </a:pPr>
                      <a:r>
                        <a:rPr lang="en-US" sz="1400" dirty="0">
                          <a:effectLst/>
                        </a:rPr>
                        <a:t>Specification</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tc>
                <a:tc hMerge="1">
                  <a:txBody>
                    <a:bodyPr/>
                    <a:lstStyle/>
                    <a:p>
                      <a:endParaRPr lang="en-US"/>
                    </a:p>
                  </a:txBody>
                  <a:tcPr/>
                </a:tc>
              </a:tr>
              <a:tr h="331878">
                <a:tc rowSpan="2">
                  <a:txBody>
                    <a:bodyPr/>
                    <a:lstStyle/>
                    <a:p>
                      <a:pPr marL="0" marR="0" algn="ctr">
                        <a:lnSpc>
                          <a:spcPct val="115000"/>
                        </a:lnSpc>
                        <a:spcBef>
                          <a:spcPts val="0"/>
                        </a:spcBef>
                        <a:spcAft>
                          <a:spcPts val="600"/>
                        </a:spcAft>
                      </a:pPr>
                      <a:r>
                        <a:rPr lang="en-US" sz="1400" dirty="0">
                          <a:effectLst/>
                        </a:rPr>
                        <a:t> </a:t>
                      </a:r>
                      <a:endParaRPr lang="en-US" sz="1000" dirty="0">
                        <a:effectLst/>
                      </a:endParaRPr>
                    </a:p>
                    <a:p>
                      <a:pPr marL="0" marR="0" algn="ctr">
                        <a:lnSpc>
                          <a:spcPct val="115000"/>
                        </a:lnSpc>
                        <a:spcBef>
                          <a:spcPts val="0"/>
                        </a:spcBef>
                        <a:spcAft>
                          <a:spcPts val="600"/>
                        </a:spcAft>
                      </a:pPr>
                      <a:r>
                        <a:rPr lang="en-US" sz="1600" dirty="0">
                          <a:effectLst/>
                        </a:rPr>
                        <a:t>Tests on Emulsion</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rowSpan="2">
                  <a:txBody>
                    <a:bodyPr/>
                    <a:lstStyle/>
                    <a:p>
                      <a:pPr marL="0" marR="0" algn="ctr">
                        <a:lnSpc>
                          <a:spcPct val="115000"/>
                        </a:lnSpc>
                        <a:spcBef>
                          <a:spcPts val="0"/>
                        </a:spcBef>
                        <a:spcAft>
                          <a:spcPts val="600"/>
                        </a:spcAft>
                      </a:pPr>
                      <a:r>
                        <a:rPr lang="en-US" sz="1400" dirty="0">
                          <a:effectLst/>
                        </a:rPr>
                        <a:t> </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gridSpan="2">
                  <a:txBody>
                    <a:bodyPr/>
                    <a:lstStyle/>
                    <a:p>
                      <a:pPr marL="0" marR="0" algn="ctr">
                        <a:lnSpc>
                          <a:spcPct val="115000"/>
                        </a:lnSpc>
                        <a:spcBef>
                          <a:spcPts val="0"/>
                        </a:spcBef>
                        <a:spcAft>
                          <a:spcPts val="600"/>
                        </a:spcAft>
                      </a:pPr>
                      <a:r>
                        <a:rPr lang="en-US" sz="1400">
                          <a:effectLst/>
                        </a:rPr>
                        <a:t> </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hMerge="1">
                  <a:txBody>
                    <a:bodyPr/>
                    <a:lstStyle/>
                    <a:p>
                      <a:endParaRPr lang="en-US"/>
                    </a:p>
                  </a:txBody>
                  <a:tcPr/>
                </a:tc>
              </a:tr>
              <a:tr h="521013">
                <a:tc vMerge="1">
                  <a:txBody>
                    <a:bodyPr/>
                    <a:lstStyle/>
                    <a:p>
                      <a:endParaRPr lang="en-US"/>
                    </a:p>
                  </a:txBody>
                  <a:tcPr/>
                </a:tc>
                <a:tc vMerge="1">
                  <a:txBody>
                    <a:bodyPr/>
                    <a:lstStyle/>
                    <a:p>
                      <a:endParaRPr lang="en-US"/>
                    </a:p>
                  </a:txBody>
                  <a:tcPr/>
                </a:tc>
                <a:tc gridSpan="2">
                  <a:txBody>
                    <a:bodyPr/>
                    <a:lstStyle/>
                    <a:p>
                      <a:pPr marL="0" marR="0">
                        <a:lnSpc>
                          <a:spcPct val="115000"/>
                        </a:lnSpc>
                        <a:spcBef>
                          <a:spcPts val="0"/>
                        </a:spcBef>
                        <a:spcAft>
                          <a:spcPts val="600"/>
                        </a:spcAft>
                      </a:pPr>
                      <a:r>
                        <a:rPr lang="en-US" sz="1400">
                          <a:effectLst/>
                        </a:rPr>
                        <a:t>      MIN             MAX</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hMerge="1">
                  <a:txBody>
                    <a:bodyPr/>
                    <a:lstStyle/>
                    <a:p>
                      <a:endParaRPr lang="en-US"/>
                    </a:p>
                  </a:txBody>
                  <a:tcPr/>
                </a:tc>
              </a:tr>
              <a:tr h="331878">
                <a:tc>
                  <a:txBody>
                    <a:bodyPr/>
                    <a:lstStyle/>
                    <a:p>
                      <a:pPr marL="0" marR="0">
                        <a:lnSpc>
                          <a:spcPct val="115000"/>
                        </a:lnSpc>
                        <a:spcBef>
                          <a:spcPts val="0"/>
                        </a:spcBef>
                        <a:spcAft>
                          <a:spcPts val="0"/>
                        </a:spcAft>
                      </a:pPr>
                      <a:r>
                        <a:rPr lang="en-US" sz="1400" dirty="0" err="1">
                          <a:effectLst/>
                        </a:rPr>
                        <a:t>Saybolt</a:t>
                      </a:r>
                      <a:r>
                        <a:rPr lang="en-US" sz="1400" dirty="0">
                          <a:effectLst/>
                        </a:rPr>
                        <a:t> Viscosity @ 25</a:t>
                      </a:r>
                      <a:r>
                        <a:rPr lang="en-US" sz="1400" baseline="30000" dirty="0">
                          <a:effectLst/>
                        </a:rPr>
                        <a:t>0</a:t>
                      </a:r>
                      <a:r>
                        <a:rPr lang="en-US" sz="1400" dirty="0">
                          <a:effectLst/>
                        </a:rPr>
                        <a:t>C (77</a:t>
                      </a:r>
                      <a:r>
                        <a:rPr lang="en-US" sz="1400" baseline="30000" dirty="0">
                          <a:effectLst/>
                        </a:rPr>
                        <a:t>0</a:t>
                      </a:r>
                      <a:r>
                        <a:rPr lang="en-US" sz="1400" dirty="0">
                          <a:effectLst/>
                        </a:rPr>
                        <a:t>F), SFS</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dirty="0">
                          <a:effectLst/>
                        </a:rPr>
                        <a:t>ASTM D7496</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10</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75</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331878">
                <a:tc>
                  <a:txBody>
                    <a:bodyPr/>
                    <a:lstStyle/>
                    <a:p>
                      <a:pPr marL="0" marR="0">
                        <a:lnSpc>
                          <a:spcPct val="115000"/>
                        </a:lnSpc>
                        <a:spcBef>
                          <a:spcPts val="0"/>
                        </a:spcBef>
                        <a:spcAft>
                          <a:spcPts val="0"/>
                        </a:spcAft>
                      </a:pPr>
                      <a:r>
                        <a:rPr lang="en-US" sz="1400" dirty="0">
                          <a:effectLst/>
                        </a:rPr>
                        <a:t>Sieve Test, %</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dirty="0">
                          <a:effectLst/>
                        </a:rPr>
                        <a:t>ASTM D6933</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marL="0" marR="0" algn="ctr">
                        <a:lnSpc>
                          <a:spcPct val="115000"/>
                        </a:lnSpc>
                        <a:spcBef>
                          <a:spcPts val="0"/>
                        </a:spcBef>
                        <a:spcAft>
                          <a:spcPts val="600"/>
                        </a:spcAft>
                      </a:pPr>
                      <a:r>
                        <a:rPr lang="en-US" sz="1400">
                          <a:effectLst/>
                        </a:rPr>
                        <a:t>0.1</a:t>
                      </a:r>
                      <a:endParaRPr lang="en-US" sz="10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r>
              <a:tr h="440569">
                <a:tc>
                  <a:txBody>
                    <a:bodyPr/>
                    <a:lstStyle/>
                    <a:p>
                      <a:pPr marL="0" marR="0">
                        <a:lnSpc>
                          <a:spcPct val="115000"/>
                        </a:lnSpc>
                        <a:spcBef>
                          <a:spcPts val="0"/>
                        </a:spcBef>
                        <a:spcAft>
                          <a:spcPts val="0"/>
                        </a:spcAft>
                      </a:pPr>
                      <a:r>
                        <a:rPr lang="en-US" sz="1400" dirty="0">
                          <a:effectLst/>
                        </a:rPr>
                        <a:t>Residue, % by Evaporation (weight)</a:t>
                      </a:r>
                      <a:endParaRPr lang="en-US" sz="10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nchor="ctr"/>
                </a:tc>
                <a:tc>
                  <a:txBody>
                    <a:bodyPr/>
                    <a:lstStyle/>
                    <a:p>
                      <a:pPr algn="ctr">
                        <a:lnSpc>
                          <a:spcPct val="115000"/>
                        </a:lnSpc>
                        <a:spcAft>
                          <a:spcPts val="600"/>
                        </a:spcAft>
                      </a:pPr>
                      <a:r>
                        <a:rPr lang="en-US" sz="1400" dirty="0">
                          <a:effectLst/>
                        </a:rPr>
                        <a:t>ASTM D6934</a:t>
                      </a:r>
                      <a:endParaRPr lang="en-US" sz="1100" dirty="0">
                        <a:effectLst/>
                        <a:latin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15000"/>
                        </a:lnSpc>
                        <a:spcAft>
                          <a:spcPts val="600"/>
                        </a:spcAft>
                      </a:pPr>
                      <a:r>
                        <a:rPr lang="en-US" sz="1400">
                          <a:effectLst/>
                        </a:rPr>
                        <a:t>10</a:t>
                      </a:r>
                      <a:endParaRPr lang="en-US" sz="1100">
                        <a:effectLst/>
                        <a:latin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15000"/>
                        </a:lnSpc>
                        <a:spcAft>
                          <a:spcPts val="600"/>
                        </a:spcAft>
                      </a:pPr>
                      <a:r>
                        <a:rPr lang="en-US" sz="1400" dirty="0">
                          <a:effectLst/>
                        </a:rPr>
                        <a:t>-</a:t>
                      </a:r>
                      <a:endParaRPr lang="en-US" sz="1100" dirty="0">
                        <a:effectLst/>
                        <a:latin typeface="Calibri" panose="020F0502020204030204" pitchFamily="34" charset="0"/>
                        <a:cs typeface="Times New Roman" panose="02020603050405020304" pitchFamily="18" charset="0"/>
                      </a:endParaRPr>
                    </a:p>
                  </a:txBody>
                  <a:tcPr marL="68580" marR="68580" marT="0" marB="0" anchor="ctr"/>
                </a:tc>
              </a:tr>
            </a:tbl>
          </a:graphicData>
        </a:graphic>
      </p:graphicFrame>
      <p:pic>
        <p:nvPicPr>
          <p:cNvPr id="5" name="Picture 3" descr="\\blueline2\c$\COMPANY_LOGOS\logos\enviroad\Logo Files-Enviroad\PNG\Logo-Enviroad-color.png"/>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1845423" y="2886272"/>
            <a:ext cx="2439774" cy="434086"/>
          </a:xfrm>
          <a:prstGeom prst="rect">
            <a:avLst/>
          </a:prstGeom>
          <a:noFill/>
        </p:spPr>
      </p:pic>
      <p:pic>
        <p:nvPicPr>
          <p:cNvPr id="6" name="Picture 2" descr="Image result for aashto accreditation certificate"/>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1935750" y="5817072"/>
            <a:ext cx="551565" cy="533400"/>
          </a:xfrm>
          <a:prstGeom prst="rect">
            <a:avLst/>
          </a:prstGeom>
          <a:noFill/>
          <a:extLst>
            <a:ext uri="{909E8E84-426E-40DD-AFC4-6F175D3DCCD1}">
              <a14:hiddenFill xmlns:a14="http://schemas.microsoft.com/office/drawing/2010/main">
                <a:solidFill>
                  <a:srgbClr val="FFFFFF"/>
                </a:solidFill>
              </a14:hiddenFill>
            </a:ext>
          </a:extLst>
        </p:spPr>
      </p:pic>
      <p:pic>
        <p:nvPicPr>
          <p:cNvPr id="7" name="Content Placeholder 6"/>
          <p:cNvPicPr>
            <a:picLocks noGrp="1"/>
          </p:cNvPicPr>
          <p:nvPr>
            <p:ph idx="1"/>
          </p:nvPr>
        </p:nvPicPr>
        <p:blipFill>
          <a:blip r:embed="rId4" cstate="email">
            <a:extLst>
              <a:ext uri="{28A0092B-C50C-407E-A947-70E740481C1C}">
                <a14:useLocalDpi xmlns:a14="http://schemas.microsoft.com/office/drawing/2010/main"/>
              </a:ext>
            </a:extLst>
          </a:blip>
          <a:stretch>
            <a:fillRect/>
          </a:stretch>
        </p:blipFill>
        <p:spPr>
          <a:xfrm>
            <a:off x="8901547" y="5830902"/>
            <a:ext cx="631798" cy="519570"/>
          </a:xfrm>
          <a:prstGeom prst="rect">
            <a:avLst/>
          </a:prstGeom>
        </p:spPr>
      </p:pic>
    </p:spTree>
    <p:extLst>
      <p:ext uri="{BB962C8B-B14F-4D97-AF65-F5344CB8AC3E}">
        <p14:creationId xmlns:p14="http://schemas.microsoft.com/office/powerpoint/2010/main" val="10731487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EARTHBIND</a:t>
            </a:r>
            <a:r>
              <a:rPr lang="en-US" sz="2800" b="1" dirty="0">
                <a:solidFill>
                  <a:schemeClr val="accent1">
                    <a:lumMod val="60000"/>
                    <a:lumOff val="40000"/>
                  </a:schemeClr>
                </a:solidFill>
                <a:latin typeface="Calibri" panose="020F0502020204030204" pitchFamily="34" charset="0"/>
                <a:ea typeface="Times New Roman" panose="02020603050405020304" pitchFamily="18" charset="0"/>
              </a:rPr>
              <a:t>® NTBC-41</a:t>
            </a:r>
            <a:endParaRPr lang="en-US" sz="2800" dirty="0">
              <a:solidFill>
                <a:schemeClr val="accent1">
                  <a:lumMod val="60000"/>
                  <a:lumOff val="40000"/>
                </a:schemeClr>
              </a:solidFill>
            </a:endParaRPr>
          </a:p>
        </p:txBody>
      </p:sp>
      <p:pic>
        <p:nvPicPr>
          <p:cNvPr id="6" name="Content Placeholder 5"/>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390181" y="1209031"/>
            <a:ext cx="4019910" cy="5359881"/>
          </a:xfrm>
        </p:spPr>
      </p:pic>
    </p:spTree>
    <p:extLst>
      <p:ext uri="{BB962C8B-B14F-4D97-AF65-F5344CB8AC3E}">
        <p14:creationId xmlns:p14="http://schemas.microsoft.com/office/powerpoint/2010/main" val="281935439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EARTHBIND</a:t>
            </a:r>
            <a:r>
              <a:rPr lang="en-US" sz="2800" b="1" dirty="0">
                <a:solidFill>
                  <a:schemeClr val="accent1">
                    <a:lumMod val="60000"/>
                    <a:lumOff val="40000"/>
                  </a:schemeClr>
                </a:solidFill>
                <a:latin typeface="Calibri" panose="020F0502020204030204" pitchFamily="34" charset="0"/>
                <a:ea typeface="Times New Roman" panose="02020603050405020304" pitchFamily="18" charset="0"/>
              </a:rPr>
              <a:t>® NTBC-41</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623086" y="1188901"/>
            <a:ext cx="4106174" cy="5474899"/>
          </a:xfrm>
        </p:spPr>
      </p:pic>
    </p:spTree>
    <p:extLst>
      <p:ext uri="{BB962C8B-B14F-4D97-AF65-F5344CB8AC3E}">
        <p14:creationId xmlns:p14="http://schemas.microsoft.com/office/powerpoint/2010/main" val="235543740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EARTHBIND</a:t>
            </a:r>
            <a:r>
              <a:rPr lang="en-US" sz="2800" b="1" dirty="0">
                <a:solidFill>
                  <a:schemeClr val="accent1">
                    <a:lumMod val="60000"/>
                    <a:lumOff val="40000"/>
                  </a:schemeClr>
                </a:solidFill>
                <a:latin typeface="Calibri" panose="020F0502020204030204" pitchFamily="34" charset="0"/>
                <a:ea typeface="Times New Roman" panose="02020603050405020304" pitchFamily="18" charset="0"/>
              </a:rPr>
              <a:t>® NTBC-41</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1992421" y="1147313"/>
            <a:ext cx="7013551" cy="5260164"/>
          </a:xfrm>
        </p:spPr>
      </p:pic>
    </p:spTree>
    <p:extLst>
      <p:ext uri="{BB962C8B-B14F-4D97-AF65-F5344CB8AC3E}">
        <p14:creationId xmlns:p14="http://schemas.microsoft.com/office/powerpoint/2010/main" val="290133631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EARTHBIND</a:t>
            </a:r>
            <a:r>
              <a:rPr lang="en-US" sz="2800" b="1" dirty="0">
                <a:solidFill>
                  <a:schemeClr val="accent1">
                    <a:lumMod val="60000"/>
                    <a:lumOff val="40000"/>
                  </a:schemeClr>
                </a:solidFill>
                <a:latin typeface="Calibri" panose="020F0502020204030204" pitchFamily="34" charset="0"/>
                <a:ea typeface="Times New Roman" panose="02020603050405020304" pitchFamily="18" charset="0"/>
              </a:rPr>
              <a:t>® NTBC-41</a:t>
            </a:r>
            <a:endParaRPr lang="en-US" sz="2800" dirty="0">
              <a:solidFill>
                <a:schemeClr val="accent1">
                  <a:lumMod val="60000"/>
                  <a:lumOff val="40000"/>
                </a:schemeClr>
              </a:solidFill>
            </a:endParaRPr>
          </a:p>
        </p:txBody>
      </p:sp>
      <p:pic>
        <p:nvPicPr>
          <p:cNvPr id="5" name="Content Placeholder 4"/>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122762" y="907145"/>
            <a:ext cx="5270739" cy="5720271"/>
          </a:xfrm>
        </p:spPr>
      </p:pic>
    </p:spTree>
    <p:extLst>
      <p:ext uri="{BB962C8B-B14F-4D97-AF65-F5344CB8AC3E}">
        <p14:creationId xmlns:p14="http://schemas.microsoft.com/office/powerpoint/2010/main" val="196684092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EARTHBIND</a:t>
            </a:r>
            <a:r>
              <a:rPr lang="en-US" sz="2800" b="1" dirty="0">
                <a:solidFill>
                  <a:schemeClr val="accent1">
                    <a:lumMod val="60000"/>
                    <a:lumOff val="40000"/>
                  </a:schemeClr>
                </a:solidFill>
                <a:latin typeface="Calibri" panose="020F0502020204030204" pitchFamily="34" charset="0"/>
                <a:ea typeface="Times New Roman" panose="02020603050405020304" pitchFamily="18" charset="0"/>
              </a:rPr>
              <a:t>® NTBC-41</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1534326" y="1466491"/>
            <a:ext cx="8516508" cy="4790536"/>
          </a:xfrm>
        </p:spPr>
      </p:pic>
    </p:spTree>
    <p:extLst>
      <p:ext uri="{BB962C8B-B14F-4D97-AF65-F5344CB8AC3E}">
        <p14:creationId xmlns:p14="http://schemas.microsoft.com/office/powerpoint/2010/main" val="353155410"/>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EARTHBIND</a:t>
            </a:r>
            <a:r>
              <a:rPr lang="en-US" sz="2800" b="1" dirty="0">
                <a:solidFill>
                  <a:schemeClr val="accent1">
                    <a:lumMod val="60000"/>
                    <a:lumOff val="40000"/>
                  </a:schemeClr>
                </a:solidFill>
                <a:latin typeface="Calibri" panose="020F0502020204030204" pitchFamily="34" charset="0"/>
                <a:ea typeface="Times New Roman" panose="02020603050405020304" pitchFamily="18" charset="0"/>
              </a:rPr>
              <a:t>® NTBC-41</a:t>
            </a:r>
            <a:endParaRPr lang="en-US" sz="2800" dirty="0">
              <a:solidFill>
                <a:schemeClr val="accent1">
                  <a:lumMod val="60000"/>
                  <a:lumOff val="40000"/>
                </a:schemeClr>
              </a:solidFill>
            </a:endParaRPr>
          </a:p>
        </p:txBody>
      </p:sp>
      <p:pic>
        <p:nvPicPr>
          <p:cNvPr id="6" name="Content Placeholder 5"/>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2040216" y="1268083"/>
            <a:ext cx="7719114" cy="5132717"/>
          </a:xfrm>
          <a:prstGeom prst="rect">
            <a:avLst/>
          </a:prstGeom>
        </p:spPr>
      </p:pic>
    </p:spTree>
    <p:extLst>
      <p:ext uri="{BB962C8B-B14F-4D97-AF65-F5344CB8AC3E}">
        <p14:creationId xmlns:p14="http://schemas.microsoft.com/office/powerpoint/2010/main" val="1530462754"/>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EARTHBIND</a:t>
            </a:r>
            <a:r>
              <a:rPr lang="en-US" sz="2800" b="1" dirty="0">
                <a:solidFill>
                  <a:schemeClr val="accent1">
                    <a:lumMod val="60000"/>
                    <a:lumOff val="40000"/>
                  </a:schemeClr>
                </a:solidFill>
                <a:latin typeface="Calibri" panose="020F0502020204030204" pitchFamily="34" charset="0"/>
                <a:ea typeface="Times New Roman" panose="02020603050405020304" pitchFamily="18" charset="0"/>
              </a:rPr>
              <a:t>® NTBC-41</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700734" y="953114"/>
            <a:ext cx="4235568" cy="5647425"/>
          </a:xfrm>
        </p:spPr>
      </p:pic>
    </p:spTree>
    <p:extLst>
      <p:ext uri="{BB962C8B-B14F-4D97-AF65-F5344CB8AC3E}">
        <p14:creationId xmlns:p14="http://schemas.microsoft.com/office/powerpoint/2010/main" val="326053689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EARTHBIND</a:t>
            </a:r>
            <a:r>
              <a:rPr lang="en-US" sz="2800" b="1" dirty="0">
                <a:solidFill>
                  <a:schemeClr val="accent1">
                    <a:lumMod val="60000"/>
                    <a:lumOff val="40000"/>
                  </a:schemeClr>
                </a:solidFill>
                <a:latin typeface="Calibri" panose="020F0502020204030204" pitchFamily="34" charset="0"/>
                <a:ea typeface="Times New Roman" panose="02020603050405020304" pitchFamily="18" charset="0"/>
              </a:rPr>
              <a:t>® NTBC-41</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519577" y="1058093"/>
            <a:ext cx="4166557" cy="5555410"/>
          </a:xfrm>
        </p:spPr>
      </p:pic>
    </p:spTree>
    <p:extLst>
      <p:ext uri="{BB962C8B-B14F-4D97-AF65-F5344CB8AC3E}">
        <p14:creationId xmlns:p14="http://schemas.microsoft.com/office/powerpoint/2010/main" val="257623762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EARTHBIND</a:t>
            </a:r>
            <a:r>
              <a:rPr lang="en-US" sz="2800" b="1" dirty="0">
                <a:solidFill>
                  <a:schemeClr val="accent1">
                    <a:lumMod val="60000"/>
                    <a:lumOff val="40000"/>
                  </a:schemeClr>
                </a:solidFill>
                <a:latin typeface="Calibri" panose="020F0502020204030204" pitchFamily="34" charset="0"/>
                <a:ea typeface="Times New Roman" panose="02020603050405020304" pitchFamily="18" charset="0"/>
              </a:rPr>
              <a:t>® NTBC-41</a:t>
            </a:r>
            <a:endParaRPr lang="en-US" sz="2800" dirty="0">
              <a:solidFill>
                <a:schemeClr val="accent1">
                  <a:lumMod val="60000"/>
                  <a:lumOff val="40000"/>
                </a:schemeClr>
              </a:solidFill>
            </a:endParaRPr>
          </a:p>
        </p:txBody>
      </p:sp>
      <p:pic>
        <p:nvPicPr>
          <p:cNvPr id="5" name="Content Placeholder 4"/>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450556" y="993369"/>
            <a:ext cx="4261448" cy="5681931"/>
          </a:xfrm>
        </p:spPr>
      </p:pic>
    </p:spTree>
    <p:extLst>
      <p:ext uri="{BB962C8B-B14F-4D97-AF65-F5344CB8AC3E}">
        <p14:creationId xmlns:p14="http://schemas.microsoft.com/office/powerpoint/2010/main" val="25639459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a:solidFill>
                  <a:schemeClr val="accent1">
                    <a:lumMod val="60000"/>
                    <a:lumOff val="40000"/>
                  </a:schemeClr>
                </a:solidFill>
              </a:rPr>
              <a:t>EARTHBIND</a:t>
            </a:r>
            <a:r>
              <a:rPr lang="en-US" sz="2800" b="1" dirty="0">
                <a:solidFill>
                  <a:schemeClr val="accent1">
                    <a:lumMod val="60000"/>
                    <a:lumOff val="40000"/>
                  </a:schemeClr>
                </a:solidFill>
                <a:latin typeface="Calibri" panose="020F0502020204030204" pitchFamily="34" charset="0"/>
                <a:ea typeface="Times New Roman" panose="02020603050405020304" pitchFamily="18" charset="0"/>
              </a:rPr>
              <a:t>® NTBC-41</a:t>
            </a:r>
            <a:endParaRPr lang="en-US" sz="2800" dirty="0">
              <a:solidFill>
                <a:schemeClr val="accent1">
                  <a:lumMod val="60000"/>
                  <a:lumOff val="40000"/>
                </a:schemeClr>
              </a:solidFill>
            </a:endParaRPr>
          </a:p>
        </p:txBody>
      </p:sp>
      <p:pic>
        <p:nvPicPr>
          <p:cNvPr id="9" name="VID_20190613_103015_Trim">
            <a:hlinkClick r:id="" action="ppaction://media"/>
          </p:cNvPr>
          <p:cNvPicPr>
            <a:picLocks noGrp="1" noChangeAspect="1"/>
          </p:cNvPicPr>
          <p:nvPr>
            <p:ph idx="1"/>
            <a:videoFile r:link="rId2"/>
            <p:extLst>
              <p:ext uri="{DAA4B4D4-6D71-4841-9C94-3DE7FCFB9230}">
                <p14:media xmlns:p14="http://schemas.microsoft.com/office/powerpoint/2010/main" r:embed="rId1"/>
              </p:ext>
            </p:extLst>
          </p:nvPr>
        </p:nvPicPr>
        <p:blipFill>
          <a:blip r:embed="rId4"/>
          <a:stretch>
            <a:fillRect/>
          </a:stretch>
        </p:blipFill>
        <p:spPr>
          <a:xfrm>
            <a:off x="3912707" y="965710"/>
            <a:ext cx="3221337" cy="5725618"/>
          </a:xfrm>
        </p:spPr>
      </p:pic>
    </p:spTree>
    <p:extLst>
      <p:ext uri="{BB962C8B-B14F-4D97-AF65-F5344CB8AC3E}">
        <p14:creationId xmlns:p14="http://schemas.microsoft.com/office/powerpoint/2010/main" val="3545928707"/>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9"/>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9"/>
                                        </p:tgtEl>
                                      </p:cBhvr>
                                    </p:cmd>
                                  </p:childTnLst>
                                </p:cTn>
                              </p:par>
                            </p:childTnLst>
                          </p:cTn>
                        </p:par>
                      </p:childTnLst>
                    </p:cTn>
                  </p:par>
                </p:childTnLst>
              </p:cTn>
              <p:nextCondLst>
                <p:cond evt="onClick" delay="0">
                  <p:tgtEl>
                    <p:spTgt spid="9"/>
                  </p:tgtEl>
                </p:cond>
              </p:nextCondLst>
            </p:seq>
            <p:video>
              <p:cMediaNode vol="80000">
                <p:cTn id="7" fill="hold" display="0">
                  <p:stCondLst>
                    <p:cond delay="indefinite"/>
                  </p:stCondLst>
                </p:cTn>
                <p:tgtEl>
                  <p:spTgt spid="9"/>
                </p:tgtEl>
              </p:cMediaNode>
            </p:video>
          </p:childTnLst>
        </p:cTn>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chemeClr val="accent1">
                    <a:lumMod val="60000"/>
                    <a:lumOff val="40000"/>
                  </a:schemeClr>
                </a:solidFill>
              </a:rPr>
              <a:t>Specification Fog Seal</a:t>
            </a:r>
            <a:endParaRPr lang="en-US" dirty="0"/>
          </a:p>
        </p:txBody>
      </p:sp>
      <p:sp>
        <p:nvSpPr>
          <p:cNvPr id="3" name="Content Placeholder 2"/>
          <p:cNvSpPr>
            <a:spLocks noGrp="1"/>
          </p:cNvSpPr>
          <p:nvPr>
            <p:ph idx="1"/>
          </p:nvPr>
        </p:nvSpPr>
        <p:spPr/>
        <p:txBody>
          <a:bodyPr>
            <a:normAutofit/>
          </a:bodyPr>
          <a:lstStyle/>
          <a:p>
            <a:r>
              <a:rPr lang="en-US" sz="2800" dirty="0" smtClean="0"/>
              <a:t>Specification fog seals are asphalt emulsions that conform to a wide specification range and have been the the industry standard over many years.</a:t>
            </a:r>
          </a:p>
        </p:txBody>
      </p:sp>
    </p:spTree>
    <p:extLst>
      <p:ext uri="{BB962C8B-B14F-4D97-AF65-F5344CB8AC3E}">
        <p14:creationId xmlns:p14="http://schemas.microsoft.com/office/powerpoint/2010/main" val="1149891198"/>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CSS-1 Dilute</a:t>
            </a:r>
            <a:endParaRPr lang="en-US" sz="2800" dirty="0">
              <a:solidFill>
                <a:schemeClr val="accent1">
                  <a:lumMod val="60000"/>
                  <a:lumOff val="40000"/>
                </a:schemeClr>
              </a:solidFill>
            </a:endParaRPr>
          </a:p>
        </p:txBody>
      </p:sp>
      <p:pic>
        <p:nvPicPr>
          <p:cNvPr id="3" name="Content Placeholder 2"/>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2340364" y="1152983"/>
            <a:ext cx="7004649" cy="5253487"/>
          </a:xfrm>
        </p:spPr>
      </p:pic>
    </p:spTree>
    <p:extLst>
      <p:ext uri="{BB962C8B-B14F-4D97-AF65-F5344CB8AC3E}">
        <p14:creationId xmlns:p14="http://schemas.microsoft.com/office/powerpoint/2010/main" val="2031994380"/>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CRS-2P / HFRS-P1 Dilute</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1604513" y="1152983"/>
            <a:ext cx="3959524" cy="5278169"/>
          </a:xfrm>
        </p:spPr>
      </p:pic>
      <p:pic>
        <p:nvPicPr>
          <p:cNvPr id="5" name="Picture 4"/>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6172559" y="293298"/>
            <a:ext cx="3551927" cy="4735902"/>
          </a:xfrm>
          <a:prstGeom prst="rect">
            <a:avLst/>
          </a:prstGeom>
        </p:spPr>
      </p:pic>
    </p:spTree>
    <p:extLst>
      <p:ext uri="{BB962C8B-B14F-4D97-AF65-F5344CB8AC3E}">
        <p14:creationId xmlns:p14="http://schemas.microsoft.com/office/powerpoint/2010/main" val="672571267"/>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chemeClr val="accent1">
                    <a:lumMod val="60000"/>
                    <a:lumOff val="40000"/>
                  </a:schemeClr>
                </a:solidFill>
              </a:rPr>
              <a:t>Engineered Fog / Mastic Seal</a:t>
            </a:r>
            <a:endParaRPr lang="en-US" dirty="0">
              <a:solidFill>
                <a:schemeClr val="accent1">
                  <a:lumMod val="60000"/>
                  <a:lumOff val="40000"/>
                </a:schemeClr>
              </a:solidFill>
            </a:endParaRPr>
          </a:p>
        </p:txBody>
      </p:sp>
      <p:sp>
        <p:nvSpPr>
          <p:cNvPr id="3" name="Content Placeholder 2"/>
          <p:cNvSpPr>
            <a:spLocks noGrp="1"/>
          </p:cNvSpPr>
          <p:nvPr>
            <p:ph idx="1"/>
          </p:nvPr>
        </p:nvSpPr>
        <p:spPr>
          <a:xfrm>
            <a:off x="1104293" y="1483575"/>
            <a:ext cx="8946541" cy="4195481"/>
          </a:xfrm>
        </p:spPr>
        <p:txBody>
          <a:bodyPr>
            <a:normAutofit/>
          </a:bodyPr>
          <a:lstStyle/>
          <a:p>
            <a:r>
              <a:rPr lang="en-US" sz="2400" dirty="0" smtClean="0"/>
              <a:t>Engineered fog / mastic seals are formulated to meet customer expectations utilizing project data.</a:t>
            </a:r>
          </a:p>
          <a:p>
            <a:pPr lvl="1"/>
            <a:endParaRPr lang="en-US" dirty="0" smtClean="0"/>
          </a:p>
          <a:p>
            <a:pPr lvl="1"/>
            <a:r>
              <a:rPr lang="en-US" sz="2000" dirty="0" smtClean="0"/>
              <a:t>Average daily traffic</a:t>
            </a:r>
          </a:p>
          <a:p>
            <a:pPr lvl="1"/>
            <a:r>
              <a:rPr lang="en-US" sz="2000" dirty="0" smtClean="0"/>
              <a:t>Type of traffic</a:t>
            </a:r>
          </a:p>
          <a:p>
            <a:pPr lvl="1"/>
            <a:r>
              <a:rPr lang="en-US" sz="2000" dirty="0" smtClean="0"/>
              <a:t>Environmental / Time of day considerations</a:t>
            </a:r>
          </a:p>
          <a:p>
            <a:pPr lvl="1"/>
            <a:r>
              <a:rPr lang="en-US" sz="2000" dirty="0" smtClean="0"/>
              <a:t>Road condition</a:t>
            </a:r>
          </a:p>
          <a:p>
            <a:pPr lvl="1"/>
            <a:r>
              <a:rPr lang="en-US" sz="2000" dirty="0" smtClean="0"/>
              <a:t>Skid resistance</a:t>
            </a:r>
          </a:p>
          <a:p>
            <a:pPr lvl="1"/>
            <a:r>
              <a:rPr lang="en-US" sz="2000" dirty="0" smtClean="0"/>
              <a:t>Return to traffic requirements</a:t>
            </a:r>
          </a:p>
          <a:p>
            <a:pPr lvl="1"/>
            <a:endParaRPr lang="en-US" dirty="0" smtClean="0"/>
          </a:p>
          <a:p>
            <a:pPr lvl="1"/>
            <a:endParaRPr lang="en-US" dirty="0"/>
          </a:p>
        </p:txBody>
      </p:sp>
    </p:spTree>
    <p:extLst>
      <p:ext uri="{BB962C8B-B14F-4D97-AF65-F5344CB8AC3E}">
        <p14:creationId xmlns:p14="http://schemas.microsoft.com/office/powerpoint/2010/main" val="34356004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BL-Fog</a:t>
            </a:r>
            <a:endParaRPr lang="en-US" sz="2800" dirty="0">
              <a:solidFill>
                <a:schemeClr val="accent1">
                  <a:lumMod val="60000"/>
                  <a:lumOff val="40000"/>
                </a:schemeClr>
              </a:solidFill>
            </a:endParaRPr>
          </a:p>
        </p:txBody>
      </p:sp>
      <p:pic>
        <p:nvPicPr>
          <p:cNvPr id="6" name="Content Placeholder 5"/>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303917" y="216992"/>
            <a:ext cx="4753155" cy="6337542"/>
          </a:xfrm>
        </p:spPr>
      </p:pic>
    </p:spTree>
    <p:extLst>
      <p:ext uri="{BB962C8B-B14F-4D97-AF65-F5344CB8AC3E}">
        <p14:creationId xmlns:p14="http://schemas.microsoft.com/office/powerpoint/2010/main" val="212628158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BL-Fog</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304737" y="223838"/>
            <a:ext cx="4812719" cy="6416960"/>
          </a:xfrm>
        </p:spPr>
      </p:pic>
    </p:spTree>
    <p:extLst>
      <p:ext uri="{BB962C8B-B14F-4D97-AF65-F5344CB8AC3E}">
        <p14:creationId xmlns:p14="http://schemas.microsoft.com/office/powerpoint/2010/main" val="135222421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BL-Fog</a:t>
            </a:r>
            <a:endParaRPr lang="en-US" sz="2800" dirty="0">
              <a:solidFill>
                <a:schemeClr val="accent1">
                  <a:lumMod val="60000"/>
                  <a:lumOff val="40000"/>
                </a:schemeClr>
              </a:solidFill>
            </a:endParaRPr>
          </a:p>
        </p:txBody>
      </p:sp>
      <p:pic>
        <p:nvPicPr>
          <p:cNvPr id="5" name="Content Placeholder 4"/>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109416" y="241538"/>
            <a:ext cx="4783752" cy="6378337"/>
          </a:xfrm>
        </p:spPr>
      </p:pic>
    </p:spTree>
    <p:extLst>
      <p:ext uri="{BB962C8B-B14F-4D97-AF65-F5344CB8AC3E}">
        <p14:creationId xmlns:p14="http://schemas.microsoft.com/office/powerpoint/2010/main" val="3813152322"/>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BL-Fog</a:t>
            </a:r>
            <a:endParaRPr lang="en-US" sz="2800" dirty="0">
              <a:solidFill>
                <a:schemeClr val="accent1">
                  <a:lumMod val="60000"/>
                  <a:lumOff val="40000"/>
                </a:schemeClr>
              </a:solidFill>
            </a:endParaRPr>
          </a:p>
        </p:txBody>
      </p:sp>
      <p:pic>
        <p:nvPicPr>
          <p:cNvPr id="5" name="Picture 2"/>
          <p:cNvPicPr>
            <a:picLocks noGrp="1" noChangeAspect="1" noChangeArrowheads="1"/>
          </p:cNvPicPr>
          <p:nvPr>
            <p:ph idx="1"/>
          </p:nvPr>
        </p:nvPicPr>
        <p:blipFill>
          <a:blip r:embed="rId2" cstate="print">
            <a:extLst>
              <a:ext uri="{28A0092B-C50C-407E-A947-70E740481C1C}">
                <a14:useLocalDpi xmlns:a14="http://schemas.microsoft.com/office/drawing/2010/main"/>
              </a:ext>
            </a:extLst>
          </a:blip>
          <a:srcRect/>
          <a:stretch>
            <a:fillRect/>
          </a:stretch>
        </p:blipFill>
        <p:spPr bwMode="auto">
          <a:xfrm>
            <a:off x="3113990" y="301922"/>
            <a:ext cx="5383029" cy="6267740"/>
          </a:xfrm>
          <a:prstGeom prst="rect">
            <a:avLst/>
          </a:prstGeom>
          <a:noFill/>
          <a:ln w="9525">
            <a:noFill/>
            <a:miter lim="800000"/>
            <a:headEnd/>
            <a:tailEnd/>
          </a:ln>
        </p:spPr>
      </p:pic>
    </p:spTree>
    <p:extLst>
      <p:ext uri="{BB962C8B-B14F-4D97-AF65-F5344CB8AC3E}">
        <p14:creationId xmlns:p14="http://schemas.microsoft.com/office/powerpoint/2010/main" val="3676742485"/>
      </p:ext>
    </p:extLst>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BL-Fog</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a:ext>
            </a:extLst>
          </a:blip>
          <a:stretch>
            <a:fillRect/>
          </a:stretch>
        </p:blipFill>
        <p:spPr>
          <a:xfrm>
            <a:off x="999796" y="1853248"/>
            <a:ext cx="9723408" cy="4375533"/>
          </a:xfrm>
        </p:spPr>
      </p:pic>
    </p:spTree>
    <p:extLst>
      <p:ext uri="{BB962C8B-B14F-4D97-AF65-F5344CB8AC3E}">
        <p14:creationId xmlns:p14="http://schemas.microsoft.com/office/powerpoint/2010/main" val="891120134"/>
      </p:ext>
    </p:extLst>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BL-Fog</a:t>
            </a:r>
            <a:endParaRPr lang="en-US" sz="2800" dirty="0">
              <a:solidFill>
                <a:schemeClr val="accent1">
                  <a:lumMod val="60000"/>
                  <a:lumOff val="40000"/>
                </a:schemeClr>
              </a:solidFill>
            </a:endParaRPr>
          </a:p>
        </p:txBody>
      </p:sp>
      <p:pic>
        <p:nvPicPr>
          <p:cNvPr id="4" name="VID_20170811_084753032">
            <a:hlinkClick r:id="" action="ppaction://media"/>
          </p:cNvPr>
          <p:cNvPicPr>
            <a:picLocks noGrp="1" noChangeAspect="1"/>
          </p:cNvPicPr>
          <p:nvPr>
            <p:ph idx="1"/>
            <a:videoFile r:link="rId2"/>
            <p:extLst>
              <p:ext uri="{DAA4B4D4-6D71-4841-9C94-3DE7FCFB9230}">
                <p14:media xmlns:p14="http://schemas.microsoft.com/office/powerpoint/2010/main" r:embed="rId1"/>
              </p:ext>
            </p:extLst>
          </p:nvPr>
        </p:nvPicPr>
        <p:blipFill>
          <a:blip r:embed="rId4"/>
          <a:stretch>
            <a:fillRect/>
          </a:stretch>
        </p:blipFill>
        <p:spPr>
          <a:xfrm rot="5400000">
            <a:off x="2283912" y="1623615"/>
            <a:ext cx="6484381" cy="3647205"/>
          </a:xfrm>
        </p:spPr>
      </p:pic>
    </p:spTree>
    <p:extLst>
      <p:ext uri="{BB962C8B-B14F-4D97-AF65-F5344CB8AC3E}">
        <p14:creationId xmlns:p14="http://schemas.microsoft.com/office/powerpoint/2010/main" val="4104117462"/>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vol="80000">
                <p:cTn id="7" fill="hold" display="0">
                  <p:stCondLst>
                    <p:cond delay="indefinite"/>
                  </p:stCondLst>
                </p:cTn>
                <p:tgtEl>
                  <p:spTgt spid="4"/>
                </p:tgtEl>
              </p:cMediaNode>
            </p:video>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a:t>
            </a:r>
            <a:r>
              <a:rPr lang="en-US" sz="2800" dirty="0" err="1" smtClean="0">
                <a:solidFill>
                  <a:schemeClr val="accent1">
                    <a:lumMod val="60000"/>
                    <a:lumOff val="40000"/>
                  </a:schemeClr>
                </a:solidFill>
              </a:rPr>
              <a:t>Microcoat</a:t>
            </a:r>
            <a:endParaRPr lang="en-US" sz="2800" dirty="0">
              <a:solidFill>
                <a:schemeClr val="accent1">
                  <a:lumMod val="60000"/>
                  <a:lumOff val="40000"/>
                </a:schemeClr>
              </a:solidFill>
            </a:endParaRPr>
          </a:p>
        </p:txBody>
      </p:sp>
      <p:pic>
        <p:nvPicPr>
          <p:cNvPr id="7" name="Picture 2"/>
          <p:cNvPicPr>
            <a:picLocks noGrp="1" noChangeAspect="1"/>
          </p:cNvPicPr>
          <p:nvPr>
            <p:ph idx="1"/>
          </p:nvPr>
        </p:nvPicPr>
        <p:blipFill>
          <a:blip r:embed="rId2">
            <a:extLst>
              <a:ext uri="{28A0092B-C50C-407E-A947-70E740481C1C}">
                <a14:useLocalDpi xmlns:a14="http://schemas.microsoft.com/office/drawing/2010/main"/>
              </a:ext>
            </a:extLst>
          </a:blip>
          <a:srcRect/>
          <a:stretch>
            <a:fillRect/>
          </a:stretch>
        </p:blipFill>
        <p:spPr bwMode="auto">
          <a:xfrm>
            <a:off x="769758" y="1032213"/>
            <a:ext cx="7106159" cy="53296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Picture 11"/>
          <p:cNvPicPr>
            <a:picLocks noChangeAspect="1"/>
          </p:cNvPicPr>
          <p:nvPr/>
        </p:nvPicPr>
        <p:blipFill>
          <a:blip r:embed="rId3" cstate="email">
            <a:extLst>
              <a:ext uri="{28A0092B-C50C-407E-A947-70E740481C1C}">
                <a14:useLocalDpi xmlns:a14="http://schemas.microsoft.com/office/drawing/2010/main"/>
              </a:ext>
            </a:extLst>
          </a:blip>
          <a:srcRect/>
          <a:stretch>
            <a:fillRect/>
          </a:stretch>
        </p:blipFill>
        <p:spPr bwMode="auto">
          <a:xfrm rot="10800000">
            <a:off x="6332718" y="1853248"/>
            <a:ext cx="4960937" cy="3349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55105232"/>
      </p:ext>
    </p:extLst>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a:t>
            </a:r>
            <a:r>
              <a:rPr lang="en-US" sz="2800" dirty="0" err="1" smtClean="0">
                <a:solidFill>
                  <a:schemeClr val="accent1">
                    <a:lumMod val="60000"/>
                    <a:lumOff val="40000"/>
                  </a:schemeClr>
                </a:solidFill>
              </a:rPr>
              <a:t>Microcoat</a:t>
            </a:r>
            <a:endParaRPr lang="en-US" sz="2800" dirty="0">
              <a:solidFill>
                <a:schemeClr val="accent1">
                  <a:lumMod val="60000"/>
                  <a:lumOff val="40000"/>
                </a:schemeClr>
              </a:solidFill>
            </a:endParaRPr>
          </a:p>
        </p:txBody>
      </p:sp>
      <p:pic>
        <p:nvPicPr>
          <p:cNvPr id="6" name="Content Placeholder 4"/>
          <p:cNvPicPr>
            <a:picLocks noGrp="1" noChangeAspect="1" noChangeArrowheads="1"/>
          </p:cNvPicPr>
          <p:nvPr>
            <p:ph idx="1"/>
          </p:nvPr>
        </p:nvPicPr>
        <p:blipFill>
          <a:blip r:embed="rId2" cstate="email">
            <a:extLst>
              <a:ext uri="{28A0092B-C50C-407E-A947-70E740481C1C}">
                <a14:useLocalDpi xmlns:a14="http://schemas.microsoft.com/office/drawing/2010/main"/>
              </a:ext>
            </a:extLst>
          </a:blip>
          <a:srcRect/>
          <a:stretch>
            <a:fillRect/>
          </a:stretch>
        </p:blipFill>
        <p:spPr>
          <a:xfrm>
            <a:off x="1445069" y="1152983"/>
            <a:ext cx="8367409" cy="5299575"/>
          </a:xfrm>
        </p:spPr>
      </p:pic>
    </p:spTree>
    <p:extLst>
      <p:ext uri="{BB962C8B-B14F-4D97-AF65-F5344CB8AC3E}">
        <p14:creationId xmlns:p14="http://schemas.microsoft.com/office/powerpoint/2010/main" val="2925871454"/>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a:t>
            </a:r>
            <a:r>
              <a:rPr lang="en-US" sz="2800" dirty="0" err="1" smtClean="0">
                <a:solidFill>
                  <a:schemeClr val="accent1">
                    <a:lumMod val="60000"/>
                    <a:lumOff val="40000"/>
                  </a:schemeClr>
                </a:solidFill>
              </a:rPr>
              <a:t>Microcoat</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278037" y="452718"/>
            <a:ext cx="4649638" cy="6199517"/>
          </a:xfrm>
        </p:spPr>
      </p:pic>
      <p:pic>
        <p:nvPicPr>
          <p:cNvPr id="5" name="Picture 4"/>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8053118" y="1328467"/>
            <a:ext cx="3463146" cy="4617528"/>
          </a:xfrm>
          <a:prstGeom prst="rect">
            <a:avLst/>
          </a:prstGeom>
        </p:spPr>
      </p:pic>
    </p:spTree>
    <p:extLst>
      <p:ext uri="{BB962C8B-B14F-4D97-AF65-F5344CB8AC3E}">
        <p14:creationId xmlns:p14="http://schemas.microsoft.com/office/powerpoint/2010/main" val="4180039836"/>
      </p:ext>
    </p:extLst>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a:t>
            </a:r>
            <a:r>
              <a:rPr lang="en-US" sz="2800" dirty="0" err="1" smtClean="0">
                <a:solidFill>
                  <a:schemeClr val="accent1">
                    <a:lumMod val="60000"/>
                    <a:lumOff val="40000"/>
                  </a:schemeClr>
                </a:solidFill>
              </a:rPr>
              <a:t>Microcoat</a:t>
            </a:r>
            <a:endParaRPr lang="en-US" sz="2800" dirty="0">
              <a:solidFill>
                <a:schemeClr val="accent1">
                  <a:lumMod val="60000"/>
                  <a:lumOff val="40000"/>
                </a:schemeClr>
              </a:solidFill>
            </a:endParaRPr>
          </a:p>
        </p:txBody>
      </p:sp>
      <p:pic>
        <p:nvPicPr>
          <p:cNvPr id="6" name="Content Placeholder 5"/>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4008642" y="310100"/>
            <a:ext cx="3539472" cy="6292395"/>
          </a:xfrm>
        </p:spPr>
      </p:pic>
    </p:spTree>
    <p:extLst>
      <p:ext uri="{BB962C8B-B14F-4D97-AF65-F5344CB8AC3E}">
        <p14:creationId xmlns:p14="http://schemas.microsoft.com/office/powerpoint/2010/main" val="3130009794"/>
      </p:ext>
    </p:extLst>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a:t>
            </a:r>
            <a:r>
              <a:rPr lang="en-US" sz="2800" dirty="0" err="1" smtClean="0">
                <a:solidFill>
                  <a:schemeClr val="accent1">
                    <a:lumMod val="60000"/>
                    <a:lumOff val="40000"/>
                  </a:schemeClr>
                </a:solidFill>
              </a:rPr>
              <a:t>Microcoat</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421426" y="452717"/>
            <a:ext cx="4687404" cy="6249873"/>
          </a:xfrm>
        </p:spPr>
      </p:pic>
    </p:spTree>
    <p:extLst>
      <p:ext uri="{BB962C8B-B14F-4D97-AF65-F5344CB8AC3E}">
        <p14:creationId xmlns:p14="http://schemas.microsoft.com/office/powerpoint/2010/main" val="2334756952"/>
      </p:ext>
    </p:extLst>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a:t>
            </a:r>
            <a:r>
              <a:rPr lang="en-US" sz="2800" dirty="0" err="1" smtClean="0">
                <a:solidFill>
                  <a:schemeClr val="accent1">
                    <a:lumMod val="60000"/>
                    <a:lumOff val="40000"/>
                  </a:schemeClr>
                </a:solidFill>
              </a:rPr>
              <a:t>Microcoat</a:t>
            </a:r>
            <a:endParaRPr lang="en-US" sz="2800" dirty="0">
              <a:solidFill>
                <a:schemeClr val="accent1">
                  <a:lumMod val="60000"/>
                  <a:lumOff val="40000"/>
                </a:schemeClr>
              </a:solidFill>
            </a:endParaRPr>
          </a:p>
        </p:txBody>
      </p:sp>
      <p:pic>
        <p:nvPicPr>
          <p:cNvPr id="5" name="Content Placeholder 4"/>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2477788" y="1230619"/>
            <a:ext cx="6836062" cy="5127047"/>
          </a:xfrm>
        </p:spPr>
      </p:pic>
    </p:spTree>
    <p:extLst>
      <p:ext uri="{BB962C8B-B14F-4D97-AF65-F5344CB8AC3E}">
        <p14:creationId xmlns:p14="http://schemas.microsoft.com/office/powerpoint/2010/main" val="1770234852"/>
      </p:ext>
    </p:extLst>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a:t>
            </a:r>
            <a:r>
              <a:rPr lang="en-US" sz="2800" dirty="0" err="1" smtClean="0">
                <a:solidFill>
                  <a:schemeClr val="accent1">
                    <a:lumMod val="60000"/>
                    <a:lumOff val="40000"/>
                  </a:schemeClr>
                </a:solidFill>
              </a:rPr>
              <a:t>Microcoat</a:t>
            </a:r>
            <a:endParaRPr lang="en-US" sz="2800" dirty="0">
              <a:solidFill>
                <a:schemeClr val="accent1">
                  <a:lumMod val="60000"/>
                  <a:lumOff val="40000"/>
                </a:schemeClr>
              </a:solidFill>
            </a:endParaRPr>
          </a:p>
        </p:txBody>
      </p:sp>
      <p:pic>
        <p:nvPicPr>
          <p:cNvPr id="6" name="Content Placeholder 4" descr="A close up of a stone building&#10;&#10;Description automatically generated"/>
          <p:cNvPicPr>
            <a:picLocks noGrp="1" noChangeAspect="1" noChangeArrowheads="1"/>
          </p:cNvPicPr>
          <p:nvPr>
            <p:ph idx="1"/>
          </p:nvPr>
        </p:nvPicPr>
        <p:blipFill>
          <a:blip r:embed="rId2" cstate="email">
            <a:extLst>
              <a:ext uri="{28A0092B-C50C-407E-A947-70E740481C1C}">
                <a14:useLocalDpi xmlns:a14="http://schemas.microsoft.com/office/drawing/2010/main"/>
              </a:ext>
            </a:extLst>
          </a:blip>
          <a:srcRect/>
          <a:stretch>
            <a:fillRect/>
          </a:stretch>
        </p:blipFill>
        <p:spPr>
          <a:xfrm>
            <a:off x="3505640" y="198408"/>
            <a:ext cx="4792972" cy="6390630"/>
          </a:xfrm>
        </p:spPr>
      </p:pic>
    </p:spTree>
    <p:extLst>
      <p:ext uri="{BB962C8B-B14F-4D97-AF65-F5344CB8AC3E}">
        <p14:creationId xmlns:p14="http://schemas.microsoft.com/office/powerpoint/2010/main" val="2742690951"/>
      </p:ext>
    </p:extLst>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a:t>
            </a:r>
            <a:r>
              <a:rPr lang="en-US" sz="2800" dirty="0" err="1" smtClean="0">
                <a:solidFill>
                  <a:schemeClr val="accent1">
                    <a:lumMod val="60000"/>
                    <a:lumOff val="40000"/>
                  </a:schemeClr>
                </a:solidFill>
              </a:rPr>
              <a:t>Microcoat</a:t>
            </a:r>
            <a:endParaRPr lang="en-US" sz="2800" dirty="0">
              <a:solidFill>
                <a:schemeClr val="accent1">
                  <a:lumMod val="60000"/>
                  <a:lumOff val="40000"/>
                </a:schemeClr>
              </a:solidFill>
            </a:endParaRPr>
          </a:p>
        </p:txBody>
      </p:sp>
      <p:pic>
        <p:nvPicPr>
          <p:cNvPr id="4" name="Content Placeholder 3"/>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2098226" y="1017468"/>
            <a:ext cx="7511330" cy="5633498"/>
          </a:xfrm>
        </p:spPr>
      </p:pic>
    </p:spTree>
    <p:extLst>
      <p:ext uri="{BB962C8B-B14F-4D97-AF65-F5344CB8AC3E}">
        <p14:creationId xmlns:p14="http://schemas.microsoft.com/office/powerpoint/2010/main" val="78932233"/>
      </p:ext>
    </p:extLst>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BL-</a:t>
            </a:r>
            <a:r>
              <a:rPr lang="en-US" sz="2800" dirty="0" err="1" smtClean="0">
                <a:solidFill>
                  <a:schemeClr val="accent1">
                    <a:lumMod val="60000"/>
                    <a:lumOff val="40000"/>
                  </a:schemeClr>
                </a:solidFill>
              </a:rPr>
              <a:t>Microcoat</a:t>
            </a:r>
            <a:endParaRPr lang="en-US" sz="2800" dirty="0">
              <a:solidFill>
                <a:schemeClr val="accent1">
                  <a:lumMod val="60000"/>
                  <a:lumOff val="40000"/>
                </a:schemeClr>
              </a:solidFill>
            </a:endParaRPr>
          </a:p>
        </p:txBody>
      </p:sp>
      <p:pic>
        <p:nvPicPr>
          <p:cNvPr id="9" name="Content Placeholder 8"/>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3554904" y="452717"/>
            <a:ext cx="4381398" cy="5841865"/>
          </a:xfrm>
        </p:spPr>
      </p:pic>
    </p:spTree>
    <p:extLst>
      <p:ext uri="{BB962C8B-B14F-4D97-AF65-F5344CB8AC3E}">
        <p14:creationId xmlns:p14="http://schemas.microsoft.com/office/powerpoint/2010/main" val="1801746541"/>
      </p:ext>
    </p:extLst>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800" dirty="0" smtClean="0">
                <a:solidFill>
                  <a:schemeClr val="accent1">
                    <a:lumMod val="60000"/>
                    <a:lumOff val="40000"/>
                  </a:schemeClr>
                </a:solidFill>
              </a:rPr>
              <a:t>Questions?</a:t>
            </a:r>
            <a:endParaRPr lang="en-US" sz="2800" dirty="0">
              <a:solidFill>
                <a:schemeClr val="accent1">
                  <a:lumMod val="60000"/>
                  <a:lumOff val="40000"/>
                </a:schemeClr>
              </a:solidFill>
            </a:endParaRPr>
          </a:p>
        </p:txBody>
      </p:sp>
      <p:sp>
        <p:nvSpPr>
          <p:cNvPr id="3" name="Content Placeholder 2"/>
          <p:cNvSpPr>
            <a:spLocks noGrp="1"/>
          </p:cNvSpPr>
          <p:nvPr>
            <p:ph idx="1"/>
          </p:nvPr>
        </p:nvSpPr>
        <p:spPr/>
        <p:txBody>
          <a:bodyPr/>
          <a:lstStyle/>
          <a:p>
            <a:r>
              <a:rPr lang="en-US" dirty="0" smtClean="0"/>
              <a:t>Troy Tindall</a:t>
            </a:r>
          </a:p>
          <a:p>
            <a:r>
              <a:rPr lang="en-US" dirty="0" smtClean="0"/>
              <a:t>Blue Line Transportation / Enviroad LLC</a:t>
            </a:r>
          </a:p>
          <a:p>
            <a:r>
              <a:rPr lang="en-US" dirty="0" smtClean="0">
                <a:hlinkClick r:id="rId2"/>
              </a:rPr>
              <a:t>troy@bluelinetrans.com</a:t>
            </a:r>
            <a:endParaRPr lang="en-US" dirty="0" smtClean="0"/>
          </a:p>
          <a:p>
            <a:r>
              <a:rPr lang="en-US" dirty="0" smtClean="0"/>
              <a:t>503-702-1236</a:t>
            </a:r>
            <a:endParaRPr lang="en-US" dirty="0"/>
          </a:p>
        </p:txBody>
      </p:sp>
    </p:spTree>
    <p:extLst>
      <p:ext uri="{BB962C8B-B14F-4D97-AF65-F5344CB8AC3E}">
        <p14:creationId xmlns:p14="http://schemas.microsoft.com/office/powerpoint/2010/main" val="3630315911"/>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on">
  <a:themeElements>
    <a:clrScheme name="Ion">
      <a:dk1>
        <a:sysClr val="windowText" lastClr="000000"/>
      </a:dk1>
      <a:lt1>
        <a:sysClr val="window" lastClr="FFFFFF"/>
      </a:lt1>
      <a:dk2>
        <a:srgbClr val="EE5818"/>
      </a:dk2>
      <a:lt2>
        <a:srgbClr val="EBEBEB"/>
      </a:lt2>
      <a:accent1>
        <a:srgbClr val="F5A408"/>
      </a:accent1>
      <a:accent2>
        <a:srgbClr val="FA731A"/>
      </a:accent2>
      <a:accent3>
        <a:srgbClr val="AB9281"/>
      </a:accent3>
      <a:accent4>
        <a:srgbClr val="A18CD0"/>
      </a:accent4>
      <a:accent5>
        <a:srgbClr val="8EBBD2"/>
      </a:accent5>
      <a:accent6>
        <a:srgbClr val="ACC995"/>
      </a:accent6>
      <a:hlink>
        <a:srgbClr val="FAC96A"/>
      </a:hlink>
      <a:folHlink>
        <a:srgbClr val="FCDB9B"/>
      </a:folHlink>
    </a:clrScheme>
    <a:fontScheme name="Ion">
      <a:majorFont>
        <a:latin typeface="Century Gothic" panose="020B0502020202020204"/>
        <a:ea typeface=""/>
        <a:cs typeface=""/>
        <a:font script="Jpan" typeface="メイリオ"/>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B050202020202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Ion">
      <a:fillStyleLst>
        <a:solidFill>
          <a:schemeClr val="phClr"/>
        </a:solidFill>
        <a:gradFill rotWithShape="1">
          <a:gsLst>
            <a:gs pos="0">
              <a:schemeClr val="phClr">
                <a:tint val="64000"/>
                <a:lumMod val="118000"/>
              </a:schemeClr>
            </a:gs>
            <a:gs pos="100000">
              <a:schemeClr val="phClr">
                <a:tint val="92000"/>
                <a:alpha val="100000"/>
                <a:lumMod val="110000"/>
              </a:schemeClr>
            </a:gs>
          </a:gsLst>
          <a:lin ang="5400000" scaled="0"/>
        </a:gradFill>
        <a:gradFill rotWithShape="1">
          <a:gsLst>
            <a:gs pos="0">
              <a:schemeClr val="phClr">
                <a:tint val="98000"/>
                <a:lumMod val="114000"/>
              </a:schemeClr>
            </a:gs>
            <a:gs pos="100000">
              <a:schemeClr val="phClr">
                <a:shade val="90000"/>
                <a:lumMod val="84000"/>
              </a:schemeClr>
            </a:gs>
          </a:gsLst>
          <a:lin ang="5400000" scaled="0"/>
        </a:gradFill>
      </a:fillStyleLst>
      <a:lnStyleLst>
        <a:ln w="9525" cap="rnd" cmpd="sng" algn="ctr">
          <a:solidFill>
            <a:schemeClr val="phClr"/>
          </a:solidFill>
          <a:prstDash val="solid"/>
        </a:ln>
        <a:ln w="19050" cap="rnd" cmpd="sng" algn="ctr">
          <a:solidFill>
            <a:schemeClr val="phClr"/>
          </a:solidFill>
          <a:prstDash val="solid"/>
        </a:ln>
        <a:ln w="28575" cap="rnd" cmpd="sng" algn="ctr">
          <a:solidFill>
            <a:schemeClr val="phClr"/>
          </a:solidFill>
          <a:prstDash val="solid"/>
        </a:ln>
      </a:lnStyleLst>
      <a:effectStyleLst>
        <a:effectStyle>
          <a:effectLst/>
        </a:effectStyle>
        <a:effectStyle>
          <a:effectLst>
            <a:outerShdw blurRad="38100" dist="25400" dir="5400000" rotWithShape="0">
              <a:srgbClr val="000000">
                <a:alpha val="45000"/>
              </a:srgbClr>
            </a:outerShdw>
          </a:effectLst>
        </a:effectStyle>
        <a:effectStyle>
          <a:effectLst>
            <a:outerShdw blurRad="63500" dist="38100" dir="5400000" rotWithShape="0">
              <a:srgbClr val="000000">
                <a:alpha val="60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8000"/>
                <a:hueMod val="104000"/>
                <a:satMod val="128000"/>
                <a:lumMod val="104000"/>
              </a:schemeClr>
            </a:gs>
            <a:gs pos="100000">
              <a:schemeClr val="phClr">
                <a:shade val="76000"/>
                <a:hueMod val="89000"/>
                <a:satMod val="164000"/>
                <a:lumMod val="68000"/>
              </a:schemeClr>
            </a:gs>
          </a:gsLst>
          <a:path path="circle">
            <a:fillToRect l="45000" t="65000" r="125000" b="100000"/>
          </a:path>
        </a:gradFill>
        <a:blipFill rotWithShape="1">
          <a:blip xmlns:r="http://schemas.openxmlformats.org/officeDocument/2006/relationships" r:embed="rId1">
            <a:duotone>
              <a:schemeClr val="phClr">
                <a:shade val="42000"/>
                <a:hueMod val="42000"/>
                <a:satMod val="124000"/>
                <a:lumMod val="62000"/>
              </a:schemeClr>
              <a:schemeClr val="phClr">
                <a:tint val="96000"/>
                <a:satMod val="130000"/>
              </a:schemeClr>
            </a:duotone>
          </a:blip>
          <a:stretch/>
        </a:blipFill>
      </a:bgFillStyleLst>
    </a:fmtScheme>
  </a:themeElements>
  <a:objectDefaults/>
  <a:extraClrSchemeLst/>
  <a:extLst>
    <a:ext uri="{05A4C25C-085E-4340-85A3-A5531E510DB2}">
      <thm15:themeFamily xmlns:thm15="http://schemas.microsoft.com/office/thememl/2012/main" xmlns="" name="Ion" id="{B8441ADB-2E43-4AF7-B97A-BD870242C6A8}" vid="{5A2F9111-B2DB-470C-BA56-608F9B658826}"/>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563C35680814BB43A11E9FB07D601FB4" ma:contentTypeVersion="2" ma:contentTypeDescription="Create a new document." ma:contentTypeScope="" ma:versionID="eec5cde7945ba053eb90ff92c76b596f">
  <xsd:schema xmlns:xsd="http://www.w3.org/2001/XMLSchema" xmlns:xs="http://www.w3.org/2001/XMLSchema" xmlns:p="http://schemas.microsoft.com/office/2006/metadata/properties" xmlns:ns1="http://schemas.microsoft.com/sharepoint/v3" xmlns:ns2="7ac1d05a-fc1e-4069-a527-ab4693b3d038" targetNamespace="http://schemas.microsoft.com/office/2006/metadata/properties" ma:root="true" ma:fieldsID="cda7576bbc4fe67a2cb7ad6bfa5bbd97" ns1:_="" ns2:_="">
    <xsd:import namespace="http://schemas.microsoft.com/sharepoint/v3"/>
    <xsd:import namespace="7ac1d05a-fc1e-4069-a527-ab4693b3d038"/>
    <xsd:element name="properties">
      <xsd:complexType>
        <xsd:sequence>
          <xsd:element name="documentManagement">
            <xsd:complexType>
              <xsd:all>
                <xsd:element ref="ns1:PublishingStartDate" minOccurs="0"/>
                <xsd:element ref="ns1:PublishingExpirationDate" minOccurs="0"/>
                <xsd:element ref="ns2:MigrationSourceUR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Scheduling Start Date is a site column created by the Publishing feature. It is used to specify the date and time on which this page will first appear to site visitors." ma:hidden="true" ma:internalName="PublishingStartDate">
      <xsd:simpleType>
        <xsd:restriction base="dms:Unknown"/>
      </xsd:simpleType>
    </xsd:element>
    <xsd:element name="PublishingExpirationDate" ma:index="9" nillable="true" ma:displayName="Scheduling End Date" ma:description="Scheduling End Date is a site column created by the Publishing feature. It is used to specify the date and time on which this page will no longer appear to site visitors." ma:hidden="true" ma:internalName="PublishingExpirationDate">
      <xsd:simpleType>
        <xsd:restriction base="dms:Unknown"/>
      </xsd:simpleType>
    </xsd:element>
  </xsd:schema>
  <xsd:schema xmlns:xsd="http://www.w3.org/2001/XMLSchema" xmlns:xs="http://www.w3.org/2001/XMLSchema" xmlns:dms="http://schemas.microsoft.com/office/2006/documentManagement/types" xmlns:pc="http://schemas.microsoft.com/office/infopath/2007/PartnerControls" targetNamespace="7ac1d05a-fc1e-4069-a527-ab4693b3d038" elementFormDefault="qualified">
    <xsd:import namespace="http://schemas.microsoft.com/office/2006/documentManagement/types"/>
    <xsd:import namespace="http://schemas.microsoft.com/office/infopath/2007/PartnerControls"/>
    <xsd:element name="MigrationSourceURL" ma:index="10" nillable="true" ma:displayName="MigrationSourceURL" ma:internalName="MigrationSourceURL">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MigrationSourceURL xmlns="7ac1d05a-fc1e-4069-a527-ab4693b3d038" xsi:nil="true"/>
    <PublishingStartDate xmlns="http://schemas.microsoft.com/sharepoint/v3" xsi:nil="true"/>
  </documentManagement>
</p:properties>
</file>

<file path=customXml/itemProps1.xml><?xml version="1.0" encoding="utf-8"?>
<ds:datastoreItem xmlns:ds="http://schemas.openxmlformats.org/officeDocument/2006/customXml" ds:itemID="{6D15F087-0C24-4C27-AD7C-1051002B991C}"/>
</file>

<file path=customXml/itemProps2.xml><?xml version="1.0" encoding="utf-8"?>
<ds:datastoreItem xmlns:ds="http://schemas.openxmlformats.org/officeDocument/2006/customXml" ds:itemID="{FCF5B694-43DB-4435-A6DC-9924194D14E2}"/>
</file>

<file path=customXml/itemProps3.xml><?xml version="1.0" encoding="utf-8"?>
<ds:datastoreItem xmlns:ds="http://schemas.openxmlformats.org/officeDocument/2006/customXml" ds:itemID="{AF04B5A9-2494-449A-A90D-3AE3BDC9E0CD}"/>
</file>

<file path=docProps/app.xml><?xml version="1.0" encoding="utf-8"?>
<Properties xmlns="http://schemas.openxmlformats.org/officeDocument/2006/extended-properties" xmlns:vt="http://schemas.openxmlformats.org/officeDocument/2006/docPropsVTypes">
  <Template>Ion</Template>
  <TotalTime>388</TotalTime>
  <Words>551</Words>
  <Application>Microsoft Office PowerPoint</Application>
  <PresentationFormat>Custom</PresentationFormat>
  <Paragraphs>161</Paragraphs>
  <Slides>52</Slides>
  <Notes>0</Notes>
  <HiddenSlides>0</HiddenSlides>
  <MMClips>2</MMClips>
  <ScaleCrop>false</ScaleCrop>
  <HeadingPairs>
    <vt:vector size="4" baseType="variant">
      <vt:variant>
        <vt:lpstr>Theme</vt:lpstr>
      </vt:variant>
      <vt:variant>
        <vt:i4>1</vt:i4>
      </vt:variant>
      <vt:variant>
        <vt:lpstr>Slide Titles</vt:lpstr>
      </vt:variant>
      <vt:variant>
        <vt:i4>52</vt:i4>
      </vt:variant>
    </vt:vector>
  </HeadingPairs>
  <TitlesOfParts>
    <vt:vector size="53" baseType="lpstr">
      <vt:lpstr>Ion</vt:lpstr>
      <vt:lpstr>Engineered Emulsion for tack/bond coat and fog/mastic seal</vt:lpstr>
      <vt:lpstr>Engineered Emulsions</vt:lpstr>
      <vt:lpstr>Specification Tack Coat</vt:lpstr>
      <vt:lpstr>Specification CSS-1H</vt:lpstr>
      <vt:lpstr>CSS-1H - Tracking</vt:lpstr>
      <vt:lpstr>CSS-1H - Tracking</vt:lpstr>
      <vt:lpstr>CSS-1H - Tracking</vt:lpstr>
      <vt:lpstr>CSS-1H - Tracking</vt:lpstr>
      <vt:lpstr>CSS-1H - De-bonding in wheel path</vt:lpstr>
      <vt:lpstr>CSS-1H - De-bonding in wheel path</vt:lpstr>
      <vt:lpstr>CSS-1H - HMA creep during compaction</vt:lpstr>
      <vt:lpstr>ODOT High-Performance Tack Coats (HPTC)</vt:lpstr>
      <vt:lpstr>HPTC</vt:lpstr>
      <vt:lpstr>HPTC</vt:lpstr>
      <vt:lpstr>HPTC</vt:lpstr>
      <vt:lpstr>HPTC</vt:lpstr>
      <vt:lpstr>HPTC</vt:lpstr>
      <vt:lpstr>HPTC</vt:lpstr>
      <vt:lpstr>HPTC</vt:lpstr>
      <vt:lpstr>HPTC</vt:lpstr>
      <vt:lpstr>Engineered Bond Coat</vt:lpstr>
      <vt:lpstr>EARTHBIND® NTBC-41 NON-TRACK BOND COAT</vt:lpstr>
      <vt:lpstr>EARTHBIND® NTBC-41</vt:lpstr>
      <vt:lpstr>EARTHBIND® NTBC-41</vt:lpstr>
      <vt:lpstr>EARTHBIND® NTBC-41</vt:lpstr>
      <vt:lpstr>EARTHBIND® NTBC-41</vt:lpstr>
      <vt:lpstr>EARTHBIND® NTBC-41</vt:lpstr>
      <vt:lpstr>EARTHBIND® NTBC-41</vt:lpstr>
      <vt:lpstr>EARTHBIND® NTBC-41</vt:lpstr>
      <vt:lpstr>EARTHBIND® NTBC-41</vt:lpstr>
      <vt:lpstr>EARTHBIND® NTBC-41</vt:lpstr>
      <vt:lpstr>EARTHBIND® NTBC-41</vt:lpstr>
      <vt:lpstr>Specification Fog Seal</vt:lpstr>
      <vt:lpstr>CSS-1 Dilute</vt:lpstr>
      <vt:lpstr>CRS-2P / HFRS-P1 Dilute</vt:lpstr>
      <vt:lpstr>Engineered Fog / Mastic Seal</vt:lpstr>
      <vt:lpstr>BL-Fog</vt:lpstr>
      <vt:lpstr>BL-Fog</vt:lpstr>
      <vt:lpstr>BL-Fog</vt:lpstr>
      <vt:lpstr>BL-Fog</vt:lpstr>
      <vt:lpstr>BL-Fog</vt:lpstr>
      <vt:lpstr>BL-Fog</vt:lpstr>
      <vt:lpstr>BL-Microcoat</vt:lpstr>
      <vt:lpstr>BL-Microcoat</vt:lpstr>
      <vt:lpstr>BL-Microcoat</vt:lpstr>
      <vt:lpstr>BL-Microcoat</vt:lpstr>
      <vt:lpstr>BL-Microcoat</vt:lpstr>
      <vt:lpstr>BL-Microcoat</vt:lpstr>
      <vt:lpstr>BL-Microcoat</vt:lpstr>
      <vt:lpstr>BL-Microcoat</vt:lpstr>
      <vt:lpstr>BL-Microcoat</vt:lpstr>
      <vt:lpstr>Questions?</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Engineered Emulsion for tack coat, bond coats and fog/mastic seal</dc:title>
  <dc:creator>Troy Tindall</dc:creator>
  <cp:lastModifiedBy>Morgan A. La France</cp:lastModifiedBy>
  <cp:revision>44</cp:revision>
  <dcterms:created xsi:type="dcterms:W3CDTF">2019-10-21T15:32:25Z</dcterms:created>
  <dcterms:modified xsi:type="dcterms:W3CDTF">2019-12-17T19:49:52Z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0x010100563C35680814BB43A11E9FB07D601FB4</vt:lpwstr>
  </property>
</Properties>
</file>