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5" r:id="rId4"/>
    <p:sldId id="257" r:id="rId5"/>
    <p:sldId id="258" r:id="rId6"/>
    <p:sldId id="269" r:id="rId7"/>
    <p:sldId id="260" r:id="rId8"/>
    <p:sldId id="270" r:id="rId9"/>
    <p:sldId id="262" r:id="rId10"/>
    <p:sldId id="271" r:id="rId11"/>
    <p:sldId id="264" r:id="rId12"/>
    <p:sldId id="272" r:id="rId13"/>
    <p:sldId id="266" r:id="rId14"/>
    <p:sldId id="276" r:id="rId15"/>
    <p:sldId id="277" r:id="rId16"/>
    <p:sldId id="278" r:id="rId17"/>
    <p:sldId id="279" r:id="rId18"/>
    <p:sldId id="280" r:id="rId19"/>
    <p:sldId id="281" r:id="rId20"/>
    <p:sldId id="282" r:id="rId21"/>
    <p:sldId id="267" r:id="rId22"/>
    <p:sldId id="283" r:id="rId23"/>
    <p:sldId id="268" r:id="rId24"/>
    <p:sldId id="27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758C0-92B5-4889-B1A4-CE2F1059722B}" v="8" dt="2023-03-20T16:31:08.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varScale="1">
        <p:scale>
          <a:sx n="68" d="100"/>
          <a:sy n="68" d="100"/>
        </p:scale>
        <p:origin x="60"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Conder" userId="d0a2cd95af32a3d8" providerId="LiveId" clId="{FC7758C0-92B5-4889-B1A4-CE2F1059722B}"/>
    <pc:docChg chg="custSel addSld modSld">
      <pc:chgData name="Joel Conder" userId="d0a2cd95af32a3d8" providerId="LiveId" clId="{FC7758C0-92B5-4889-B1A4-CE2F1059722B}" dt="2023-03-20T16:33:38.193" v="1289" actId="14100"/>
      <pc:docMkLst>
        <pc:docMk/>
      </pc:docMkLst>
      <pc:sldChg chg="modSp mod">
        <pc:chgData name="Joel Conder" userId="d0a2cd95af32a3d8" providerId="LiveId" clId="{FC7758C0-92B5-4889-B1A4-CE2F1059722B}" dt="2023-03-19T20:07:06.627" v="1034" actId="20577"/>
        <pc:sldMkLst>
          <pc:docMk/>
          <pc:sldMk cId="2496785682" sldId="257"/>
        </pc:sldMkLst>
        <pc:spChg chg="mod">
          <ac:chgData name="Joel Conder" userId="d0a2cd95af32a3d8" providerId="LiveId" clId="{FC7758C0-92B5-4889-B1A4-CE2F1059722B}" dt="2023-03-19T20:07:06.627" v="1034" actId="20577"/>
          <ac:spMkLst>
            <pc:docMk/>
            <pc:sldMk cId="2496785682" sldId="257"/>
            <ac:spMk id="2" creationId="{27550421-426B-926F-36C3-CA392E495169}"/>
          </ac:spMkLst>
        </pc:spChg>
      </pc:sldChg>
      <pc:sldChg chg="modSp mod">
        <pc:chgData name="Joel Conder" userId="d0a2cd95af32a3d8" providerId="LiveId" clId="{FC7758C0-92B5-4889-B1A4-CE2F1059722B}" dt="2023-03-20T16:33:38.193" v="1289" actId="14100"/>
        <pc:sldMkLst>
          <pc:docMk/>
          <pc:sldMk cId="1306266581" sldId="268"/>
        </pc:sldMkLst>
        <pc:spChg chg="mod">
          <ac:chgData name="Joel Conder" userId="d0a2cd95af32a3d8" providerId="LiveId" clId="{FC7758C0-92B5-4889-B1A4-CE2F1059722B}" dt="2023-03-20T16:33:38.193" v="1289" actId="14100"/>
          <ac:spMkLst>
            <pc:docMk/>
            <pc:sldMk cId="1306266581" sldId="268"/>
            <ac:spMk id="3" creationId="{25B87219-9BF9-0816-3C2C-6E177DE65C18}"/>
          </ac:spMkLst>
        </pc:spChg>
      </pc:sldChg>
      <pc:sldChg chg="modSp new mod">
        <pc:chgData name="Joel Conder" userId="d0a2cd95af32a3d8" providerId="LiveId" clId="{FC7758C0-92B5-4889-B1A4-CE2F1059722B}" dt="2023-03-19T20:06:30.469" v="1025" actId="20577"/>
        <pc:sldMkLst>
          <pc:docMk/>
          <pc:sldMk cId="1281534962" sldId="273"/>
        </pc:sldMkLst>
        <pc:spChg chg="mod">
          <ac:chgData name="Joel Conder" userId="d0a2cd95af32a3d8" providerId="LiveId" clId="{FC7758C0-92B5-4889-B1A4-CE2F1059722B}" dt="2023-03-19T20:06:30.469" v="1025" actId="20577"/>
          <ac:spMkLst>
            <pc:docMk/>
            <pc:sldMk cId="1281534962" sldId="273"/>
            <ac:spMk id="2" creationId="{C720C062-7D99-CDBE-87F4-5309952841A8}"/>
          </ac:spMkLst>
        </pc:spChg>
      </pc:sldChg>
      <pc:sldChg chg="modSp new mod">
        <pc:chgData name="Joel Conder" userId="d0a2cd95af32a3d8" providerId="LiveId" clId="{FC7758C0-92B5-4889-B1A4-CE2F1059722B}" dt="2023-03-19T20:03:42.245" v="898" actId="20577"/>
        <pc:sldMkLst>
          <pc:docMk/>
          <pc:sldMk cId="3306576587" sldId="274"/>
        </pc:sldMkLst>
        <pc:spChg chg="mod">
          <ac:chgData name="Joel Conder" userId="d0a2cd95af32a3d8" providerId="LiveId" clId="{FC7758C0-92B5-4889-B1A4-CE2F1059722B}" dt="2023-03-19T19:51:32.541" v="389" actId="20577"/>
          <ac:spMkLst>
            <pc:docMk/>
            <pc:sldMk cId="3306576587" sldId="274"/>
            <ac:spMk id="2" creationId="{D6BAA6C7-CA1D-387B-FAC8-DB5EB9B24472}"/>
          </ac:spMkLst>
        </pc:spChg>
        <pc:spChg chg="mod">
          <ac:chgData name="Joel Conder" userId="d0a2cd95af32a3d8" providerId="LiveId" clId="{FC7758C0-92B5-4889-B1A4-CE2F1059722B}" dt="2023-03-19T20:03:42.245" v="898" actId="20577"/>
          <ac:spMkLst>
            <pc:docMk/>
            <pc:sldMk cId="3306576587" sldId="274"/>
            <ac:spMk id="3" creationId="{A937DE6C-81FF-611A-3628-BA6E702273B8}"/>
          </ac:spMkLst>
        </pc:spChg>
      </pc:sldChg>
      <pc:sldChg chg="modSp new mod">
        <pc:chgData name="Joel Conder" userId="d0a2cd95af32a3d8" providerId="LiveId" clId="{FC7758C0-92B5-4889-B1A4-CE2F1059722B}" dt="2023-03-19T20:04:03.253" v="900" actId="14100"/>
        <pc:sldMkLst>
          <pc:docMk/>
          <pc:sldMk cId="254857513" sldId="275"/>
        </pc:sldMkLst>
        <pc:spChg chg="mod">
          <ac:chgData name="Joel Conder" userId="d0a2cd95af32a3d8" providerId="LiveId" clId="{FC7758C0-92B5-4889-B1A4-CE2F1059722B}" dt="2023-03-19T19:51:39.095" v="399" actId="20577"/>
          <ac:spMkLst>
            <pc:docMk/>
            <pc:sldMk cId="254857513" sldId="275"/>
            <ac:spMk id="2" creationId="{7A8A8463-5672-0034-273C-4431F4BBBD42}"/>
          </ac:spMkLst>
        </pc:spChg>
        <pc:spChg chg="mod">
          <ac:chgData name="Joel Conder" userId="d0a2cd95af32a3d8" providerId="LiveId" clId="{FC7758C0-92B5-4889-B1A4-CE2F1059722B}" dt="2023-03-19T20:04:03.253" v="900" actId="14100"/>
          <ac:spMkLst>
            <pc:docMk/>
            <pc:sldMk cId="254857513" sldId="275"/>
            <ac:spMk id="3" creationId="{5B0BD7AD-9C0E-F047-5C48-7DBA08AA72A2}"/>
          </ac:spMkLst>
        </pc:spChg>
      </pc:sldChg>
      <pc:sldChg chg="addSp delSp modSp new mod">
        <pc:chgData name="Joel Conder" userId="d0a2cd95af32a3d8" providerId="LiveId" clId="{FC7758C0-92B5-4889-B1A4-CE2F1059722B}" dt="2023-03-20T00:35:13.347" v="1064" actId="20577"/>
        <pc:sldMkLst>
          <pc:docMk/>
          <pc:sldMk cId="2315875593" sldId="276"/>
        </pc:sldMkLst>
        <pc:spChg chg="mod">
          <ac:chgData name="Joel Conder" userId="d0a2cd95af32a3d8" providerId="LiveId" clId="{FC7758C0-92B5-4889-B1A4-CE2F1059722B}" dt="2023-03-20T00:35:13.347" v="1064" actId="20577"/>
          <ac:spMkLst>
            <pc:docMk/>
            <pc:sldMk cId="2315875593" sldId="276"/>
            <ac:spMk id="2" creationId="{3BC38719-B569-2210-39BC-868E8C3C95F0}"/>
          </ac:spMkLst>
        </pc:spChg>
        <pc:spChg chg="del">
          <ac:chgData name="Joel Conder" userId="d0a2cd95af32a3d8" providerId="LiveId" clId="{FC7758C0-92B5-4889-B1A4-CE2F1059722B}" dt="2023-03-20T00:34:49.522" v="1036"/>
          <ac:spMkLst>
            <pc:docMk/>
            <pc:sldMk cId="2315875593" sldId="276"/>
            <ac:spMk id="3" creationId="{8D6FADB2-6B7D-F533-4D29-85CF82522073}"/>
          </ac:spMkLst>
        </pc:spChg>
        <pc:picChg chg="add mod">
          <ac:chgData name="Joel Conder" userId="d0a2cd95af32a3d8" providerId="LiveId" clId="{FC7758C0-92B5-4889-B1A4-CE2F1059722B}" dt="2023-03-20T00:34:52.912" v="1038" actId="962"/>
          <ac:picMkLst>
            <pc:docMk/>
            <pc:sldMk cId="2315875593" sldId="276"/>
            <ac:picMk id="6" creationId="{F4B1607B-7B94-7EC8-F1B8-B2AC0322564C}"/>
          </ac:picMkLst>
        </pc:picChg>
      </pc:sldChg>
      <pc:sldChg chg="addSp delSp modSp new mod">
        <pc:chgData name="Joel Conder" userId="d0a2cd95af32a3d8" providerId="LiveId" clId="{FC7758C0-92B5-4889-B1A4-CE2F1059722B}" dt="2023-03-20T00:37:23.771" v="1095" actId="20577"/>
        <pc:sldMkLst>
          <pc:docMk/>
          <pc:sldMk cId="271108915" sldId="277"/>
        </pc:sldMkLst>
        <pc:spChg chg="mod">
          <ac:chgData name="Joel Conder" userId="d0a2cd95af32a3d8" providerId="LiveId" clId="{FC7758C0-92B5-4889-B1A4-CE2F1059722B}" dt="2023-03-20T00:37:23.771" v="1095" actId="20577"/>
          <ac:spMkLst>
            <pc:docMk/>
            <pc:sldMk cId="271108915" sldId="277"/>
            <ac:spMk id="2" creationId="{59D23734-6E11-DEAA-D7FA-93DC803C0186}"/>
          </ac:spMkLst>
        </pc:spChg>
        <pc:spChg chg="del">
          <ac:chgData name="Joel Conder" userId="d0a2cd95af32a3d8" providerId="LiveId" clId="{FC7758C0-92B5-4889-B1A4-CE2F1059722B}" dt="2023-03-20T00:37:08.619" v="1066"/>
          <ac:spMkLst>
            <pc:docMk/>
            <pc:sldMk cId="271108915" sldId="277"/>
            <ac:spMk id="3" creationId="{8EDB14BB-34AD-7AB8-3C44-52C827D95D51}"/>
          </ac:spMkLst>
        </pc:spChg>
        <pc:picChg chg="add mod">
          <ac:chgData name="Joel Conder" userId="d0a2cd95af32a3d8" providerId="LiveId" clId="{FC7758C0-92B5-4889-B1A4-CE2F1059722B}" dt="2023-03-20T00:37:11.223" v="1068" actId="962"/>
          <ac:picMkLst>
            <pc:docMk/>
            <pc:sldMk cId="271108915" sldId="277"/>
            <ac:picMk id="6" creationId="{22A3D449-8A1B-F612-8949-4468A8ED8F24}"/>
          </ac:picMkLst>
        </pc:picChg>
      </pc:sldChg>
      <pc:sldChg chg="addSp delSp modSp new mod">
        <pc:chgData name="Joel Conder" userId="d0a2cd95af32a3d8" providerId="LiveId" clId="{FC7758C0-92B5-4889-B1A4-CE2F1059722B}" dt="2023-03-20T00:38:46.249" v="1132" actId="20577"/>
        <pc:sldMkLst>
          <pc:docMk/>
          <pc:sldMk cId="3048552189" sldId="278"/>
        </pc:sldMkLst>
        <pc:spChg chg="mod">
          <ac:chgData name="Joel Conder" userId="d0a2cd95af32a3d8" providerId="LiveId" clId="{FC7758C0-92B5-4889-B1A4-CE2F1059722B}" dt="2023-03-20T00:38:46.249" v="1132" actId="20577"/>
          <ac:spMkLst>
            <pc:docMk/>
            <pc:sldMk cId="3048552189" sldId="278"/>
            <ac:spMk id="2" creationId="{F2A01777-D2E3-2998-EA02-6A6D4BFA2DAC}"/>
          </ac:spMkLst>
        </pc:spChg>
        <pc:spChg chg="del">
          <ac:chgData name="Joel Conder" userId="d0a2cd95af32a3d8" providerId="LiveId" clId="{FC7758C0-92B5-4889-B1A4-CE2F1059722B}" dt="2023-03-20T00:38:27.792" v="1097"/>
          <ac:spMkLst>
            <pc:docMk/>
            <pc:sldMk cId="3048552189" sldId="278"/>
            <ac:spMk id="3" creationId="{1DDC40E5-CA3B-786F-DEBC-5597BD7A59AA}"/>
          </ac:spMkLst>
        </pc:spChg>
        <pc:picChg chg="add mod">
          <ac:chgData name="Joel Conder" userId="d0a2cd95af32a3d8" providerId="LiveId" clId="{FC7758C0-92B5-4889-B1A4-CE2F1059722B}" dt="2023-03-20T00:38:29.460" v="1098" actId="27614"/>
          <ac:picMkLst>
            <pc:docMk/>
            <pc:sldMk cId="3048552189" sldId="278"/>
            <ac:picMk id="6" creationId="{B5E6FA4D-B867-002C-CCF6-DEB8C6C61CF8}"/>
          </ac:picMkLst>
        </pc:picChg>
      </pc:sldChg>
      <pc:sldChg chg="addSp delSp modSp new mod">
        <pc:chgData name="Joel Conder" userId="d0a2cd95af32a3d8" providerId="LiveId" clId="{FC7758C0-92B5-4889-B1A4-CE2F1059722B}" dt="2023-03-20T00:39:15.249" v="1164" actId="20577"/>
        <pc:sldMkLst>
          <pc:docMk/>
          <pc:sldMk cId="2624840303" sldId="279"/>
        </pc:sldMkLst>
        <pc:spChg chg="mod">
          <ac:chgData name="Joel Conder" userId="d0a2cd95af32a3d8" providerId="LiveId" clId="{FC7758C0-92B5-4889-B1A4-CE2F1059722B}" dt="2023-03-20T00:39:15.249" v="1164" actId="20577"/>
          <ac:spMkLst>
            <pc:docMk/>
            <pc:sldMk cId="2624840303" sldId="279"/>
            <ac:spMk id="2" creationId="{0FFE2DBF-EA23-6D25-8100-0E6C010D8B9B}"/>
          </ac:spMkLst>
        </pc:spChg>
        <pc:spChg chg="del">
          <ac:chgData name="Joel Conder" userId="d0a2cd95af32a3d8" providerId="LiveId" clId="{FC7758C0-92B5-4889-B1A4-CE2F1059722B}" dt="2023-03-20T00:39:00.514" v="1134"/>
          <ac:spMkLst>
            <pc:docMk/>
            <pc:sldMk cId="2624840303" sldId="279"/>
            <ac:spMk id="3" creationId="{9DAB0726-D10E-B51D-313B-FD4761BBC8B7}"/>
          </ac:spMkLst>
        </pc:spChg>
        <pc:picChg chg="add mod">
          <ac:chgData name="Joel Conder" userId="d0a2cd95af32a3d8" providerId="LiveId" clId="{FC7758C0-92B5-4889-B1A4-CE2F1059722B}" dt="2023-03-20T00:39:03.022" v="1135" actId="27614"/>
          <ac:picMkLst>
            <pc:docMk/>
            <pc:sldMk cId="2624840303" sldId="279"/>
            <ac:picMk id="6" creationId="{3DC76A8A-A7E8-E072-F20A-69FE01022D10}"/>
          </ac:picMkLst>
        </pc:picChg>
      </pc:sldChg>
      <pc:sldChg chg="addSp delSp modSp new mod">
        <pc:chgData name="Joel Conder" userId="d0a2cd95af32a3d8" providerId="LiveId" clId="{FC7758C0-92B5-4889-B1A4-CE2F1059722B}" dt="2023-03-20T00:39:51.541" v="1192" actId="20577"/>
        <pc:sldMkLst>
          <pc:docMk/>
          <pc:sldMk cId="2959306388" sldId="280"/>
        </pc:sldMkLst>
        <pc:spChg chg="mod">
          <ac:chgData name="Joel Conder" userId="d0a2cd95af32a3d8" providerId="LiveId" clId="{FC7758C0-92B5-4889-B1A4-CE2F1059722B}" dt="2023-03-20T00:39:51.541" v="1192" actId="20577"/>
          <ac:spMkLst>
            <pc:docMk/>
            <pc:sldMk cId="2959306388" sldId="280"/>
            <ac:spMk id="2" creationId="{06082E05-24E3-4826-6230-7391F52564BB}"/>
          </ac:spMkLst>
        </pc:spChg>
        <pc:spChg chg="del">
          <ac:chgData name="Joel Conder" userId="d0a2cd95af32a3d8" providerId="LiveId" clId="{FC7758C0-92B5-4889-B1A4-CE2F1059722B}" dt="2023-03-20T00:39:40.185" v="1166"/>
          <ac:spMkLst>
            <pc:docMk/>
            <pc:sldMk cId="2959306388" sldId="280"/>
            <ac:spMk id="3" creationId="{E6BB6820-93F8-673E-9DBD-5E69DEEFF336}"/>
          </ac:spMkLst>
        </pc:spChg>
        <pc:picChg chg="add mod">
          <ac:chgData name="Joel Conder" userId="d0a2cd95af32a3d8" providerId="LiveId" clId="{FC7758C0-92B5-4889-B1A4-CE2F1059722B}" dt="2023-03-20T00:39:42.526" v="1167" actId="27614"/>
          <ac:picMkLst>
            <pc:docMk/>
            <pc:sldMk cId="2959306388" sldId="280"/>
            <ac:picMk id="6" creationId="{6A5142BA-B1CE-FA26-86B9-485D44E118F1}"/>
          </ac:picMkLst>
        </pc:picChg>
      </pc:sldChg>
      <pc:sldChg chg="addSp delSp modSp new mod">
        <pc:chgData name="Joel Conder" userId="d0a2cd95af32a3d8" providerId="LiveId" clId="{FC7758C0-92B5-4889-B1A4-CE2F1059722B}" dt="2023-03-20T00:40:28.995" v="1223" actId="20577"/>
        <pc:sldMkLst>
          <pc:docMk/>
          <pc:sldMk cId="122291006" sldId="281"/>
        </pc:sldMkLst>
        <pc:spChg chg="mod">
          <ac:chgData name="Joel Conder" userId="d0a2cd95af32a3d8" providerId="LiveId" clId="{FC7758C0-92B5-4889-B1A4-CE2F1059722B}" dt="2023-03-20T00:40:28.995" v="1223" actId="20577"/>
          <ac:spMkLst>
            <pc:docMk/>
            <pc:sldMk cId="122291006" sldId="281"/>
            <ac:spMk id="2" creationId="{70DF9394-176D-8E8D-95D6-CC951220AA4A}"/>
          </ac:spMkLst>
        </pc:spChg>
        <pc:spChg chg="del">
          <ac:chgData name="Joel Conder" userId="d0a2cd95af32a3d8" providerId="LiveId" clId="{FC7758C0-92B5-4889-B1A4-CE2F1059722B}" dt="2023-03-20T00:40:11.597" v="1194"/>
          <ac:spMkLst>
            <pc:docMk/>
            <pc:sldMk cId="122291006" sldId="281"/>
            <ac:spMk id="3" creationId="{0EA8AC96-8D01-3078-9745-B7DA41AE0826}"/>
          </ac:spMkLst>
        </pc:spChg>
        <pc:picChg chg="add mod">
          <ac:chgData name="Joel Conder" userId="d0a2cd95af32a3d8" providerId="LiveId" clId="{FC7758C0-92B5-4889-B1A4-CE2F1059722B}" dt="2023-03-20T00:40:11.597" v="1194"/>
          <ac:picMkLst>
            <pc:docMk/>
            <pc:sldMk cId="122291006" sldId="281"/>
            <ac:picMk id="6" creationId="{E28395BD-9B2F-ABF5-4F22-D343F36AEC6E}"/>
          </ac:picMkLst>
        </pc:picChg>
      </pc:sldChg>
      <pc:sldChg chg="addSp delSp modSp new mod">
        <pc:chgData name="Joel Conder" userId="d0a2cd95af32a3d8" providerId="LiveId" clId="{FC7758C0-92B5-4889-B1A4-CE2F1059722B}" dt="2023-03-20T00:40:53.584" v="1255" actId="20577"/>
        <pc:sldMkLst>
          <pc:docMk/>
          <pc:sldMk cId="550195997" sldId="282"/>
        </pc:sldMkLst>
        <pc:spChg chg="mod">
          <ac:chgData name="Joel Conder" userId="d0a2cd95af32a3d8" providerId="LiveId" clId="{FC7758C0-92B5-4889-B1A4-CE2F1059722B}" dt="2023-03-20T00:40:53.584" v="1255" actId="20577"/>
          <ac:spMkLst>
            <pc:docMk/>
            <pc:sldMk cId="550195997" sldId="282"/>
            <ac:spMk id="2" creationId="{A10E2116-2B76-39A6-0765-63438C4E26F1}"/>
          </ac:spMkLst>
        </pc:spChg>
        <pc:spChg chg="del">
          <ac:chgData name="Joel Conder" userId="d0a2cd95af32a3d8" providerId="LiveId" clId="{FC7758C0-92B5-4889-B1A4-CE2F1059722B}" dt="2023-03-20T00:40:41.641" v="1225"/>
          <ac:spMkLst>
            <pc:docMk/>
            <pc:sldMk cId="550195997" sldId="282"/>
            <ac:spMk id="3" creationId="{AB19DD64-A604-877B-9633-2AA0F4B8DBA9}"/>
          </ac:spMkLst>
        </pc:spChg>
        <pc:picChg chg="add mod">
          <ac:chgData name="Joel Conder" userId="d0a2cd95af32a3d8" providerId="LiveId" clId="{FC7758C0-92B5-4889-B1A4-CE2F1059722B}" dt="2023-03-20T00:40:43.845" v="1226" actId="27614"/>
          <ac:picMkLst>
            <pc:docMk/>
            <pc:sldMk cId="550195997" sldId="282"/>
            <ac:picMk id="6" creationId="{5C96666D-2C5A-2630-D134-E76F10AC822D}"/>
          </ac:picMkLst>
        </pc:picChg>
      </pc:sldChg>
      <pc:sldChg chg="addSp delSp modSp new mod">
        <pc:chgData name="Joel Conder" userId="d0a2cd95af32a3d8" providerId="LiveId" clId="{FC7758C0-92B5-4889-B1A4-CE2F1059722B}" dt="2023-03-20T16:32:34.152" v="1266" actId="1076"/>
        <pc:sldMkLst>
          <pc:docMk/>
          <pc:sldMk cId="25637752" sldId="283"/>
        </pc:sldMkLst>
        <pc:spChg chg="mod">
          <ac:chgData name="Joel Conder" userId="d0a2cd95af32a3d8" providerId="LiveId" clId="{FC7758C0-92B5-4889-B1A4-CE2F1059722B}" dt="2023-03-20T16:32:34.152" v="1266" actId="1076"/>
          <ac:spMkLst>
            <pc:docMk/>
            <pc:sldMk cId="25637752" sldId="283"/>
            <ac:spMk id="2" creationId="{90432717-C0B0-FE7D-FAFA-FD76BF9172EE}"/>
          </ac:spMkLst>
        </pc:spChg>
        <pc:spChg chg="del">
          <ac:chgData name="Joel Conder" userId="d0a2cd95af32a3d8" providerId="LiveId" clId="{FC7758C0-92B5-4889-B1A4-CE2F1059722B}" dt="2023-03-20T16:31:08.874" v="1257"/>
          <ac:spMkLst>
            <pc:docMk/>
            <pc:sldMk cId="25637752" sldId="283"/>
            <ac:spMk id="3" creationId="{49F122DB-9B46-3D8A-B1CA-1B12BB2F472C}"/>
          </ac:spMkLst>
        </pc:spChg>
        <pc:picChg chg="add mod">
          <ac:chgData name="Joel Conder" userId="d0a2cd95af32a3d8" providerId="LiveId" clId="{FC7758C0-92B5-4889-B1A4-CE2F1059722B}" dt="2023-03-20T16:32:04.872" v="1265" actId="14100"/>
          <ac:picMkLst>
            <pc:docMk/>
            <pc:sldMk cId="25637752" sldId="283"/>
            <ac:picMk id="5" creationId="{E43A570C-4A79-B3FF-7F11-BBA27234720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8BF51-AE59-4359-98BD-61B6A911B5A8}"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371087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401486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10539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7627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4139114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A8BF51-AE59-4359-98BD-61B6A911B5A8}"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3004154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A8BF51-AE59-4359-98BD-61B6A911B5A8}"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282552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8BF51-AE59-4359-98BD-61B6A911B5A8}"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677397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8BF51-AE59-4359-98BD-61B6A911B5A8}"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202366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8BF51-AE59-4359-98BD-61B6A911B5A8}"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74907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A8BF51-AE59-4359-98BD-61B6A911B5A8}"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254323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4245990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A8BF51-AE59-4359-98BD-61B6A911B5A8}"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126063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A8BF51-AE59-4359-98BD-61B6A911B5A8}"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391425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8BF51-AE59-4359-98BD-61B6A911B5A8}"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137576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161990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A8BF51-AE59-4359-98BD-61B6A911B5A8}"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93342-4D50-427A-BE48-BA479797398B}" type="slidenum">
              <a:rPr lang="en-US" smtClean="0"/>
              <a:t>‹#›</a:t>
            </a:fld>
            <a:endParaRPr lang="en-US"/>
          </a:p>
        </p:txBody>
      </p:sp>
    </p:spTree>
    <p:extLst>
      <p:ext uri="{BB962C8B-B14F-4D97-AF65-F5344CB8AC3E}">
        <p14:creationId xmlns:p14="http://schemas.microsoft.com/office/powerpoint/2010/main" val="128842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5A8BF51-AE59-4359-98BD-61B6A911B5A8}" type="datetimeFigureOut">
              <a:rPr lang="en-US" smtClean="0"/>
              <a:t>3/20/2023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DF93342-4D50-427A-BE48-BA479797398B}" type="slidenum">
              <a:rPr lang="en-US" smtClean="0"/>
              <a:t>‹#›</a:t>
            </a:fld>
            <a:endParaRPr lang="en-US"/>
          </a:p>
        </p:txBody>
      </p:sp>
    </p:spTree>
    <p:extLst>
      <p:ext uri="{BB962C8B-B14F-4D97-AF65-F5344CB8AC3E}">
        <p14:creationId xmlns:p14="http://schemas.microsoft.com/office/powerpoint/2010/main" val="37565614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CC5E-091B-65CD-695A-C08C4103F1A9}"/>
              </a:ext>
            </a:extLst>
          </p:cNvPr>
          <p:cNvSpPr>
            <a:spLocks noGrp="1"/>
          </p:cNvSpPr>
          <p:nvPr>
            <p:ph type="ctrTitle"/>
          </p:nvPr>
        </p:nvSpPr>
        <p:spPr/>
        <p:txBody>
          <a:bodyPr/>
          <a:lstStyle/>
          <a:p>
            <a:r>
              <a:rPr lang="en-US" dirty="0"/>
              <a:t>Understanding PCI &amp; Observations Across the State</a:t>
            </a:r>
          </a:p>
        </p:txBody>
      </p:sp>
      <p:sp>
        <p:nvSpPr>
          <p:cNvPr id="3" name="Subtitle 2">
            <a:extLst>
              <a:ext uri="{FF2B5EF4-FFF2-40B4-BE49-F238E27FC236}">
                <a16:creationId xmlns:a16="http://schemas.microsoft.com/office/drawing/2014/main" id="{DB2185D1-7351-0F73-94AA-FCDAA88635A0}"/>
              </a:ext>
            </a:extLst>
          </p:cNvPr>
          <p:cNvSpPr>
            <a:spLocks noGrp="1"/>
          </p:cNvSpPr>
          <p:nvPr>
            <p:ph type="subTitle" idx="1"/>
          </p:nvPr>
        </p:nvSpPr>
        <p:spPr/>
        <p:txBody>
          <a:bodyPr>
            <a:normAutofit fontScale="25000" lnSpcReduction="20000"/>
          </a:bodyPr>
          <a:lstStyle/>
          <a:p>
            <a:endParaRPr lang="en-US" dirty="0"/>
          </a:p>
          <a:p>
            <a:r>
              <a:rPr lang="en-US" sz="9600" dirty="0"/>
              <a:t>Joel Conder</a:t>
            </a:r>
          </a:p>
          <a:p>
            <a:r>
              <a:rPr lang="en-US" sz="9600" dirty="0"/>
              <a:t>Capitol Asset &amp; Pavement Services</a:t>
            </a:r>
          </a:p>
        </p:txBody>
      </p:sp>
      <p:pic>
        <p:nvPicPr>
          <p:cNvPr id="5" name="Picture 4" descr="A picture containing text, clipart&#10;&#10;Description automatically generated">
            <a:extLst>
              <a:ext uri="{FF2B5EF4-FFF2-40B4-BE49-F238E27FC236}">
                <a16:creationId xmlns:a16="http://schemas.microsoft.com/office/drawing/2014/main" id="{1D8B5C0F-5A98-A4A0-159A-D13B40D69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843" y="4936412"/>
            <a:ext cx="3345734" cy="671908"/>
          </a:xfrm>
          <a:prstGeom prst="rect">
            <a:avLst/>
          </a:prstGeom>
        </p:spPr>
      </p:pic>
    </p:spTree>
    <p:extLst>
      <p:ext uri="{BB962C8B-B14F-4D97-AF65-F5344CB8AC3E}">
        <p14:creationId xmlns:p14="http://schemas.microsoft.com/office/powerpoint/2010/main" val="386610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4231EF-383B-5112-7B6F-8D358E4CDF9D}"/>
              </a:ext>
            </a:extLst>
          </p:cNvPr>
          <p:cNvSpPr>
            <a:spLocks noGrp="1"/>
          </p:cNvSpPr>
          <p:nvPr>
            <p:ph type="title"/>
          </p:nvPr>
        </p:nvSpPr>
        <p:spPr>
          <a:xfrm>
            <a:off x="900506" y="1118809"/>
            <a:ext cx="4671467" cy="1069656"/>
          </a:xfrm>
        </p:spPr>
        <p:txBody>
          <a:bodyPr anchor="ctr">
            <a:normAutofit/>
          </a:bodyPr>
          <a:lstStyle/>
          <a:p>
            <a:pPr algn="l"/>
            <a:r>
              <a:rPr lang="en-US" sz="4800" dirty="0"/>
              <a:t>Poor Condition</a:t>
            </a:r>
          </a:p>
        </p:txBody>
      </p:sp>
      <p:sp>
        <p:nvSpPr>
          <p:cNvPr id="3" name="Content Placeholder 2">
            <a:extLst>
              <a:ext uri="{FF2B5EF4-FFF2-40B4-BE49-F238E27FC236}">
                <a16:creationId xmlns:a16="http://schemas.microsoft.com/office/drawing/2014/main" id="{5CEB77D4-15E2-1794-67F4-4FF4D919A4DB}"/>
              </a:ext>
            </a:extLst>
          </p:cNvPr>
          <p:cNvSpPr>
            <a:spLocks noGrp="1"/>
          </p:cNvSpPr>
          <p:nvPr>
            <p:ph sz="half" idx="1"/>
          </p:nvPr>
        </p:nvSpPr>
        <p:spPr>
          <a:xfrm>
            <a:off x="822355" y="2342049"/>
            <a:ext cx="4657949" cy="4515951"/>
          </a:xfrm>
        </p:spPr>
        <p:txBody>
          <a:bodyPr/>
          <a:lstStyle/>
          <a:p>
            <a:r>
              <a:rPr lang="en-US" sz="1800" dirty="0">
                <a:effectLst/>
                <a:latin typeface="Times New Roman" panose="02020603050405020304" pitchFamily="18" charset="0"/>
                <a:ea typeface="Times New Roman" panose="02020603050405020304" pitchFamily="18" charset="0"/>
              </a:rPr>
              <a:t>Streets in ‘Poor’ condition are near the end of their service lives and often exhibit major forms of distress such as potholes, extensive alligator cracking, and/or pavement depressions.</a:t>
            </a:r>
          </a:p>
          <a:p>
            <a:r>
              <a:rPr lang="en-US" sz="1800" dirty="0">
                <a:effectLst/>
                <a:latin typeface="Times New Roman" panose="02020603050405020304" pitchFamily="18" charset="0"/>
                <a:ea typeface="Times New Roman" panose="02020603050405020304" pitchFamily="18" charset="0"/>
              </a:rPr>
              <a:t>Areas of instability, structural deficiency, or advanced pavement deterioration present in small areas (generally &lt;10% of total pavement area).  Continuous, interconnected alligator cracking often present (mostly in wheel paths).  Wheel paths may have widespread, and continuous, cracking with some interconnecting cracks and/or  spalling </a:t>
            </a:r>
            <a:endParaRPr lang="en-US" dirty="0"/>
          </a:p>
        </p:txBody>
      </p:sp>
      <p:pic>
        <p:nvPicPr>
          <p:cNvPr id="7" name="Content Placeholder 4">
            <a:extLst>
              <a:ext uri="{FF2B5EF4-FFF2-40B4-BE49-F238E27FC236}">
                <a16:creationId xmlns:a16="http://schemas.microsoft.com/office/drawing/2014/main" id="{B1505EDA-0D63-180C-E499-9B47C119B088}"/>
              </a:ext>
            </a:extLst>
          </p:cNvPr>
          <p:cNvPicPr>
            <a:picLocks noChangeAspect="1"/>
          </p:cNvPicPr>
          <p:nvPr/>
        </p:nvPicPr>
        <p:blipFill>
          <a:blip r:embed="rId3"/>
          <a:stretch>
            <a:fillRect/>
          </a:stretch>
        </p:blipFill>
        <p:spPr>
          <a:xfrm>
            <a:off x="6818516" y="432816"/>
            <a:ext cx="4661626" cy="2839652"/>
          </a:xfrm>
          <a:prstGeom prst="rect">
            <a:avLst/>
          </a:prstGeom>
        </p:spPr>
      </p:pic>
      <p:pic>
        <p:nvPicPr>
          <p:cNvPr id="9" name="Picture 8">
            <a:extLst>
              <a:ext uri="{FF2B5EF4-FFF2-40B4-BE49-F238E27FC236}">
                <a16:creationId xmlns:a16="http://schemas.microsoft.com/office/drawing/2014/main" id="{AF8B93F6-FC97-AB95-613C-E0E0EE7E8AF1}"/>
              </a:ext>
            </a:extLst>
          </p:cNvPr>
          <p:cNvPicPr>
            <a:picLocks noChangeAspect="1"/>
          </p:cNvPicPr>
          <p:nvPr/>
        </p:nvPicPr>
        <p:blipFill>
          <a:blip r:embed="rId4"/>
          <a:stretch>
            <a:fillRect/>
          </a:stretch>
        </p:blipFill>
        <p:spPr>
          <a:xfrm>
            <a:off x="6663167" y="3705284"/>
            <a:ext cx="4961665" cy="2759765"/>
          </a:xfrm>
          <a:prstGeom prst="rect">
            <a:avLst/>
          </a:prstGeom>
        </p:spPr>
      </p:pic>
    </p:spTree>
    <p:extLst>
      <p:ext uri="{BB962C8B-B14F-4D97-AF65-F5344CB8AC3E}">
        <p14:creationId xmlns:p14="http://schemas.microsoft.com/office/powerpoint/2010/main" val="1040255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5104-BDD0-8772-42AE-559C15814C50}"/>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Poor Condition</a:t>
            </a:r>
          </a:p>
        </p:txBody>
      </p:sp>
      <p:pic>
        <p:nvPicPr>
          <p:cNvPr id="13" name="Picture 12">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5" name="Picture 14">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0" name="Picture 9">
            <a:extLst>
              <a:ext uri="{FF2B5EF4-FFF2-40B4-BE49-F238E27FC236}">
                <a16:creationId xmlns:a16="http://schemas.microsoft.com/office/drawing/2014/main" id="{D70D8B54-D01D-0CF1-893B-1E051F822C74}"/>
              </a:ext>
            </a:extLst>
          </p:cNvPr>
          <p:cNvPicPr>
            <a:picLocks noChangeAspect="1"/>
          </p:cNvPicPr>
          <p:nvPr/>
        </p:nvPicPr>
        <p:blipFill>
          <a:blip r:embed="rId4"/>
          <a:stretch>
            <a:fillRect/>
          </a:stretch>
        </p:blipFill>
        <p:spPr>
          <a:xfrm>
            <a:off x="4552950" y="0"/>
            <a:ext cx="7630532" cy="6858000"/>
          </a:xfrm>
          <a:prstGeom prst="rect">
            <a:avLst/>
          </a:prstGeom>
        </p:spPr>
      </p:pic>
    </p:spTree>
    <p:extLst>
      <p:ext uri="{BB962C8B-B14F-4D97-AF65-F5344CB8AC3E}">
        <p14:creationId xmlns:p14="http://schemas.microsoft.com/office/powerpoint/2010/main" val="229695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4231EF-383B-5112-7B6F-8D358E4CDF9D}"/>
              </a:ext>
            </a:extLst>
          </p:cNvPr>
          <p:cNvSpPr>
            <a:spLocks noGrp="1"/>
          </p:cNvSpPr>
          <p:nvPr>
            <p:ph type="title"/>
          </p:nvPr>
        </p:nvSpPr>
        <p:spPr>
          <a:xfrm>
            <a:off x="514694" y="1063945"/>
            <a:ext cx="5273269" cy="1069656"/>
          </a:xfrm>
        </p:spPr>
        <p:txBody>
          <a:bodyPr anchor="ctr">
            <a:normAutofit fontScale="90000"/>
          </a:bodyPr>
          <a:lstStyle/>
          <a:p>
            <a:r>
              <a:rPr lang="en-US" sz="4800" dirty="0"/>
              <a:t>Very Poor Condition</a:t>
            </a:r>
            <a:br>
              <a:rPr lang="en-US" sz="4800" dirty="0"/>
            </a:br>
            <a:r>
              <a:rPr lang="en-US" sz="4800" dirty="0"/>
              <a:t>(Failed)</a:t>
            </a:r>
          </a:p>
        </p:txBody>
      </p:sp>
      <p:sp>
        <p:nvSpPr>
          <p:cNvPr id="6" name="Content Placeholder 2">
            <a:extLst>
              <a:ext uri="{FF2B5EF4-FFF2-40B4-BE49-F238E27FC236}">
                <a16:creationId xmlns:a16="http://schemas.microsoft.com/office/drawing/2014/main" id="{AF16E67E-CCB3-7BED-E147-03A6FD254AD3}"/>
              </a:ext>
            </a:extLst>
          </p:cNvPr>
          <p:cNvSpPr txBox="1">
            <a:spLocks/>
          </p:cNvSpPr>
          <p:nvPr/>
        </p:nvSpPr>
        <p:spPr>
          <a:xfrm>
            <a:off x="822355" y="2342049"/>
            <a:ext cx="4657949"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800" dirty="0">
                <a:effectLst/>
                <a:latin typeface="Times New Roman" panose="02020603050405020304" pitchFamily="18" charset="0"/>
                <a:ea typeface="Times New Roman" panose="02020603050405020304" pitchFamily="18" charset="0"/>
              </a:rPr>
              <a:t>Streets in the ‘Very Poor’ condition category indicate that the street has failed.  These pavements are at the end of their service lives and have major distresses, often indicating the failure of the sub-base</a:t>
            </a:r>
          </a:p>
          <a:p>
            <a:r>
              <a:rPr lang="en-US" sz="1800" dirty="0">
                <a:effectLst/>
                <a:latin typeface="Times New Roman" panose="02020603050405020304" pitchFamily="18" charset="0"/>
                <a:ea typeface="Times New Roman" panose="02020603050405020304" pitchFamily="18" charset="0"/>
              </a:rPr>
              <a:t>Areas of instability, structural deficiency, or    advanced pavement deterioration are frequent. Large crack patterns (</a:t>
            </a:r>
            <a:r>
              <a:rPr lang="en-US" sz="1800" dirty="0" err="1">
                <a:effectLst/>
                <a:latin typeface="Times New Roman" panose="02020603050405020304" pitchFamily="18" charset="0"/>
                <a:ea typeface="Times New Roman" panose="02020603050405020304" pitchFamily="18" charset="0"/>
              </a:rPr>
              <a:t>alligatoring</a:t>
            </a:r>
            <a:r>
              <a:rPr lang="en-US" sz="1800" dirty="0">
                <a:effectLst/>
                <a:latin typeface="Times New Roman" panose="02020603050405020304" pitchFamily="18" charset="0"/>
                <a:ea typeface="Times New Roman" panose="02020603050405020304" pitchFamily="18" charset="0"/>
              </a:rPr>
              <a:t>), heavy and numerous patches, potholes, or deformation is very noticeable. Rutting, if present, is generally greater than ¾”. </a:t>
            </a:r>
            <a:endParaRPr lang="en-US" sz="1600" dirty="0"/>
          </a:p>
          <a:p>
            <a:endParaRPr lang="en-US" sz="18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DC5BBFB3-C2AC-9813-6B08-7C51AEF96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6271" y="512063"/>
            <a:ext cx="5355458" cy="2651759"/>
          </a:xfrm>
          <a:prstGeom prst="rect">
            <a:avLst/>
          </a:prstGeom>
          <a:noFill/>
          <a:ln>
            <a:noFill/>
          </a:ln>
        </p:spPr>
      </p:pic>
      <p:graphicFrame>
        <p:nvGraphicFramePr>
          <p:cNvPr id="12" name="Object 11">
            <a:extLst>
              <a:ext uri="{FF2B5EF4-FFF2-40B4-BE49-F238E27FC236}">
                <a16:creationId xmlns:a16="http://schemas.microsoft.com/office/drawing/2014/main" id="{E4D52931-B93D-5EF6-0528-C49043134EA5}"/>
              </a:ext>
            </a:extLst>
          </p:cNvPr>
          <p:cNvGraphicFramePr>
            <a:graphicFrameLocks noChangeAspect="1"/>
          </p:cNvGraphicFramePr>
          <p:nvPr>
            <p:extLst>
              <p:ext uri="{D42A27DB-BD31-4B8C-83A1-F6EECF244321}">
                <p14:modId xmlns:p14="http://schemas.microsoft.com/office/powerpoint/2010/main" val="2570583818"/>
              </p:ext>
            </p:extLst>
          </p:nvPr>
        </p:nvGraphicFramePr>
        <p:xfrm>
          <a:off x="6969265" y="3291838"/>
          <a:ext cx="4241279" cy="3369164"/>
        </p:xfrm>
        <a:graphic>
          <a:graphicData uri="http://schemas.openxmlformats.org/presentationml/2006/ole">
            <mc:AlternateContent xmlns:mc="http://schemas.openxmlformats.org/markup-compatibility/2006">
              <mc:Choice xmlns:v="urn:schemas-microsoft-com:vml" Requires="v">
                <p:oleObj name="Image" r:id="rId4" imgW="13002840" imgH="10425240" progId="Photoshop.Image.11">
                  <p:embed/>
                </p:oleObj>
              </mc:Choice>
              <mc:Fallback>
                <p:oleObj name="Image" r:id="rId4" imgW="13002840" imgH="10425240" progId="Photoshop.Image.11">
                  <p:embed/>
                  <p:pic>
                    <p:nvPicPr>
                      <p:cNvPr id="12" name="Object 11">
                        <a:extLst>
                          <a:ext uri="{FF2B5EF4-FFF2-40B4-BE49-F238E27FC236}">
                            <a16:creationId xmlns:a16="http://schemas.microsoft.com/office/drawing/2014/main" id="{E4D52931-B93D-5EF6-0528-C49043134EA5}"/>
                          </a:ext>
                        </a:extLst>
                      </p:cNvPr>
                      <p:cNvPicPr/>
                      <p:nvPr/>
                    </p:nvPicPr>
                    <p:blipFill>
                      <a:blip r:embed="rId5"/>
                      <a:stretch>
                        <a:fillRect/>
                      </a:stretch>
                    </p:blipFill>
                    <p:spPr>
                      <a:xfrm>
                        <a:off x="6969265" y="3291838"/>
                        <a:ext cx="4241279" cy="3369164"/>
                      </a:xfrm>
                      <a:prstGeom prst="rect">
                        <a:avLst/>
                      </a:prstGeom>
                    </p:spPr>
                  </p:pic>
                </p:oleObj>
              </mc:Fallback>
            </mc:AlternateContent>
          </a:graphicData>
        </a:graphic>
      </p:graphicFrame>
    </p:spTree>
    <p:extLst>
      <p:ext uri="{BB962C8B-B14F-4D97-AF65-F5344CB8AC3E}">
        <p14:creationId xmlns:p14="http://schemas.microsoft.com/office/powerpoint/2010/main" val="68808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9AC3-1ABA-B493-0401-67B43CAC8D0C}"/>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Very Poor Condition</a:t>
            </a:r>
          </a:p>
        </p:txBody>
      </p:sp>
      <p:pic>
        <p:nvPicPr>
          <p:cNvPr id="10" name="Picture 9">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2" name="Picture 11">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a:extLst>
              <a:ext uri="{FF2B5EF4-FFF2-40B4-BE49-F238E27FC236}">
                <a16:creationId xmlns:a16="http://schemas.microsoft.com/office/drawing/2014/main" id="{CBA01A44-92CA-B279-28F8-85C99A35F0A0}"/>
              </a:ext>
            </a:extLst>
          </p:cNvPr>
          <p:cNvPicPr>
            <a:picLocks noChangeAspect="1"/>
          </p:cNvPicPr>
          <p:nvPr/>
        </p:nvPicPr>
        <p:blipFill rotWithShape="1">
          <a:blip r:embed="rId4"/>
          <a:srcRect t="19581" r="1" b="12183"/>
          <a:stretch/>
        </p:blipFill>
        <p:spPr>
          <a:xfrm>
            <a:off x="4654297" y="10"/>
            <a:ext cx="7537704" cy="6857990"/>
          </a:xfrm>
          <a:prstGeom prst="rect">
            <a:avLst/>
          </a:prstGeom>
        </p:spPr>
      </p:pic>
    </p:spTree>
    <p:extLst>
      <p:ext uri="{BB962C8B-B14F-4D97-AF65-F5344CB8AC3E}">
        <p14:creationId xmlns:p14="http://schemas.microsoft.com/office/powerpoint/2010/main" val="241017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8719-B569-2210-39BC-868E8C3C95F0}"/>
              </a:ext>
            </a:extLst>
          </p:cNvPr>
          <p:cNvSpPr>
            <a:spLocks noGrp="1"/>
          </p:cNvSpPr>
          <p:nvPr>
            <p:ph type="title"/>
          </p:nvPr>
        </p:nvSpPr>
        <p:spPr/>
        <p:txBody>
          <a:bodyPr/>
          <a:lstStyle/>
          <a:p>
            <a:r>
              <a:rPr lang="en-US" dirty="0"/>
              <a:t>Sealing over </a:t>
            </a:r>
            <a:r>
              <a:rPr lang="en-US" dirty="0" err="1"/>
              <a:t>alligatoring</a:t>
            </a:r>
            <a:r>
              <a:rPr lang="en-US" dirty="0"/>
              <a:t>?</a:t>
            </a:r>
          </a:p>
        </p:txBody>
      </p:sp>
      <p:pic>
        <p:nvPicPr>
          <p:cNvPr id="6" name="Picture Placeholder 5" descr="A picture containing outdoor, sidewalk, stone, cement&#10;&#10;Description automatically generated">
            <a:extLst>
              <a:ext uri="{FF2B5EF4-FFF2-40B4-BE49-F238E27FC236}">
                <a16:creationId xmlns:a16="http://schemas.microsoft.com/office/drawing/2014/main" id="{F4B1607B-7B94-7EC8-F1B8-B2AC0322564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15C59E64-D314-0AA9-6481-0A6ED3A45BC6}"/>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31587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3734-6E11-DEAA-D7FA-93DC803C0186}"/>
              </a:ext>
            </a:extLst>
          </p:cNvPr>
          <p:cNvSpPr>
            <a:spLocks noGrp="1"/>
          </p:cNvSpPr>
          <p:nvPr>
            <p:ph type="title"/>
          </p:nvPr>
        </p:nvSpPr>
        <p:spPr/>
        <p:txBody>
          <a:bodyPr/>
          <a:lstStyle/>
          <a:p>
            <a:r>
              <a:rPr lang="en-US" dirty="0"/>
              <a:t>Chip Seal over </a:t>
            </a:r>
            <a:r>
              <a:rPr lang="en-US" dirty="0" err="1"/>
              <a:t>Alligatoring</a:t>
            </a:r>
            <a:endParaRPr lang="en-US" dirty="0"/>
          </a:p>
        </p:txBody>
      </p:sp>
      <p:pic>
        <p:nvPicPr>
          <p:cNvPr id="6" name="Picture Placeholder 5" descr="A picture containing ground, stone&#10;&#10;Description automatically generated">
            <a:extLst>
              <a:ext uri="{FF2B5EF4-FFF2-40B4-BE49-F238E27FC236}">
                <a16:creationId xmlns:a16="http://schemas.microsoft.com/office/drawing/2014/main" id="{22A3D449-8A1B-F612-8949-4468A8ED8F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492CCFED-6B30-9BAA-3103-65F9725AC29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110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1777-D2E3-2998-EA02-6A6D4BFA2DAC}"/>
              </a:ext>
            </a:extLst>
          </p:cNvPr>
          <p:cNvSpPr>
            <a:spLocks noGrp="1"/>
          </p:cNvSpPr>
          <p:nvPr>
            <p:ph type="title"/>
          </p:nvPr>
        </p:nvSpPr>
        <p:spPr/>
        <p:txBody>
          <a:bodyPr/>
          <a:lstStyle/>
          <a:p>
            <a:r>
              <a:rPr lang="en-US" dirty="0"/>
              <a:t>Low Severity Bleeding</a:t>
            </a:r>
          </a:p>
        </p:txBody>
      </p:sp>
      <p:pic>
        <p:nvPicPr>
          <p:cNvPr id="6" name="Picture Placeholder 5" descr="Background pattern&#10;&#10;Description automatically generated">
            <a:extLst>
              <a:ext uri="{FF2B5EF4-FFF2-40B4-BE49-F238E27FC236}">
                <a16:creationId xmlns:a16="http://schemas.microsoft.com/office/drawing/2014/main" id="{B5E6FA4D-B867-002C-CCF6-DEB8C6C61CF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D33BE078-6C13-1A41-D89A-55446354905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4855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2DBF-EA23-6D25-8100-0E6C010D8B9B}"/>
              </a:ext>
            </a:extLst>
          </p:cNvPr>
          <p:cNvSpPr>
            <a:spLocks noGrp="1"/>
          </p:cNvSpPr>
          <p:nvPr>
            <p:ph type="title"/>
          </p:nvPr>
        </p:nvSpPr>
        <p:spPr/>
        <p:txBody>
          <a:bodyPr/>
          <a:lstStyle/>
          <a:p>
            <a:r>
              <a:rPr lang="en-US" dirty="0"/>
              <a:t>Medium Severity Bleeding</a:t>
            </a:r>
          </a:p>
        </p:txBody>
      </p:sp>
      <p:pic>
        <p:nvPicPr>
          <p:cNvPr id="6" name="Picture Placeholder 5" descr="A picture containing way, stone&#10;&#10;Description automatically generated">
            <a:extLst>
              <a:ext uri="{FF2B5EF4-FFF2-40B4-BE49-F238E27FC236}">
                <a16:creationId xmlns:a16="http://schemas.microsoft.com/office/drawing/2014/main" id="{3DC76A8A-A7E8-E072-F20A-69FE01022D1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9E647A3C-ED77-B5E0-1851-67FD5D3B1B7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2484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2E05-24E3-4826-6230-7391F52564BB}"/>
              </a:ext>
            </a:extLst>
          </p:cNvPr>
          <p:cNvSpPr>
            <a:spLocks noGrp="1"/>
          </p:cNvSpPr>
          <p:nvPr>
            <p:ph type="title"/>
          </p:nvPr>
        </p:nvSpPr>
        <p:spPr/>
        <p:txBody>
          <a:bodyPr/>
          <a:lstStyle/>
          <a:p>
            <a:r>
              <a:rPr lang="en-US" dirty="0"/>
              <a:t>Medium Severity Bleeding</a:t>
            </a:r>
          </a:p>
        </p:txBody>
      </p:sp>
      <p:pic>
        <p:nvPicPr>
          <p:cNvPr id="6" name="Picture Placeholder 5" descr="A picture containing grass, outdoor, way, blacktop&#10;&#10;Description automatically generated">
            <a:extLst>
              <a:ext uri="{FF2B5EF4-FFF2-40B4-BE49-F238E27FC236}">
                <a16:creationId xmlns:a16="http://schemas.microsoft.com/office/drawing/2014/main" id="{6A5142BA-B1CE-FA26-86B9-485D44E118F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992" r="24992"/>
          <a:stretch>
            <a:fillRect/>
          </a:stretch>
        </p:blipFill>
        <p:spPr/>
      </p:pic>
      <p:sp>
        <p:nvSpPr>
          <p:cNvPr id="4" name="Text Placeholder 3">
            <a:extLst>
              <a:ext uri="{FF2B5EF4-FFF2-40B4-BE49-F238E27FC236}">
                <a16:creationId xmlns:a16="http://schemas.microsoft.com/office/drawing/2014/main" id="{A305CB41-EFF3-661B-ECE8-9FCF4EDC01B3}"/>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95930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9394-176D-8E8D-95D6-CC951220AA4A}"/>
              </a:ext>
            </a:extLst>
          </p:cNvPr>
          <p:cNvSpPr>
            <a:spLocks noGrp="1"/>
          </p:cNvSpPr>
          <p:nvPr>
            <p:ph type="title"/>
          </p:nvPr>
        </p:nvSpPr>
        <p:spPr/>
        <p:txBody>
          <a:bodyPr/>
          <a:lstStyle/>
          <a:p>
            <a:r>
              <a:rPr lang="en-US" dirty="0"/>
              <a:t>Medium-High Severity Bleeding</a:t>
            </a:r>
          </a:p>
        </p:txBody>
      </p:sp>
      <p:pic>
        <p:nvPicPr>
          <p:cNvPr id="6" name="Picture Placeholder 5">
            <a:extLst>
              <a:ext uri="{FF2B5EF4-FFF2-40B4-BE49-F238E27FC236}">
                <a16:creationId xmlns:a16="http://schemas.microsoft.com/office/drawing/2014/main" id="{E28395BD-9B2F-ABF5-4F22-D343F36AEC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67D83340-56CC-A08B-33DB-B6ACD693D3DB}"/>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2229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AA6C7-CA1D-387B-FAC8-DB5EB9B24472}"/>
              </a:ext>
            </a:extLst>
          </p:cNvPr>
          <p:cNvSpPr>
            <a:spLocks noGrp="1"/>
          </p:cNvSpPr>
          <p:nvPr>
            <p:ph type="title"/>
          </p:nvPr>
        </p:nvSpPr>
        <p:spPr/>
        <p:txBody>
          <a:bodyPr/>
          <a:lstStyle/>
          <a:p>
            <a:r>
              <a:rPr lang="en-US" dirty="0"/>
              <a:t>My History</a:t>
            </a:r>
          </a:p>
        </p:txBody>
      </p:sp>
      <p:sp>
        <p:nvSpPr>
          <p:cNvPr id="3" name="Content Placeholder 2">
            <a:extLst>
              <a:ext uri="{FF2B5EF4-FFF2-40B4-BE49-F238E27FC236}">
                <a16:creationId xmlns:a16="http://schemas.microsoft.com/office/drawing/2014/main" id="{A937DE6C-81FF-611A-3628-BA6E702273B8}"/>
              </a:ext>
            </a:extLst>
          </p:cNvPr>
          <p:cNvSpPr>
            <a:spLocks noGrp="1"/>
          </p:cNvSpPr>
          <p:nvPr>
            <p:ph idx="1"/>
          </p:nvPr>
        </p:nvSpPr>
        <p:spPr>
          <a:xfrm>
            <a:off x="913795" y="2883917"/>
            <a:ext cx="10353762" cy="2647640"/>
          </a:xfrm>
        </p:spPr>
        <p:txBody>
          <a:bodyPr/>
          <a:lstStyle/>
          <a:p>
            <a:r>
              <a:rPr lang="en-US" dirty="0"/>
              <a:t>Oregon State Univ. &amp; Univ. of Portland, University Of Wisconsin (CEC)</a:t>
            </a:r>
          </a:p>
          <a:p>
            <a:r>
              <a:rPr lang="en-US" dirty="0"/>
              <a:t>Multnomah County  1978-1980</a:t>
            </a:r>
          </a:p>
          <a:p>
            <a:r>
              <a:rPr lang="en-US" dirty="0"/>
              <a:t>Marion County 1980-2011</a:t>
            </a:r>
          </a:p>
          <a:p>
            <a:r>
              <a:rPr lang="en-US" dirty="0"/>
              <a:t>Engineering Information Services ( EIS) 1998-2007)</a:t>
            </a:r>
          </a:p>
          <a:p>
            <a:r>
              <a:rPr lang="en-US" dirty="0"/>
              <a:t>Capitol Asset &amp; Pavement Services Inc. (2008-2022)</a:t>
            </a:r>
          </a:p>
          <a:p>
            <a:endParaRPr lang="en-US" dirty="0"/>
          </a:p>
        </p:txBody>
      </p:sp>
    </p:spTree>
    <p:extLst>
      <p:ext uri="{BB962C8B-B14F-4D97-AF65-F5344CB8AC3E}">
        <p14:creationId xmlns:p14="http://schemas.microsoft.com/office/powerpoint/2010/main" val="3306576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2116-2B76-39A6-0765-63438C4E26F1}"/>
              </a:ext>
            </a:extLst>
          </p:cNvPr>
          <p:cNvSpPr>
            <a:spLocks noGrp="1"/>
          </p:cNvSpPr>
          <p:nvPr>
            <p:ph type="title"/>
          </p:nvPr>
        </p:nvSpPr>
        <p:spPr/>
        <p:txBody>
          <a:bodyPr/>
          <a:lstStyle/>
          <a:p>
            <a:r>
              <a:rPr lang="en-US" dirty="0"/>
              <a:t>Very Heavy Severity Bleeding</a:t>
            </a:r>
          </a:p>
        </p:txBody>
      </p:sp>
      <p:pic>
        <p:nvPicPr>
          <p:cNvPr id="6" name="Picture Placeholder 5" descr="A close-up of a road&#10;&#10;Description automatically generated with low confidence">
            <a:extLst>
              <a:ext uri="{FF2B5EF4-FFF2-40B4-BE49-F238E27FC236}">
                <a16:creationId xmlns:a16="http://schemas.microsoft.com/office/drawing/2014/main" id="{5C96666D-2C5A-2630-D134-E76F10AC822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4" name="Text Placeholder 3">
            <a:extLst>
              <a:ext uri="{FF2B5EF4-FFF2-40B4-BE49-F238E27FC236}">
                <a16:creationId xmlns:a16="http://schemas.microsoft.com/office/drawing/2014/main" id="{BBF369C8-0384-94DC-07A8-59F804F6670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550195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2BAC-8E31-72B6-00CE-F140C7365CD6}"/>
              </a:ext>
            </a:extLst>
          </p:cNvPr>
          <p:cNvSpPr>
            <a:spLocks noGrp="1"/>
          </p:cNvSpPr>
          <p:nvPr>
            <p:ph type="title"/>
          </p:nvPr>
        </p:nvSpPr>
        <p:spPr/>
        <p:txBody>
          <a:bodyPr/>
          <a:lstStyle/>
          <a:p>
            <a:r>
              <a:rPr lang="en-US" dirty="0"/>
              <a:t>Observations Across the State</a:t>
            </a:r>
          </a:p>
        </p:txBody>
      </p:sp>
      <p:sp>
        <p:nvSpPr>
          <p:cNvPr id="3" name="Content Placeholder 2">
            <a:extLst>
              <a:ext uri="{FF2B5EF4-FFF2-40B4-BE49-F238E27FC236}">
                <a16:creationId xmlns:a16="http://schemas.microsoft.com/office/drawing/2014/main" id="{3A02F393-ACB6-D391-6DD7-B880F43110A3}"/>
              </a:ext>
            </a:extLst>
          </p:cNvPr>
          <p:cNvSpPr>
            <a:spLocks noGrp="1"/>
          </p:cNvSpPr>
          <p:nvPr>
            <p:ph idx="1"/>
          </p:nvPr>
        </p:nvSpPr>
        <p:spPr/>
        <p:txBody>
          <a:bodyPr/>
          <a:lstStyle/>
          <a:p>
            <a:r>
              <a:rPr lang="en-US" dirty="0"/>
              <a:t>Over last 10 years, most Oregon County PCIs have maintained current PCI to slight increase in PCI</a:t>
            </a:r>
          </a:p>
          <a:p>
            <a:r>
              <a:rPr lang="en-US" dirty="0"/>
              <a:t>Central &amp; Eastern Oregon Counties generally in better shape </a:t>
            </a:r>
          </a:p>
          <a:p>
            <a:pPr lvl="1"/>
            <a:r>
              <a:rPr lang="en-US" dirty="0"/>
              <a:t>More prevalent use of chip seals</a:t>
            </a:r>
          </a:p>
          <a:p>
            <a:pPr lvl="1"/>
            <a:r>
              <a:rPr lang="en-US" dirty="0"/>
              <a:t>Average PCI 82 (range from 73 – 84)</a:t>
            </a:r>
          </a:p>
          <a:p>
            <a:r>
              <a:rPr lang="en-US" dirty="0"/>
              <a:t>Western Counties (not including coast)</a:t>
            </a:r>
          </a:p>
          <a:p>
            <a:pPr lvl="1"/>
            <a:r>
              <a:rPr lang="en-US" dirty="0"/>
              <a:t>Average PCI 74 (range from 52 – 80)</a:t>
            </a:r>
          </a:p>
          <a:p>
            <a:r>
              <a:rPr lang="en-US" dirty="0"/>
              <a:t>Coastal Counties Avg PCI 72</a:t>
            </a:r>
          </a:p>
          <a:p>
            <a:pPr lvl="1"/>
            <a:r>
              <a:rPr lang="en-US" dirty="0"/>
              <a:t>Average PCI 72 (range from 50 – 84)</a:t>
            </a:r>
          </a:p>
        </p:txBody>
      </p:sp>
    </p:spTree>
    <p:extLst>
      <p:ext uri="{BB962C8B-B14F-4D97-AF65-F5344CB8AC3E}">
        <p14:creationId xmlns:p14="http://schemas.microsoft.com/office/powerpoint/2010/main" val="3953295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2717-C0B0-FE7D-FAFA-FD76BF9172EE}"/>
              </a:ext>
            </a:extLst>
          </p:cNvPr>
          <p:cNvSpPr>
            <a:spLocks noGrp="1"/>
          </p:cNvSpPr>
          <p:nvPr>
            <p:ph type="title"/>
          </p:nvPr>
        </p:nvSpPr>
        <p:spPr>
          <a:xfrm>
            <a:off x="919119" y="-1078523"/>
            <a:ext cx="10353762" cy="970450"/>
          </a:xfrm>
        </p:spPr>
        <p:txBody>
          <a:bodyPr/>
          <a:lstStyle/>
          <a:p>
            <a:endParaRPr lang="en-US" dirty="0"/>
          </a:p>
        </p:txBody>
      </p:sp>
      <p:pic>
        <p:nvPicPr>
          <p:cNvPr id="5" name="Content Placeholder 4" descr="Diagram, map&#10;&#10;Description automatically generated">
            <a:extLst>
              <a:ext uri="{FF2B5EF4-FFF2-40B4-BE49-F238E27FC236}">
                <a16:creationId xmlns:a16="http://schemas.microsoft.com/office/drawing/2014/main" id="{E43A570C-4A79-B3FF-7F11-BBA272347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055" y="609600"/>
            <a:ext cx="8510953" cy="5931877"/>
          </a:xfrm>
        </p:spPr>
      </p:pic>
    </p:spTree>
    <p:extLst>
      <p:ext uri="{BB962C8B-B14F-4D97-AF65-F5344CB8AC3E}">
        <p14:creationId xmlns:p14="http://schemas.microsoft.com/office/powerpoint/2010/main" val="2563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1967-5CE0-587A-1EA0-79D96474635D}"/>
              </a:ext>
            </a:extLst>
          </p:cNvPr>
          <p:cNvSpPr>
            <a:spLocks noGrp="1"/>
          </p:cNvSpPr>
          <p:nvPr>
            <p:ph type="title"/>
          </p:nvPr>
        </p:nvSpPr>
        <p:spPr/>
        <p:txBody>
          <a:bodyPr>
            <a:normAutofit/>
          </a:bodyPr>
          <a:lstStyle/>
          <a:p>
            <a:r>
              <a:rPr lang="en-US" dirty="0"/>
              <a:t>Observations Continued</a:t>
            </a:r>
          </a:p>
        </p:txBody>
      </p:sp>
      <p:sp>
        <p:nvSpPr>
          <p:cNvPr id="3" name="Content Placeholder 2">
            <a:extLst>
              <a:ext uri="{FF2B5EF4-FFF2-40B4-BE49-F238E27FC236}">
                <a16:creationId xmlns:a16="http://schemas.microsoft.com/office/drawing/2014/main" id="{25B87219-9BF9-0816-3C2C-6E177DE65C18}"/>
              </a:ext>
            </a:extLst>
          </p:cNvPr>
          <p:cNvSpPr>
            <a:spLocks noGrp="1"/>
          </p:cNvSpPr>
          <p:nvPr>
            <p:ph idx="1"/>
          </p:nvPr>
        </p:nvSpPr>
        <p:spPr>
          <a:xfrm>
            <a:off x="744462" y="3233872"/>
            <a:ext cx="10353762" cy="2280664"/>
          </a:xfrm>
        </p:spPr>
        <p:txBody>
          <a:bodyPr/>
          <a:lstStyle/>
          <a:p>
            <a:r>
              <a:rPr lang="en-US" dirty="0"/>
              <a:t>Counties with best PCI had most pavement maintenance funding/mile of road</a:t>
            </a:r>
          </a:p>
          <a:p>
            <a:r>
              <a:rPr lang="en-US" dirty="0"/>
              <a:t>Chip Seal and Slurry Seal still are the best use of limited funding</a:t>
            </a:r>
          </a:p>
          <a:p>
            <a:r>
              <a:rPr lang="en-US" dirty="0"/>
              <a:t>Choosing the right candidates for the right treatment at the right time</a:t>
            </a:r>
          </a:p>
          <a:p>
            <a:r>
              <a:rPr lang="en-US" dirty="0"/>
              <a:t>Continued monitoring of the road surface condition should be a priority!</a:t>
            </a:r>
          </a:p>
          <a:p>
            <a:endParaRPr lang="en-US" dirty="0"/>
          </a:p>
          <a:p>
            <a:endParaRPr lang="en-US" dirty="0"/>
          </a:p>
          <a:p>
            <a:endParaRPr lang="en-US" dirty="0"/>
          </a:p>
        </p:txBody>
      </p:sp>
    </p:spTree>
    <p:extLst>
      <p:ext uri="{BB962C8B-B14F-4D97-AF65-F5344CB8AC3E}">
        <p14:creationId xmlns:p14="http://schemas.microsoft.com/office/powerpoint/2010/main" val="130626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C062-7D99-CDBE-87F4-5309952841A8}"/>
              </a:ext>
            </a:extLst>
          </p:cNvPr>
          <p:cNvSpPr>
            <a:spLocks noGrp="1"/>
          </p:cNvSpPr>
          <p:nvPr>
            <p:ph type="title"/>
          </p:nvPr>
        </p:nvSpPr>
        <p:spPr/>
        <p:txBody>
          <a:bodyPr>
            <a:normAutofit fontScale="90000"/>
          </a:bodyPr>
          <a:lstStyle/>
          <a:p>
            <a:r>
              <a:rPr lang="en-US" dirty="0"/>
              <a:t>Questions?</a:t>
            </a:r>
            <a:br>
              <a:rPr lang="en-US" dirty="0"/>
            </a:br>
            <a:br>
              <a:rPr lang="en-US" dirty="0"/>
            </a:br>
            <a:br>
              <a:rPr lang="en-US" dirty="0"/>
            </a:br>
            <a:br>
              <a:rPr lang="en-US" dirty="0"/>
            </a:br>
            <a:br>
              <a:rPr lang="en-US" dirty="0"/>
            </a:br>
            <a:br>
              <a:rPr lang="en-US" dirty="0"/>
            </a:br>
            <a:br>
              <a:rPr lang="en-US" dirty="0"/>
            </a:br>
            <a:r>
              <a:rPr lang="en-US" dirty="0"/>
              <a:t>Questions?</a:t>
            </a:r>
            <a:br>
              <a:rPr lang="en-US" dirty="0"/>
            </a:br>
            <a:br>
              <a:rPr lang="en-US" dirty="0"/>
            </a:br>
            <a:br>
              <a:rPr lang="en-US" dirty="0"/>
            </a:br>
            <a:br>
              <a:rPr lang="en-US" dirty="0"/>
            </a:br>
            <a:r>
              <a:rPr lang="en-US" dirty="0"/>
              <a:t>Joel M Conder</a:t>
            </a:r>
            <a:br>
              <a:rPr lang="en-US" dirty="0"/>
            </a:br>
            <a:r>
              <a:rPr lang="en-US" dirty="0"/>
              <a:t>Capitol Asset &amp; Pavement Services Inc.</a:t>
            </a:r>
            <a:br>
              <a:rPr lang="en-US" dirty="0"/>
            </a:br>
            <a:r>
              <a:rPr lang="en-US" dirty="0"/>
              <a:t>(503) 884-6663</a:t>
            </a:r>
            <a:br>
              <a:rPr lang="en-US" dirty="0"/>
            </a:br>
            <a:r>
              <a:rPr lang="en-US" dirty="0"/>
              <a:t>jconder@capitolasset.net</a:t>
            </a:r>
          </a:p>
        </p:txBody>
      </p:sp>
    </p:spTree>
    <p:extLst>
      <p:ext uri="{BB962C8B-B14F-4D97-AF65-F5344CB8AC3E}">
        <p14:creationId xmlns:p14="http://schemas.microsoft.com/office/powerpoint/2010/main" val="128153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8463-5672-0034-273C-4431F4BBBD42}"/>
              </a:ext>
            </a:extLst>
          </p:cNvPr>
          <p:cNvSpPr>
            <a:spLocks noGrp="1"/>
          </p:cNvSpPr>
          <p:nvPr>
            <p:ph type="title"/>
          </p:nvPr>
        </p:nvSpPr>
        <p:spPr/>
        <p:txBody>
          <a:bodyPr/>
          <a:lstStyle/>
          <a:p>
            <a:r>
              <a:rPr lang="en-US" dirty="0"/>
              <a:t>My Travels</a:t>
            </a:r>
          </a:p>
        </p:txBody>
      </p:sp>
      <p:sp>
        <p:nvSpPr>
          <p:cNvPr id="3" name="Content Placeholder 2">
            <a:extLst>
              <a:ext uri="{FF2B5EF4-FFF2-40B4-BE49-F238E27FC236}">
                <a16:creationId xmlns:a16="http://schemas.microsoft.com/office/drawing/2014/main" id="{5B0BD7AD-9C0E-F047-5C48-7DBA08AA72A2}"/>
              </a:ext>
            </a:extLst>
          </p:cNvPr>
          <p:cNvSpPr>
            <a:spLocks noGrp="1"/>
          </p:cNvSpPr>
          <p:nvPr>
            <p:ph idx="1"/>
          </p:nvPr>
        </p:nvSpPr>
        <p:spPr>
          <a:xfrm>
            <a:off x="913795" y="2545250"/>
            <a:ext cx="10353762" cy="3358840"/>
          </a:xfrm>
        </p:spPr>
        <p:txBody>
          <a:bodyPr/>
          <a:lstStyle/>
          <a:p>
            <a:r>
              <a:rPr lang="en-US" dirty="0"/>
              <a:t>Rated Pavements in all 36 Oregon Counties</a:t>
            </a:r>
          </a:p>
          <a:p>
            <a:r>
              <a:rPr lang="en-US" dirty="0"/>
              <a:t>Rated Pavements in Washington, California, Idaho, Arizona, Colorado, Nevada</a:t>
            </a:r>
          </a:p>
          <a:p>
            <a:r>
              <a:rPr lang="en-US" dirty="0"/>
              <a:t>100+ HOA – Forest Service, Parks Dept, Facilities, Retail Parking Lots, School Dist.</a:t>
            </a:r>
          </a:p>
          <a:p>
            <a:r>
              <a:rPr lang="en-US" dirty="0"/>
              <a:t>200,000+ Miles Rated in 35+ years </a:t>
            </a:r>
          </a:p>
          <a:p>
            <a:r>
              <a:rPr lang="en-US" dirty="0"/>
              <a:t>60+ Counties – 100+ Cities – 40+ Various Govt. agencies</a:t>
            </a:r>
          </a:p>
          <a:p>
            <a:r>
              <a:rPr lang="en-US" dirty="0"/>
              <a:t>2001 Northwest Pavement Manager of the year (NWPMA)</a:t>
            </a:r>
          </a:p>
          <a:p>
            <a:endParaRPr lang="en-US" dirty="0"/>
          </a:p>
          <a:p>
            <a:endParaRPr lang="en-US" dirty="0"/>
          </a:p>
        </p:txBody>
      </p:sp>
    </p:spTree>
    <p:extLst>
      <p:ext uri="{BB962C8B-B14F-4D97-AF65-F5344CB8AC3E}">
        <p14:creationId xmlns:p14="http://schemas.microsoft.com/office/powerpoint/2010/main" val="25485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421-426B-926F-36C3-CA392E495169}"/>
              </a:ext>
            </a:extLst>
          </p:cNvPr>
          <p:cNvSpPr>
            <a:spLocks noGrp="1"/>
          </p:cNvSpPr>
          <p:nvPr>
            <p:ph type="title"/>
          </p:nvPr>
        </p:nvSpPr>
        <p:spPr/>
        <p:txBody>
          <a:bodyPr/>
          <a:lstStyle/>
          <a:p>
            <a:r>
              <a:rPr lang="en-US" dirty="0"/>
              <a:t>Pavement </a:t>
            </a:r>
            <a:r>
              <a:rPr lang="en-US"/>
              <a:t>Condition Index  (PCI)</a:t>
            </a:r>
            <a:endParaRPr lang="en-US" dirty="0"/>
          </a:p>
        </p:txBody>
      </p:sp>
      <p:sp>
        <p:nvSpPr>
          <p:cNvPr id="3" name="Content Placeholder 2">
            <a:extLst>
              <a:ext uri="{FF2B5EF4-FFF2-40B4-BE49-F238E27FC236}">
                <a16:creationId xmlns:a16="http://schemas.microsoft.com/office/drawing/2014/main" id="{008779F8-5195-5B0F-645C-AEB864CB5240}"/>
              </a:ext>
            </a:extLst>
          </p:cNvPr>
          <p:cNvSpPr>
            <a:spLocks noGrp="1"/>
          </p:cNvSpPr>
          <p:nvPr>
            <p:ph idx="1"/>
          </p:nvPr>
        </p:nvSpPr>
        <p:spPr>
          <a:xfrm>
            <a:off x="913795" y="1732449"/>
            <a:ext cx="6742781" cy="4058751"/>
          </a:xfrm>
        </p:spPr>
        <p:txBody>
          <a:bodyPr/>
          <a:lstStyle/>
          <a:p>
            <a:r>
              <a:rPr lang="en-US" dirty="0"/>
              <a:t>Rating from 0 to 100 representing the general condition of the pavement surface</a:t>
            </a:r>
          </a:p>
          <a:p>
            <a:r>
              <a:rPr lang="en-US" dirty="0"/>
              <a:t>PCI of 100 = A brand new road, or newly overlaid road</a:t>
            </a:r>
          </a:p>
          <a:p>
            <a:r>
              <a:rPr lang="en-US" dirty="0"/>
              <a:t>Streetsaver uses 8 different distresses for AC ratings</a:t>
            </a:r>
          </a:p>
          <a:p>
            <a:pPr lvl="1"/>
            <a:r>
              <a:rPr lang="en-US" dirty="0"/>
              <a:t>Each distress found deducts from 100</a:t>
            </a:r>
          </a:p>
          <a:p>
            <a:pPr lvl="1"/>
            <a:r>
              <a:rPr lang="en-US" dirty="0"/>
              <a:t>Each distress type/severity has deduct based on amount found</a:t>
            </a:r>
          </a:p>
          <a:p>
            <a:endParaRPr lang="en-US" dirty="0"/>
          </a:p>
        </p:txBody>
      </p:sp>
      <p:pic>
        <p:nvPicPr>
          <p:cNvPr id="5" name="Picture 4" descr="A picture containing timeline&#10;&#10;Description automatically generated">
            <a:extLst>
              <a:ext uri="{FF2B5EF4-FFF2-40B4-BE49-F238E27FC236}">
                <a16:creationId xmlns:a16="http://schemas.microsoft.com/office/drawing/2014/main" id="{F2CCAA98-3323-6E8F-8609-ED993100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264" y="1901781"/>
            <a:ext cx="4012565" cy="4120746"/>
          </a:xfrm>
          <a:prstGeom prst="rect">
            <a:avLst/>
          </a:prstGeom>
        </p:spPr>
      </p:pic>
    </p:spTree>
    <p:extLst>
      <p:ext uri="{BB962C8B-B14F-4D97-AF65-F5344CB8AC3E}">
        <p14:creationId xmlns:p14="http://schemas.microsoft.com/office/powerpoint/2010/main" val="249678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4231EF-383B-5112-7B6F-8D358E4CDF9D}"/>
              </a:ext>
            </a:extLst>
          </p:cNvPr>
          <p:cNvSpPr>
            <a:spLocks noGrp="1"/>
          </p:cNvSpPr>
          <p:nvPr>
            <p:ph type="title"/>
          </p:nvPr>
        </p:nvSpPr>
        <p:spPr>
          <a:xfrm>
            <a:off x="900506" y="1118808"/>
            <a:ext cx="4671467" cy="4747683"/>
          </a:xfrm>
        </p:spPr>
        <p:txBody>
          <a:bodyPr anchor="ctr">
            <a:normAutofit/>
          </a:bodyPr>
          <a:lstStyle/>
          <a:p>
            <a:pPr algn="l"/>
            <a:r>
              <a:rPr lang="en-US" sz="4800"/>
              <a:t>Streetsaver Distresses</a:t>
            </a:r>
          </a:p>
        </p:txBody>
      </p:sp>
      <p:sp>
        <p:nvSpPr>
          <p:cNvPr id="3" name="Content Placeholder 2">
            <a:extLst>
              <a:ext uri="{FF2B5EF4-FFF2-40B4-BE49-F238E27FC236}">
                <a16:creationId xmlns:a16="http://schemas.microsoft.com/office/drawing/2014/main" id="{7A73B6BD-5A82-BD77-9AE4-55F73E098721}"/>
              </a:ext>
            </a:extLst>
          </p:cNvPr>
          <p:cNvSpPr>
            <a:spLocks noGrp="1"/>
          </p:cNvSpPr>
          <p:nvPr>
            <p:ph idx="1"/>
          </p:nvPr>
        </p:nvSpPr>
        <p:spPr>
          <a:xfrm>
            <a:off x="6498769" y="1118809"/>
            <a:ext cx="5049763" cy="4747681"/>
          </a:xfrm>
          <a:effectLst/>
        </p:spPr>
        <p:txBody>
          <a:bodyPr anchor="ctr">
            <a:normAutofit/>
          </a:bodyPr>
          <a:lstStyle/>
          <a:p>
            <a:r>
              <a:rPr lang="en-US">
                <a:solidFill>
                  <a:schemeClr val="tx1"/>
                </a:solidFill>
              </a:rPr>
              <a:t>Alligator Cracking</a:t>
            </a:r>
          </a:p>
          <a:p>
            <a:r>
              <a:rPr lang="en-US">
                <a:solidFill>
                  <a:schemeClr val="tx1"/>
                </a:solidFill>
              </a:rPr>
              <a:t>Longitudinal/Transverse Cracking</a:t>
            </a:r>
          </a:p>
          <a:p>
            <a:r>
              <a:rPr lang="en-US">
                <a:solidFill>
                  <a:schemeClr val="tx1"/>
                </a:solidFill>
              </a:rPr>
              <a:t>Block Cracking</a:t>
            </a:r>
          </a:p>
          <a:p>
            <a:r>
              <a:rPr lang="en-US">
                <a:solidFill>
                  <a:schemeClr val="tx1"/>
                </a:solidFill>
              </a:rPr>
              <a:t>Distortions</a:t>
            </a:r>
          </a:p>
          <a:p>
            <a:r>
              <a:rPr lang="en-US">
                <a:solidFill>
                  <a:schemeClr val="tx1"/>
                </a:solidFill>
              </a:rPr>
              <a:t>Rutting/Depressions</a:t>
            </a:r>
          </a:p>
          <a:p>
            <a:r>
              <a:rPr lang="en-US">
                <a:solidFill>
                  <a:schemeClr val="tx1"/>
                </a:solidFill>
              </a:rPr>
              <a:t>Patching</a:t>
            </a:r>
          </a:p>
          <a:p>
            <a:r>
              <a:rPr lang="en-US">
                <a:solidFill>
                  <a:schemeClr val="tx1"/>
                </a:solidFill>
              </a:rPr>
              <a:t>Weathering</a:t>
            </a:r>
          </a:p>
          <a:p>
            <a:r>
              <a:rPr lang="en-US">
                <a:solidFill>
                  <a:schemeClr val="tx1"/>
                </a:solidFill>
              </a:rPr>
              <a:t>Ravelling</a:t>
            </a:r>
          </a:p>
          <a:p>
            <a:endParaRPr lang="en-US">
              <a:solidFill>
                <a:schemeClr val="tx1"/>
              </a:solidFill>
            </a:endParaRPr>
          </a:p>
        </p:txBody>
      </p:sp>
    </p:spTree>
    <p:extLst>
      <p:ext uri="{BB962C8B-B14F-4D97-AF65-F5344CB8AC3E}">
        <p14:creationId xmlns:p14="http://schemas.microsoft.com/office/powerpoint/2010/main" val="403212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4231EF-383B-5112-7B6F-8D358E4CDF9D}"/>
              </a:ext>
            </a:extLst>
          </p:cNvPr>
          <p:cNvSpPr>
            <a:spLocks noGrp="1"/>
          </p:cNvSpPr>
          <p:nvPr>
            <p:ph type="title"/>
          </p:nvPr>
        </p:nvSpPr>
        <p:spPr>
          <a:xfrm>
            <a:off x="900506" y="1118809"/>
            <a:ext cx="4671467" cy="1069656"/>
          </a:xfrm>
        </p:spPr>
        <p:txBody>
          <a:bodyPr anchor="ctr">
            <a:normAutofit/>
          </a:bodyPr>
          <a:lstStyle/>
          <a:p>
            <a:pPr algn="l"/>
            <a:r>
              <a:rPr lang="en-US" sz="4800" dirty="0"/>
              <a:t>Good Condition</a:t>
            </a:r>
          </a:p>
        </p:txBody>
      </p:sp>
      <p:sp>
        <p:nvSpPr>
          <p:cNvPr id="4" name="Content Placeholder 2">
            <a:extLst>
              <a:ext uri="{FF2B5EF4-FFF2-40B4-BE49-F238E27FC236}">
                <a16:creationId xmlns:a16="http://schemas.microsoft.com/office/drawing/2014/main" id="{C51AF623-3EF5-F15A-AD98-C085837989F2}"/>
              </a:ext>
            </a:extLst>
          </p:cNvPr>
          <p:cNvSpPr txBox="1">
            <a:spLocks/>
          </p:cNvSpPr>
          <p:nvPr/>
        </p:nvSpPr>
        <p:spPr>
          <a:xfrm>
            <a:off x="840643" y="2390817"/>
            <a:ext cx="3886805" cy="405875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800">
                <a:effectLst/>
                <a:latin typeface="Times New Roman" panose="02020603050405020304" pitchFamily="18" charset="0"/>
                <a:ea typeface="Times New Roman" panose="02020603050405020304" pitchFamily="18" charset="0"/>
              </a:rPr>
              <a:t>Streets in ‘Good’ condition have no to little distresses found on them.  These streets may have some minor surface weathering or light cracking, but can generally be maintained with cost-effective preventative maintenance treatments (surface seals and crack seals).</a:t>
            </a:r>
            <a:endParaRPr lang="en-US" dirty="0"/>
          </a:p>
        </p:txBody>
      </p:sp>
      <p:pic>
        <p:nvPicPr>
          <p:cNvPr id="5" name="Content Placeholder 4">
            <a:extLst>
              <a:ext uri="{FF2B5EF4-FFF2-40B4-BE49-F238E27FC236}">
                <a16:creationId xmlns:a16="http://schemas.microsoft.com/office/drawing/2014/main" id="{822D0A71-89FE-7520-8A13-D139B7B79A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7097" y="470577"/>
            <a:ext cx="5571019" cy="3004143"/>
          </a:xfrm>
          <a:prstGeom prst="rect">
            <a:avLst/>
          </a:prstGeom>
          <a:noFill/>
          <a:ln>
            <a:noFill/>
          </a:ln>
        </p:spPr>
      </p:pic>
      <p:pic>
        <p:nvPicPr>
          <p:cNvPr id="6" name="Picture 5">
            <a:extLst>
              <a:ext uri="{FF2B5EF4-FFF2-40B4-BE49-F238E27FC236}">
                <a16:creationId xmlns:a16="http://schemas.microsoft.com/office/drawing/2014/main" id="{60601DC8-2873-A974-84EC-83F928AF3E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7097" y="3945297"/>
            <a:ext cx="5584633" cy="2291567"/>
          </a:xfrm>
          <a:prstGeom prst="rect">
            <a:avLst/>
          </a:prstGeom>
          <a:noFill/>
          <a:ln>
            <a:noFill/>
          </a:ln>
        </p:spPr>
      </p:pic>
    </p:spTree>
    <p:extLst>
      <p:ext uri="{BB962C8B-B14F-4D97-AF65-F5344CB8AC3E}">
        <p14:creationId xmlns:p14="http://schemas.microsoft.com/office/powerpoint/2010/main" val="425771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D1BC-C517-082B-A547-11B245471DF6}"/>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Good Condition</a:t>
            </a:r>
          </a:p>
        </p:txBody>
      </p:sp>
      <p:pic>
        <p:nvPicPr>
          <p:cNvPr id="10" name="Picture 9">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2" name="Picture 11">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a:extLst>
              <a:ext uri="{FF2B5EF4-FFF2-40B4-BE49-F238E27FC236}">
                <a16:creationId xmlns:a16="http://schemas.microsoft.com/office/drawing/2014/main" id="{2E1A35D6-482F-777E-4B0E-07C5FCC17C73}"/>
              </a:ext>
            </a:extLst>
          </p:cNvPr>
          <p:cNvPicPr>
            <a:picLocks noChangeAspect="1"/>
          </p:cNvPicPr>
          <p:nvPr/>
        </p:nvPicPr>
        <p:blipFill rotWithShape="1">
          <a:blip r:embed="rId4"/>
          <a:srcRect r="1" b="31764"/>
          <a:stretch/>
        </p:blipFill>
        <p:spPr>
          <a:xfrm>
            <a:off x="4654297" y="10"/>
            <a:ext cx="7537704" cy="6857990"/>
          </a:xfrm>
          <a:prstGeom prst="rect">
            <a:avLst/>
          </a:prstGeom>
        </p:spPr>
      </p:pic>
    </p:spTree>
    <p:extLst>
      <p:ext uri="{BB962C8B-B14F-4D97-AF65-F5344CB8AC3E}">
        <p14:creationId xmlns:p14="http://schemas.microsoft.com/office/powerpoint/2010/main" val="165638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4231EF-383B-5112-7B6F-8D358E4CDF9D}"/>
              </a:ext>
            </a:extLst>
          </p:cNvPr>
          <p:cNvSpPr>
            <a:spLocks noGrp="1"/>
          </p:cNvSpPr>
          <p:nvPr>
            <p:ph type="title"/>
          </p:nvPr>
        </p:nvSpPr>
        <p:spPr>
          <a:xfrm>
            <a:off x="900506" y="1118809"/>
            <a:ext cx="4671467" cy="1069656"/>
          </a:xfrm>
        </p:spPr>
        <p:txBody>
          <a:bodyPr anchor="ctr">
            <a:normAutofit/>
          </a:bodyPr>
          <a:lstStyle/>
          <a:p>
            <a:pPr algn="l"/>
            <a:r>
              <a:rPr lang="en-US" sz="4800" dirty="0"/>
              <a:t>Fair Condition</a:t>
            </a:r>
          </a:p>
        </p:txBody>
      </p:sp>
      <p:sp>
        <p:nvSpPr>
          <p:cNvPr id="3" name="Content Placeholder 2">
            <a:extLst>
              <a:ext uri="{FF2B5EF4-FFF2-40B4-BE49-F238E27FC236}">
                <a16:creationId xmlns:a16="http://schemas.microsoft.com/office/drawing/2014/main" id="{625D959F-082B-0C41-88FF-25FDD85F9BEE}"/>
              </a:ext>
            </a:extLst>
          </p:cNvPr>
          <p:cNvSpPr>
            <a:spLocks noGrp="1"/>
          </p:cNvSpPr>
          <p:nvPr>
            <p:ph sz="half" idx="1"/>
          </p:nvPr>
        </p:nvSpPr>
        <p:spPr>
          <a:xfrm>
            <a:off x="900506" y="2244513"/>
            <a:ext cx="4389725" cy="4058750"/>
          </a:xfrm>
        </p:spPr>
        <p:txBody>
          <a:bodyPr>
            <a:normAutofit lnSpcReduction="10000"/>
          </a:bodyPr>
          <a:lstStyle/>
          <a:p>
            <a:r>
              <a:rPr lang="en-US" sz="1800" dirty="0">
                <a:effectLst/>
                <a:latin typeface="Times New Roman" panose="02020603050405020304" pitchFamily="18" charset="0"/>
                <a:ea typeface="Times New Roman" panose="02020603050405020304" pitchFamily="18" charset="0"/>
              </a:rPr>
              <a:t>Streets in ‘Fair’ condition show some form of distress caused by traffic load related activity or environmental distress that requires more than a life-extending treatment. </a:t>
            </a:r>
          </a:p>
          <a:p>
            <a:r>
              <a:rPr lang="en-US" sz="1800" dirty="0">
                <a:effectLst/>
                <a:latin typeface="Times New Roman" panose="02020603050405020304" pitchFamily="18" charset="0"/>
                <a:ea typeface="Times New Roman" panose="02020603050405020304" pitchFamily="18" charset="0"/>
              </a:rPr>
              <a:t>Pavement structure is generally stable with only minor areas of structural weakness or pavement deterioration evident. Cracks, if present, have widths generally less then ¾”. Wheel paths may have widespread, but not continuous, cracking with no or only a few interconnecting cracks and no spalling or pumping.</a:t>
            </a:r>
            <a:endParaRPr lang="en-US" dirty="0"/>
          </a:p>
        </p:txBody>
      </p:sp>
      <p:pic>
        <p:nvPicPr>
          <p:cNvPr id="7" name="Content Placeholder 4">
            <a:extLst>
              <a:ext uri="{FF2B5EF4-FFF2-40B4-BE49-F238E27FC236}">
                <a16:creationId xmlns:a16="http://schemas.microsoft.com/office/drawing/2014/main" id="{20DB7B95-A580-7674-C32F-ECF4C59AC4D8}"/>
              </a:ext>
            </a:extLst>
          </p:cNvPr>
          <p:cNvPicPr>
            <a:picLocks noChangeAspect="1"/>
          </p:cNvPicPr>
          <p:nvPr/>
        </p:nvPicPr>
        <p:blipFill>
          <a:blip r:embed="rId3"/>
          <a:stretch>
            <a:fillRect/>
          </a:stretch>
        </p:blipFill>
        <p:spPr>
          <a:xfrm>
            <a:off x="6768683" y="396240"/>
            <a:ext cx="4764949" cy="2867046"/>
          </a:xfrm>
          <a:prstGeom prst="rect">
            <a:avLst/>
          </a:prstGeom>
        </p:spPr>
      </p:pic>
      <p:pic>
        <p:nvPicPr>
          <p:cNvPr id="9" name="Picture 8">
            <a:extLst>
              <a:ext uri="{FF2B5EF4-FFF2-40B4-BE49-F238E27FC236}">
                <a16:creationId xmlns:a16="http://schemas.microsoft.com/office/drawing/2014/main" id="{3E98BB50-44B9-820F-5EF7-E812A28D7E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1457" y="3704504"/>
            <a:ext cx="5245084" cy="2858432"/>
          </a:xfrm>
          <a:prstGeom prst="rect">
            <a:avLst/>
          </a:prstGeom>
          <a:noFill/>
          <a:ln>
            <a:noFill/>
          </a:ln>
        </p:spPr>
      </p:pic>
    </p:spTree>
    <p:extLst>
      <p:ext uri="{BB962C8B-B14F-4D97-AF65-F5344CB8AC3E}">
        <p14:creationId xmlns:p14="http://schemas.microsoft.com/office/powerpoint/2010/main" val="170875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6F4E-B9B4-963A-50FB-E4DF7E3AA368}"/>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Fair Condition</a:t>
            </a:r>
          </a:p>
        </p:txBody>
      </p:sp>
      <p:pic>
        <p:nvPicPr>
          <p:cNvPr id="9" name="Picture 8">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1" name="Picture 10">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4" name="Picture 3">
            <a:extLst>
              <a:ext uri="{FF2B5EF4-FFF2-40B4-BE49-F238E27FC236}">
                <a16:creationId xmlns:a16="http://schemas.microsoft.com/office/drawing/2014/main" id="{983C2208-97D4-BF6A-7858-567F63F4107F}"/>
              </a:ext>
            </a:extLst>
          </p:cNvPr>
          <p:cNvPicPr>
            <a:picLocks noChangeAspect="1"/>
          </p:cNvPicPr>
          <p:nvPr/>
        </p:nvPicPr>
        <p:blipFill rotWithShape="1">
          <a:blip r:embed="rId4">
            <a:extLst>
              <a:ext uri="{28A0092B-C50C-407E-A947-70E740481C1C}">
                <a14:useLocalDpi xmlns:a14="http://schemas.microsoft.com/office/drawing/2010/main" val="0"/>
              </a:ext>
            </a:extLst>
          </a:blip>
          <a:srcRect l="9089" r="22675" b="1"/>
          <a:stretch/>
        </p:blipFill>
        <p:spPr>
          <a:xfrm rot="5400000">
            <a:off x="4994149" y="-339852"/>
            <a:ext cx="6858000" cy="7537704"/>
          </a:xfrm>
          <a:prstGeom prst="rect">
            <a:avLst/>
          </a:prstGeom>
        </p:spPr>
      </p:pic>
    </p:spTree>
    <p:extLst>
      <p:ext uri="{BB962C8B-B14F-4D97-AF65-F5344CB8AC3E}">
        <p14:creationId xmlns:p14="http://schemas.microsoft.com/office/powerpoint/2010/main" val="97434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C35680814BB43A11E9FB07D601FB4" ma:contentTypeVersion="2" ma:contentTypeDescription="Create a new document." ma:contentTypeScope="" ma:versionID="eec5cde7945ba053eb90ff92c76b596f">
  <xsd:schema xmlns:xsd="http://www.w3.org/2001/XMLSchema" xmlns:xs="http://www.w3.org/2001/XMLSchema" xmlns:p="http://schemas.microsoft.com/office/2006/metadata/properties" xmlns:ns1="http://schemas.microsoft.com/sharepoint/v3" xmlns:ns2="7ac1d05a-fc1e-4069-a527-ab4693b3d038" targetNamespace="http://schemas.microsoft.com/office/2006/metadata/properties" ma:root="true" ma:fieldsID="cda7576bbc4fe67a2cb7ad6bfa5bbd97" ns1:_="" ns2:_="">
    <xsd:import namespace="http://schemas.microsoft.com/sharepoint/v3"/>
    <xsd:import namespace="7ac1d05a-fc1e-4069-a527-ab4693b3d038"/>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d05a-fc1e-4069-a527-ab4693b3d038"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MigrationSourceURL xmlns="7ac1d05a-fc1e-4069-a527-ab4693b3d038" xsi:nil="true"/>
    <PublishingStartDate xmlns="http://schemas.microsoft.com/sharepoint/v3" xsi:nil="true"/>
  </documentManagement>
</p:properties>
</file>

<file path=customXml/itemProps1.xml><?xml version="1.0" encoding="utf-8"?>
<ds:datastoreItem xmlns:ds="http://schemas.openxmlformats.org/officeDocument/2006/customXml" ds:itemID="{EC4D9BC4-1370-4E1D-9538-78B047914046}"/>
</file>

<file path=customXml/itemProps2.xml><?xml version="1.0" encoding="utf-8"?>
<ds:datastoreItem xmlns:ds="http://schemas.openxmlformats.org/officeDocument/2006/customXml" ds:itemID="{A22DAEF5-3B83-4605-8662-D02019EBD481}"/>
</file>

<file path=customXml/itemProps3.xml><?xml version="1.0" encoding="utf-8"?>
<ds:datastoreItem xmlns:ds="http://schemas.openxmlformats.org/officeDocument/2006/customXml" ds:itemID="{31A454D9-3E1B-4726-BF22-D8A5DE5FBB98}"/>
</file>

<file path=docProps/app.xml><?xml version="1.0" encoding="utf-8"?>
<Properties xmlns="http://schemas.openxmlformats.org/officeDocument/2006/extended-properties" xmlns:vt="http://schemas.openxmlformats.org/officeDocument/2006/docPropsVTypes">
  <Template>TM04033929[[fn=Slate]]</Template>
  <TotalTime>123</TotalTime>
  <Words>715</Words>
  <Application>Microsoft Office PowerPoint</Application>
  <PresentationFormat>Widescreen</PresentationFormat>
  <Paragraphs>70</Paragraphs>
  <Slides>24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Calisto MT</vt:lpstr>
      <vt:lpstr>Times New Roman</vt:lpstr>
      <vt:lpstr>Wingdings 2</vt:lpstr>
      <vt:lpstr>Slate</vt:lpstr>
      <vt:lpstr>Image</vt:lpstr>
      <vt:lpstr>Understanding PCI &amp; Observations Across the State</vt:lpstr>
      <vt:lpstr>My History</vt:lpstr>
      <vt:lpstr>My Travels</vt:lpstr>
      <vt:lpstr>Pavement Condition Index  (PCI)</vt:lpstr>
      <vt:lpstr>Streetsaver Distresses</vt:lpstr>
      <vt:lpstr>Good Condition</vt:lpstr>
      <vt:lpstr>Good Condition</vt:lpstr>
      <vt:lpstr>Fair Condition</vt:lpstr>
      <vt:lpstr>Fair Condition</vt:lpstr>
      <vt:lpstr>Poor Condition</vt:lpstr>
      <vt:lpstr>Poor Condition</vt:lpstr>
      <vt:lpstr>Very Poor Condition (Failed)</vt:lpstr>
      <vt:lpstr>Very Poor Condition</vt:lpstr>
      <vt:lpstr>Sealing over alligatoring?</vt:lpstr>
      <vt:lpstr>Chip Seal over Alligatoring</vt:lpstr>
      <vt:lpstr>Low Severity Bleeding</vt:lpstr>
      <vt:lpstr>Medium Severity Bleeding</vt:lpstr>
      <vt:lpstr>Medium Severity Bleeding</vt:lpstr>
      <vt:lpstr>Medium-High Severity Bleeding</vt:lpstr>
      <vt:lpstr>Very Heavy Severity Bleeding</vt:lpstr>
      <vt:lpstr>Observations Across the State</vt:lpstr>
      <vt:lpstr>PowerPoint Presentation</vt:lpstr>
      <vt:lpstr>Observations Continued</vt:lpstr>
      <vt:lpstr>Questions?       Questions?    Joel M Conder Capitol Asset &amp; Pavement Services Inc. (503) 884-6663 jconder@capitolasset.net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PCI &amp; Observations Across the State</dc:title>
  <dc:creator>Paul Wigowsky</dc:creator>
  <cp:lastModifiedBy>Joel Conder</cp:lastModifiedBy>
  <cp:revision>3</cp:revision>
  <dcterms:created xsi:type="dcterms:W3CDTF">2023-03-08T16:48:07Z</dcterms:created>
  <dcterms:modified xsi:type="dcterms:W3CDTF">2023-03-20T16:33:41Z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0x010100563C35680814BB43A11E9FB07D601FB4</vt:lpwstr>
  </property>
</Properties>
</file>