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  <p:sldId id="268" r:id="rId6"/>
    <p:sldId id="266" r:id="rId7"/>
    <p:sldId id="267" r:id="rId8"/>
    <p:sldId id="264" r:id="rId9"/>
    <p:sldId id="262" r:id="rId10"/>
    <p:sldId id="272" r:id="rId11"/>
    <p:sldId id="261" r:id="rId12"/>
    <p:sldId id="270" r:id="rId13"/>
    <p:sldId id="273" r:id="rId14"/>
    <p:sldId id="271" r:id="rId15"/>
    <p:sldId id="269" r:id="rId16"/>
    <p:sldId id="257" r:id="rId17"/>
    <p:sldId id="260" r:id="rId18"/>
    <p:sldId id="275" r:id="rId19"/>
    <p:sldId id="277" r:id="rId20"/>
    <p:sldId id="279" r:id="rId21"/>
    <p:sldId id="278" r:id="rId22"/>
    <p:sldId id="274" r:id="rId23"/>
    <p:sldId id="265" r:id="rId24"/>
    <p:sldId id="276" r:id="rId25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36" d="100"/>
          <a:sy n="136" d="100"/>
        </p:scale>
        <p:origin x="192" y="7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07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0AD10A-D81D-4823-8A2D-36821C8F91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9C29E4-420B-435B-9463-3312C30CD7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4E355B-C651-4C6E-A861-22D21F2DB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AB1E8-0C52-4D29-B8FF-3F9E7661CC6C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263F55-D003-4AA9-89D1-90A6B71CF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59FB6D-34DD-4D08-A6F1-4BE1D5D6B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4E251-6BDF-40B2-9742-D4F289EB0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821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2994B-C5A5-4ED6-A0A1-FAEE69E27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2FA439-F706-4597-8445-FD43A9A9B9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F58D9B-AC16-40F8-A385-16A550BF1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AB1E8-0C52-4D29-B8FF-3F9E7661CC6C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D163A5-15D2-4070-B9D4-A1CEA9762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72CDFF-4904-49F6-AD85-241AF5127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4E251-6BDF-40B2-9742-D4F289EB0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823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AF69ED-DD5D-424E-9C90-B0E2889CCE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A597E6-5A3D-477B-8CA3-C1B82F479A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F58093-4FC5-4F72-A394-EAB762671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AB1E8-0C52-4D29-B8FF-3F9E7661CC6C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2DC727-7159-47DB-B250-66DB90198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73EC6F-47BA-4520-BA22-75F7CD920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4E251-6BDF-40B2-9742-D4F289EB0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969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7E731A-FBE1-4DB4-BF70-AA3F8B3819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2844EC-2CE1-425D-9D80-19AB7AC303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25126B-BB6F-491C-9AE8-91CA5AA5F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AB1E8-0C52-4D29-B8FF-3F9E7661CC6C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399167-F4B8-4166-82A8-9FB777157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58B79F-58AB-4298-977E-4192A92C4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4E251-6BDF-40B2-9742-D4F289EB0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485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EE1D1-DAB8-46C6-AF0C-3418750E7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E7376C-38D0-44C1-A459-6B7B3EF287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664080-E947-4633-AF4B-807719E9A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AB1E8-0C52-4D29-B8FF-3F9E7661CC6C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78952A-1D24-4497-861D-6A6962DD64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60413F-6190-4A2A-86E3-4B7EBAFFA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4E251-6BDF-40B2-9742-D4F289EB0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402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726E5-5AC1-4D2A-B6EE-653C6323E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5B7A5-698D-4063-A963-09507BDF39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3B99A8-8D2F-4BC5-A65D-35EAAEEB8D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5376FC-8D0A-4F83-AAF2-C29B97AB4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AB1E8-0C52-4D29-B8FF-3F9E7661CC6C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F0E886-6F54-4702-A038-1171394BC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0ABC2B-5026-42EE-A3E5-707C2B432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4E251-6BDF-40B2-9742-D4F289EB0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618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B23999-46E1-42D2-B0A6-24CBFF03D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A4660F-9A09-4382-95C6-5CA3CA1318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EE0CFA-B3DC-4AAE-9EF1-8AE27D53C5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C8C2E4C-6FC3-44AD-9965-F245CD8F4F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61F9B7-2AB8-450F-900D-7500CC2752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D85E0B0-2E72-4361-B7AC-3C8C2F45D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AB1E8-0C52-4D29-B8FF-3F9E7661CC6C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75DE1B7-FA3B-45BC-A483-30300D666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D8F27A3-C03A-43DA-832D-001A7479F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4E251-6BDF-40B2-9742-D4F289EB0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788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5093EB-8886-4175-9FF5-5257CA2B0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8EB9B6-3946-4673-BCBF-2E5BB39BD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AB1E8-0C52-4D29-B8FF-3F9E7661CC6C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A03549-18A2-420E-B7ED-BC9D2908B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1D0BD3-AB74-403C-931B-BDA5535E0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4E251-6BDF-40B2-9742-D4F289EB0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806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6E4EAE-E2F6-4B21-B19D-BDD7E5C72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AB1E8-0C52-4D29-B8FF-3F9E7661CC6C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A87D802-B389-42E5-BFF2-5CE959E754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663C89-6835-46B3-8304-EBB2971F0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4E251-6BDF-40B2-9742-D4F289EB0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566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D9C6C7-67A4-4E7E-BCED-160E80395A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5E0848-A3ED-4F88-8180-405941A470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16C23E-9C0E-4918-BA5F-470BFA0B4A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3BD488-3D5C-4B7F-A27F-52F500C49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AB1E8-0C52-4D29-B8FF-3F9E7661CC6C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B98642-9201-49E5-BC26-8DDC7AED0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E877FC-B9AF-4201-8C1F-114C84851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4E251-6BDF-40B2-9742-D4F289EB0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552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12EE75-2A9A-4C01-9363-10CCB73BF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8F8E7C-71F0-45E1-BE4A-DE0B88D2DA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9D5140-D095-4F99-87C6-F2EBB0DEDE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139424-AC87-4A3A-9353-2E779D39F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AB1E8-0C52-4D29-B8FF-3F9E7661CC6C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D01D4D-B25E-4DC2-B6FB-B21B70753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296825-C5B9-41D2-9164-A24BA4B7C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4E251-6BDF-40B2-9742-D4F289EB0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648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652B11-8CBB-4832-B925-08F5828B7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575A91-F7F9-494B-8442-E2B0D4AF24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2FDD46-EF93-4414-9D0A-2DA19702F0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7AB1E8-0C52-4D29-B8FF-3F9E7661CC6C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D0293B-D19A-4AA2-9747-AC5EECDD1F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734CC9-DD21-46B4-B53B-E22AD09588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4E251-6BDF-40B2-9742-D4F289EB0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381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18F10-32B6-4E46-8C5E-8EF024B88F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6729" y="2357306"/>
            <a:ext cx="8643011" cy="2273417"/>
          </a:xfrm>
        </p:spPr>
        <p:txBody>
          <a:bodyPr>
            <a:normAutofit/>
          </a:bodyPr>
          <a:lstStyle/>
          <a:p>
            <a:r>
              <a:rPr lang="en-US" sz="4800" b="1" dirty="0"/>
              <a:t>OACES Chip Seal Workshop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4800" dirty="0">
                <a:solidFill>
                  <a:schemeClr val="accent2">
                    <a:lumMod val="75000"/>
                  </a:schemeClr>
                </a:solidFill>
              </a:rPr>
              <a:t>Oil Rock Production</a:t>
            </a:r>
            <a:r>
              <a:rPr lang="en-US" sz="3600" dirty="0"/>
              <a:t/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BB50E5-1151-46C7-A8C5-5851941E03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6729" y="4462943"/>
            <a:ext cx="8643011" cy="494951"/>
          </a:xfrm>
        </p:spPr>
        <p:txBody>
          <a:bodyPr>
            <a:normAutofit/>
          </a:bodyPr>
          <a:lstStyle/>
          <a:p>
            <a:r>
              <a:rPr lang="en-US" sz="2000" dirty="0"/>
              <a:t>Presented by : Billy Scott &amp; Scott Ringham</a:t>
            </a:r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D0E94C7B-4CEA-4105-8019-B52002FF36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5672" y="634346"/>
            <a:ext cx="8020655" cy="1499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98530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18F10-32B6-4E46-8C5E-8EF024B88F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6729" y="2258008"/>
            <a:ext cx="8643011" cy="1844209"/>
          </a:xfrm>
        </p:spPr>
        <p:txBody>
          <a:bodyPr>
            <a:normAutofit/>
          </a:bodyPr>
          <a:lstStyle/>
          <a:p>
            <a:r>
              <a:rPr lang="en-US" sz="3600" b="1" dirty="0"/>
              <a:t>What are the BIGGEST impacts that</a:t>
            </a:r>
            <a:br>
              <a:rPr lang="en-US" sz="3600" b="1" dirty="0"/>
            </a:br>
            <a:r>
              <a:rPr lang="en-US" sz="3600" b="1" dirty="0"/>
              <a:t>lower the cost of Chip Seal Materials?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BB50E5-1151-46C7-A8C5-5851941E03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6729" y="5016709"/>
            <a:ext cx="8643011" cy="457219"/>
          </a:xfrm>
        </p:spPr>
        <p:txBody>
          <a:bodyPr>
            <a:normAutofit/>
          </a:bodyPr>
          <a:lstStyle/>
          <a:p>
            <a:endParaRPr lang="en-US" sz="1600" dirty="0"/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D0E94C7B-4CEA-4105-8019-B52002FF36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5672" y="634346"/>
            <a:ext cx="8020655" cy="1499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88528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18F10-32B6-4E46-8C5E-8EF024B88F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6729" y="2258008"/>
            <a:ext cx="8643011" cy="3329992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b="1" dirty="0"/>
              <a:t>Chip Seal Cost Savings: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-Increase the spec range = Higher Production = $$$</a:t>
            </a:r>
            <a:br>
              <a:rPr lang="en-US" sz="3600" dirty="0"/>
            </a:br>
            <a:r>
              <a:rPr lang="en-US" sz="3600" dirty="0"/>
              <a:t>-Plenty of Notice for planning</a:t>
            </a:r>
            <a:br>
              <a:rPr lang="en-US" sz="3600" dirty="0"/>
            </a:br>
            <a:r>
              <a:rPr lang="en-US" sz="3600" dirty="0"/>
              <a:t>(Staffing, dry weather, trucking, screens, delays)</a:t>
            </a:r>
            <a:br>
              <a:rPr lang="en-US" sz="3600" dirty="0"/>
            </a:br>
            <a:r>
              <a:rPr lang="en-US" sz="3600" dirty="0"/>
              <a:t>-Volume/Location/Crusher Moves</a:t>
            </a:r>
            <a:br>
              <a:rPr lang="en-US" sz="3600" dirty="0"/>
            </a:br>
            <a:r>
              <a:rPr lang="en-US" sz="3600" dirty="0"/>
              <a:t>-AC Plants or Bi-products</a:t>
            </a:r>
            <a:br>
              <a:rPr lang="en-US" sz="3600" dirty="0"/>
            </a:br>
            <a:r>
              <a:rPr lang="en-US" sz="3600" b="1" dirty="0"/>
              <a:t>-1/2”-1/4” order combined with 1/4”-#10???</a:t>
            </a:r>
            <a:br>
              <a:rPr lang="en-US" sz="3600" b="1" dirty="0"/>
            </a:br>
            <a:r>
              <a:rPr lang="en-US" sz="3600" b="1" dirty="0"/>
              <a:t>-Base Rock options???</a:t>
            </a:r>
            <a:endParaRPr lang="en-US" sz="32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BB50E5-1151-46C7-A8C5-5851941E03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6729" y="6223654"/>
            <a:ext cx="8643011" cy="278746"/>
          </a:xfrm>
        </p:spPr>
        <p:txBody>
          <a:bodyPr>
            <a:normAutofit fontScale="92500" lnSpcReduction="20000"/>
          </a:bodyPr>
          <a:lstStyle/>
          <a:p>
            <a:endParaRPr lang="en-US" sz="1600" dirty="0"/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D0E94C7B-4CEA-4105-8019-B52002FF36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5672" y="634346"/>
            <a:ext cx="8020655" cy="1499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39357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18F10-32B6-4E46-8C5E-8EF024B88F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61020" y="2258008"/>
            <a:ext cx="8850385" cy="3295504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/>
              <a:t>What can you do to make a difference?</a:t>
            </a:r>
            <a:br>
              <a:rPr lang="en-US" sz="3600" b="1" dirty="0"/>
            </a:br>
            <a:r>
              <a:rPr lang="en-US" sz="3200" dirty="0"/>
              <a:t>-RFQ’s around same time (Nov, not April)</a:t>
            </a:r>
            <a:br>
              <a:rPr lang="en-US" sz="3200" dirty="0"/>
            </a:br>
            <a:r>
              <a:rPr lang="en-US" sz="3200" dirty="0"/>
              <a:t> (More notice &amp; earlier bidding)</a:t>
            </a:r>
            <a:br>
              <a:rPr lang="en-US" sz="3200" dirty="0"/>
            </a:br>
            <a:r>
              <a:rPr lang="en-US" sz="3200" dirty="0"/>
              <a:t>-Consistent Gradation Requirements or Specs</a:t>
            </a:r>
            <a:br>
              <a:rPr lang="en-US" sz="3200" dirty="0"/>
            </a:br>
            <a:r>
              <a:rPr lang="en-US" sz="3200" dirty="0"/>
              <a:t>(Bi-products &amp; Crusher Moves = Higher Cost)</a:t>
            </a:r>
            <a:br>
              <a:rPr lang="en-US" sz="3200" dirty="0"/>
            </a:br>
            <a:r>
              <a:rPr lang="en-US" sz="3200" dirty="0"/>
              <a:t>-Multiple product balance???</a:t>
            </a:r>
            <a:br>
              <a:rPr lang="en-US" sz="3200" dirty="0"/>
            </a:br>
            <a:endParaRPr lang="en-US" sz="36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BB50E5-1151-46C7-A8C5-5851941E03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6729" y="5712903"/>
            <a:ext cx="8643011" cy="335559"/>
          </a:xfrm>
        </p:spPr>
        <p:txBody>
          <a:bodyPr>
            <a:normAutofit/>
          </a:bodyPr>
          <a:lstStyle/>
          <a:p>
            <a:endParaRPr lang="en-US" sz="1600" dirty="0"/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D0E94C7B-4CEA-4105-8019-B52002FF36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5672" y="634346"/>
            <a:ext cx="8020655" cy="1499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15844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18F10-32B6-4E46-8C5E-8EF024B88F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28719" y="3540154"/>
            <a:ext cx="3187817" cy="1476555"/>
          </a:xfrm>
        </p:spPr>
        <p:txBody>
          <a:bodyPr>
            <a:normAutofit/>
          </a:bodyPr>
          <a:lstStyle/>
          <a:p>
            <a:pPr algn="l"/>
            <a:endParaRPr lang="en-US" sz="3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BB50E5-1151-46C7-A8C5-5851941E03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10606" y="5016709"/>
            <a:ext cx="3556932" cy="457219"/>
          </a:xfrm>
        </p:spPr>
        <p:txBody>
          <a:bodyPr>
            <a:normAutofit/>
          </a:bodyPr>
          <a:lstStyle/>
          <a:p>
            <a:endParaRPr lang="en-US" sz="1600" dirty="0"/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D0E94C7B-4CEA-4105-8019-B52002FF36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5672" y="634346"/>
            <a:ext cx="8020655" cy="1499452"/>
          </a:xfrm>
          <a:prstGeom prst="rect">
            <a:avLst/>
          </a:prstGeom>
        </p:spPr>
      </p:pic>
      <p:pic>
        <p:nvPicPr>
          <p:cNvPr id="7" name="Picture 6" descr="A close up of a white background&#10;&#10;Description automatically generated">
            <a:extLst>
              <a:ext uri="{FF2B5EF4-FFF2-40B4-BE49-F238E27FC236}">
                <a16:creationId xmlns:a16="http://schemas.microsoft.com/office/drawing/2014/main" id="{C5112247-6DB8-4EEB-9890-CEA7CB30A4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9361" y="2225609"/>
            <a:ext cx="7836966" cy="3998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75675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18F10-32B6-4E46-8C5E-8EF024B88F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52631" y="2258008"/>
            <a:ext cx="8841997" cy="2752559"/>
          </a:xfrm>
        </p:spPr>
        <p:txBody>
          <a:bodyPr>
            <a:normAutofit/>
          </a:bodyPr>
          <a:lstStyle/>
          <a:p>
            <a:r>
              <a:rPr lang="en-US" sz="3600" b="1" dirty="0"/>
              <a:t>Generally speaking, what products would typically be cheaper to produce from the chart? </a:t>
            </a:r>
            <a:br>
              <a:rPr lang="en-US" sz="3600" b="1" dirty="0"/>
            </a:br>
            <a:r>
              <a:rPr lang="en-US" sz="3600" b="1" dirty="0"/>
              <a:t/>
            </a:r>
            <a:br>
              <a:rPr lang="en-US" sz="3600" b="1" dirty="0"/>
            </a:br>
            <a:endParaRPr lang="en-US" sz="36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BB50E5-1151-46C7-A8C5-5851941E03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6729" y="5016709"/>
            <a:ext cx="8643011" cy="457219"/>
          </a:xfrm>
        </p:spPr>
        <p:txBody>
          <a:bodyPr>
            <a:normAutofit/>
          </a:bodyPr>
          <a:lstStyle/>
          <a:p>
            <a:endParaRPr lang="en-US" sz="1600" dirty="0"/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D0E94C7B-4CEA-4105-8019-B52002FF36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5672" y="634346"/>
            <a:ext cx="8020655" cy="1499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57176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18F10-32B6-4E46-8C5E-8EF024B88F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28719" y="3540154"/>
            <a:ext cx="3187817" cy="1476555"/>
          </a:xfrm>
        </p:spPr>
        <p:txBody>
          <a:bodyPr>
            <a:normAutofit/>
          </a:bodyPr>
          <a:lstStyle/>
          <a:p>
            <a:pPr algn="l"/>
            <a:endParaRPr lang="en-US" sz="3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BB50E5-1151-46C7-A8C5-5851941E03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10606" y="5016709"/>
            <a:ext cx="3556932" cy="457219"/>
          </a:xfrm>
        </p:spPr>
        <p:txBody>
          <a:bodyPr>
            <a:normAutofit/>
          </a:bodyPr>
          <a:lstStyle/>
          <a:p>
            <a:endParaRPr lang="en-US" sz="1600" dirty="0"/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D0E94C7B-4CEA-4105-8019-B52002FF36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5672" y="634346"/>
            <a:ext cx="8020655" cy="1499452"/>
          </a:xfrm>
          <a:prstGeom prst="rect">
            <a:avLst/>
          </a:prstGeom>
        </p:spPr>
      </p:pic>
      <p:pic>
        <p:nvPicPr>
          <p:cNvPr id="11" name="Picture 10" descr="A close up of a white background&#10;&#10;Description automatically generated">
            <a:extLst>
              <a:ext uri="{FF2B5EF4-FFF2-40B4-BE49-F238E27FC236}">
                <a16:creationId xmlns:a16="http://schemas.microsoft.com/office/drawing/2014/main" id="{EAF1607F-8A37-4C43-9B39-2E4DB440E9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8700" y="2318643"/>
            <a:ext cx="7654600" cy="3905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16351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18F10-32B6-4E46-8C5E-8EF024B88F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6729" y="2258008"/>
            <a:ext cx="8643011" cy="4142792"/>
          </a:xfrm>
        </p:spPr>
        <p:txBody>
          <a:bodyPr>
            <a:normAutofit/>
          </a:bodyPr>
          <a:lstStyle/>
          <a:p>
            <a:endParaRPr lang="en-US" sz="54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BB50E5-1151-46C7-A8C5-5851941E03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6729" y="5016709"/>
            <a:ext cx="8643011" cy="457219"/>
          </a:xfrm>
        </p:spPr>
        <p:txBody>
          <a:bodyPr>
            <a:normAutofit/>
          </a:bodyPr>
          <a:lstStyle/>
          <a:p>
            <a:endParaRPr lang="en-US" sz="1600" dirty="0"/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D0E94C7B-4CEA-4105-8019-B52002FF36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5672" y="634346"/>
            <a:ext cx="8020655" cy="1499452"/>
          </a:xfrm>
          <a:prstGeom prst="rect">
            <a:avLst/>
          </a:prstGeom>
        </p:spPr>
      </p:pic>
      <p:pic>
        <p:nvPicPr>
          <p:cNvPr id="6" name="Picture 5" descr="A close up of a receipt&#10;&#10;Description automatically generated">
            <a:extLst>
              <a:ext uri="{FF2B5EF4-FFF2-40B4-BE49-F238E27FC236}">
                <a16:creationId xmlns:a16="http://schemas.microsoft.com/office/drawing/2014/main" id="{F9F6D1C8-1CDB-428B-92E1-448E1C0E64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79" y="0"/>
            <a:ext cx="1032524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01106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18F10-32B6-4E46-8C5E-8EF024B88F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6729" y="2258008"/>
            <a:ext cx="8643011" cy="4142792"/>
          </a:xfrm>
        </p:spPr>
        <p:txBody>
          <a:bodyPr>
            <a:normAutofit/>
          </a:bodyPr>
          <a:lstStyle/>
          <a:p>
            <a:endParaRPr lang="en-US" sz="54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BB50E5-1151-46C7-A8C5-5851941E03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6729" y="5016709"/>
            <a:ext cx="8643011" cy="457219"/>
          </a:xfrm>
        </p:spPr>
        <p:txBody>
          <a:bodyPr>
            <a:normAutofit/>
          </a:bodyPr>
          <a:lstStyle/>
          <a:p>
            <a:endParaRPr lang="en-US" sz="1600" dirty="0"/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D0E94C7B-4CEA-4105-8019-B52002FF36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5672" y="634346"/>
            <a:ext cx="8020655" cy="1499452"/>
          </a:xfrm>
          <a:prstGeom prst="rect">
            <a:avLst/>
          </a:prstGeom>
        </p:spPr>
      </p:pic>
      <p:pic>
        <p:nvPicPr>
          <p:cNvPr id="6" name="Picture 5" descr="A close up of a receipt&#10;&#10;Description automatically generated">
            <a:extLst>
              <a:ext uri="{FF2B5EF4-FFF2-40B4-BE49-F238E27FC236}">
                <a16:creationId xmlns:a16="http://schemas.microsoft.com/office/drawing/2014/main" id="{F9F6D1C8-1CDB-428B-92E1-448E1C0E64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379" y="634346"/>
            <a:ext cx="7740721" cy="5983008"/>
          </a:xfrm>
          <a:prstGeom prst="rect">
            <a:avLst/>
          </a:prstGeom>
        </p:spPr>
      </p:pic>
      <p:pic>
        <p:nvPicPr>
          <p:cNvPr id="7" name="Picture 6" descr="A screenshot of a cell phone&#10;&#10;Description automatically generated">
            <a:extLst>
              <a:ext uri="{FF2B5EF4-FFF2-40B4-BE49-F238E27FC236}">
                <a16:creationId xmlns:a16="http://schemas.microsoft.com/office/drawing/2014/main" id="{3CE597CC-2132-477D-A166-F0FC371893D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5625" y="634346"/>
            <a:ext cx="4296375" cy="5983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4817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18F10-32B6-4E46-8C5E-8EF024B88F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6729" y="2258008"/>
            <a:ext cx="8643011" cy="1634483"/>
          </a:xfrm>
        </p:spPr>
        <p:txBody>
          <a:bodyPr>
            <a:normAutofit/>
          </a:bodyPr>
          <a:lstStyle/>
          <a:p>
            <a:endParaRPr lang="en-US" sz="54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BB50E5-1151-46C7-A8C5-5851941E03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6729" y="5016709"/>
            <a:ext cx="8643011" cy="457219"/>
          </a:xfrm>
        </p:spPr>
        <p:txBody>
          <a:bodyPr>
            <a:normAutofit/>
          </a:bodyPr>
          <a:lstStyle/>
          <a:p>
            <a:endParaRPr lang="en-US" sz="1600" dirty="0"/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D0E94C7B-4CEA-4105-8019-B52002FF36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5672" y="634346"/>
            <a:ext cx="8020655" cy="1499452"/>
          </a:xfrm>
          <a:prstGeom prst="rect">
            <a:avLst/>
          </a:prstGeom>
        </p:spPr>
      </p:pic>
      <p:pic>
        <p:nvPicPr>
          <p:cNvPr id="6" name="Picture 5" descr="A screenshot of a cell phone&#10;&#10;Description automatically generated">
            <a:extLst>
              <a:ext uri="{FF2B5EF4-FFF2-40B4-BE49-F238E27FC236}">
                <a16:creationId xmlns:a16="http://schemas.microsoft.com/office/drawing/2014/main" id="{86EC310B-D0D5-482D-9DDE-B6DE42B39B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2261" y="2251185"/>
            <a:ext cx="4549458" cy="4467849"/>
          </a:xfrm>
          <a:prstGeom prst="rect">
            <a:avLst/>
          </a:prstGeom>
        </p:spPr>
      </p:pic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410A04C5-7723-47DA-954E-6AF861C923F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1718" y="2241659"/>
            <a:ext cx="4296375" cy="447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46345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18F10-32B6-4E46-8C5E-8EF024B88F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6729" y="2258008"/>
            <a:ext cx="8643011" cy="2104267"/>
          </a:xfrm>
        </p:spPr>
        <p:txBody>
          <a:bodyPr>
            <a:normAutofit/>
          </a:bodyPr>
          <a:lstStyle/>
          <a:p>
            <a:r>
              <a:rPr lang="en-US" sz="3600" b="1" dirty="0"/>
              <a:t>What are the most important factors to consider when bidding Chip Seal Materials?</a:t>
            </a:r>
            <a:br>
              <a:rPr lang="en-US" sz="3600" b="1" dirty="0"/>
            </a:br>
            <a:endParaRPr lang="en-US" sz="36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BB50E5-1151-46C7-A8C5-5851941E03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6729" y="5016709"/>
            <a:ext cx="8643011" cy="457219"/>
          </a:xfrm>
        </p:spPr>
        <p:txBody>
          <a:bodyPr>
            <a:normAutofit/>
          </a:bodyPr>
          <a:lstStyle/>
          <a:p>
            <a:endParaRPr lang="en-US" sz="1600" dirty="0"/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D0E94C7B-4CEA-4105-8019-B52002FF36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5672" y="634346"/>
            <a:ext cx="8020655" cy="1499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1146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18F10-32B6-4E46-8C5E-8EF024B88F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6729" y="2258009"/>
            <a:ext cx="8643011" cy="2171378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dirty="0"/>
              <a:t/>
            </a:r>
            <a:br>
              <a:rPr lang="en-US" sz="3600" dirty="0"/>
            </a:br>
            <a:r>
              <a:rPr lang="en-US" sz="4000" b="1" dirty="0"/>
              <a:t>Billy Scott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4000" dirty="0"/>
              <a:t>-14 Years with KRC</a:t>
            </a:r>
            <a:br>
              <a:rPr lang="en-US" sz="4000" dirty="0"/>
            </a:br>
            <a:r>
              <a:rPr lang="en-US" sz="4000" dirty="0"/>
              <a:t>-Background Duties- HE/CR/TR/AC/SA</a:t>
            </a:r>
            <a:br>
              <a:rPr lang="en-US" sz="4000" dirty="0"/>
            </a:br>
            <a:r>
              <a:rPr lang="en-US" sz="4000" dirty="0"/>
              <a:t>-WV Aggregate Sales &amp; Customer Service Rep.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BB50E5-1151-46C7-A8C5-5851941E03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6729" y="5016709"/>
            <a:ext cx="8643011" cy="457219"/>
          </a:xfrm>
        </p:spPr>
        <p:txBody>
          <a:bodyPr>
            <a:normAutofit/>
          </a:bodyPr>
          <a:lstStyle/>
          <a:p>
            <a:endParaRPr lang="en-US" sz="1600" dirty="0"/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D0E94C7B-4CEA-4105-8019-B52002FF36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5672" y="634346"/>
            <a:ext cx="8020655" cy="1499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6553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18F10-32B6-4E46-8C5E-8EF024B88F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6729" y="2258008"/>
            <a:ext cx="8643011" cy="1634483"/>
          </a:xfrm>
        </p:spPr>
        <p:txBody>
          <a:bodyPr>
            <a:normAutofit/>
          </a:bodyPr>
          <a:lstStyle/>
          <a:p>
            <a:r>
              <a:rPr lang="en-US" sz="5400" b="1" dirty="0"/>
              <a:t>What questions do you have?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BB50E5-1151-46C7-A8C5-5851941E03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6729" y="5016709"/>
            <a:ext cx="8643011" cy="457219"/>
          </a:xfrm>
        </p:spPr>
        <p:txBody>
          <a:bodyPr>
            <a:normAutofit/>
          </a:bodyPr>
          <a:lstStyle/>
          <a:p>
            <a:endParaRPr lang="en-US" sz="1600" dirty="0"/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D0E94C7B-4CEA-4105-8019-B52002FF36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5672" y="634346"/>
            <a:ext cx="8020655" cy="1499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14887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18F10-32B6-4E46-8C5E-8EF024B88F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6729" y="2357306"/>
            <a:ext cx="8643011" cy="2273417"/>
          </a:xfrm>
        </p:spPr>
        <p:txBody>
          <a:bodyPr>
            <a:normAutofit/>
          </a:bodyPr>
          <a:lstStyle/>
          <a:p>
            <a:r>
              <a:rPr lang="en-US" sz="4800" b="1" dirty="0"/>
              <a:t>OACES Chip Seal Workshop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4800" dirty="0">
                <a:solidFill>
                  <a:schemeClr val="accent2">
                    <a:lumMod val="75000"/>
                  </a:schemeClr>
                </a:solidFill>
              </a:rPr>
              <a:t>Oil Rock Production</a:t>
            </a:r>
            <a:r>
              <a:rPr lang="en-US" sz="3600" dirty="0"/>
              <a:t/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BB50E5-1151-46C7-A8C5-5851941E03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6729" y="4462943"/>
            <a:ext cx="8643011" cy="494951"/>
          </a:xfrm>
        </p:spPr>
        <p:txBody>
          <a:bodyPr>
            <a:normAutofit/>
          </a:bodyPr>
          <a:lstStyle/>
          <a:p>
            <a:r>
              <a:rPr lang="en-US" sz="2000" dirty="0"/>
              <a:t>Presented by : Billy Scott &amp; Scott Ringham</a:t>
            </a:r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D0E94C7B-4CEA-4105-8019-B52002FF36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5672" y="634346"/>
            <a:ext cx="8020655" cy="1499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706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18F10-32B6-4E46-8C5E-8EF024B88F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6729" y="2258009"/>
            <a:ext cx="8643011" cy="2179768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/>
              <a:t>Scott Ringham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-16 Years with KRC</a:t>
            </a:r>
            <a:br>
              <a:rPr lang="en-US" sz="3600" dirty="0"/>
            </a:br>
            <a:r>
              <a:rPr lang="en-US" sz="3600" dirty="0"/>
              <a:t>-Background Duties- HE/CR/PR</a:t>
            </a:r>
            <a:br>
              <a:rPr lang="en-US" sz="3600" dirty="0"/>
            </a:br>
            <a:r>
              <a:rPr lang="en-US" sz="3600" dirty="0"/>
              <a:t>-WV Materials Production Superintendent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BB50E5-1151-46C7-A8C5-5851941E03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6729" y="5016709"/>
            <a:ext cx="8643011" cy="457219"/>
          </a:xfrm>
        </p:spPr>
        <p:txBody>
          <a:bodyPr>
            <a:normAutofit/>
          </a:bodyPr>
          <a:lstStyle/>
          <a:p>
            <a:endParaRPr lang="en-US" sz="1600" dirty="0"/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D0E94C7B-4CEA-4105-8019-B52002FF36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5672" y="634346"/>
            <a:ext cx="8020655" cy="1499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7163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18F10-32B6-4E46-8C5E-8EF024B88F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6729" y="2258008"/>
            <a:ext cx="8643011" cy="3874344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b="1" dirty="0"/>
              <a:t>Top Ten Biggest </a:t>
            </a:r>
            <a:r>
              <a:rPr lang="en-US" sz="4000" b="1" dirty="0" err="1"/>
              <a:t>Agg</a:t>
            </a:r>
            <a:r>
              <a:rPr lang="en-US" sz="4000" b="1" dirty="0"/>
              <a:t> Producer in the Country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-American Owned &amp; Operated</a:t>
            </a:r>
            <a:br>
              <a:rPr lang="en-US" sz="3600" dirty="0"/>
            </a:br>
            <a:r>
              <a:rPr lang="en-US" sz="3600" dirty="0"/>
              <a:t>-Reside in 14 States, operate out of 19</a:t>
            </a:r>
            <a:br>
              <a:rPr lang="en-US" sz="3600" dirty="0"/>
            </a:br>
            <a:r>
              <a:rPr lang="en-US" sz="3600" dirty="0"/>
              <a:t>-Oregon KRC Operations previously owned by:</a:t>
            </a:r>
            <a:br>
              <a:rPr lang="en-US" sz="3600" dirty="0"/>
            </a:br>
            <a:r>
              <a:rPr lang="en-US" sz="3600" dirty="0"/>
              <a:t>		MBI or MORSE BROS</a:t>
            </a:r>
            <a:br>
              <a:rPr lang="en-US" sz="3600" dirty="0"/>
            </a:br>
            <a:r>
              <a:rPr lang="en-US" sz="3600" dirty="0"/>
              <a:t>-Growth Mode: Molalla/</a:t>
            </a:r>
            <a:r>
              <a:rPr lang="en-US" sz="3600" dirty="0" err="1"/>
              <a:t>Viesko</a:t>
            </a:r>
            <a:r>
              <a:rPr lang="en-US" sz="3600" dirty="0"/>
              <a:t>/</a:t>
            </a:r>
            <a:r>
              <a:rPr lang="en-US" sz="3600" dirty="0" err="1"/>
              <a:t>Teevin</a:t>
            </a:r>
            <a:r>
              <a:rPr lang="en-US" sz="3600" dirty="0"/>
              <a:t> Bros</a:t>
            </a:r>
            <a:br>
              <a:rPr lang="en-US" sz="3600" dirty="0"/>
            </a:br>
            <a:r>
              <a:rPr lang="en-US" sz="3600" dirty="0"/>
              <a:t>-Peak season about 300 employees in the WV</a:t>
            </a:r>
            <a:br>
              <a:rPr lang="en-US" sz="3600" dirty="0"/>
            </a:br>
            <a:r>
              <a:rPr lang="en-US" sz="3600" dirty="0"/>
              <a:t>-2.5+ Million Tons Per Year in WV!!!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BB50E5-1151-46C7-A8C5-5851941E03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6729" y="6223654"/>
            <a:ext cx="8643011" cy="302980"/>
          </a:xfrm>
        </p:spPr>
        <p:txBody>
          <a:bodyPr>
            <a:normAutofit lnSpcReduction="10000"/>
          </a:bodyPr>
          <a:lstStyle/>
          <a:p>
            <a:endParaRPr lang="en-US" sz="1600" dirty="0"/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D0E94C7B-4CEA-4105-8019-B52002FF36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5672" y="634346"/>
            <a:ext cx="8020655" cy="1499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1970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18F10-32B6-4E46-8C5E-8EF024B88F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6729" y="2258008"/>
            <a:ext cx="8643011" cy="2104267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/>
              <a:t>Candy Bars: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-Hershey’s Chocolate Bar (3”-0)</a:t>
            </a:r>
            <a:br>
              <a:rPr lang="en-US" sz="3600" dirty="0"/>
            </a:br>
            <a:r>
              <a:rPr lang="en-US" sz="3600" dirty="0"/>
              <a:t>-Snicker’s Chocolate Bar (3/4”-0)</a:t>
            </a:r>
            <a:br>
              <a:rPr lang="en-US" sz="3600" dirty="0"/>
            </a:br>
            <a:r>
              <a:rPr lang="en-US" sz="3600" dirty="0"/>
              <a:t>-Ghirardelli Chocolate’s (Chip Rock)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BB50E5-1151-46C7-A8C5-5851941E03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6729" y="5217952"/>
            <a:ext cx="8643011" cy="1065402"/>
          </a:xfrm>
        </p:spPr>
        <p:txBody>
          <a:bodyPr>
            <a:normAutofit/>
          </a:bodyPr>
          <a:lstStyle/>
          <a:p>
            <a:r>
              <a:rPr lang="en-US" sz="4800" b="1" dirty="0"/>
              <a:t>Why???</a:t>
            </a:r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D0E94C7B-4CEA-4105-8019-B52002FF36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5672" y="634346"/>
            <a:ext cx="8020655" cy="1499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2802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18F10-32B6-4E46-8C5E-8EF024B88F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6729" y="2258008"/>
            <a:ext cx="8643011" cy="3438118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b="1" dirty="0"/>
              <a:t>Candy Bars: WHY???</a:t>
            </a:r>
            <a:br>
              <a:rPr lang="en-US" sz="4000" b="1" dirty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3”- 0 is produced at higher rate per hour</a:t>
            </a:r>
            <a:br>
              <a:rPr lang="en-US" sz="3600" dirty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3/4”- 0 is produced a little slower, more wear </a:t>
            </a:r>
            <a:br>
              <a:rPr lang="en-US" sz="3600" dirty="0"/>
            </a:br>
            <a:r>
              <a:rPr lang="en-US" sz="3600" dirty="0"/>
              <a:t>&amp; tear, higher cost but most common</a:t>
            </a:r>
            <a:br>
              <a:rPr lang="en-US" sz="3600" dirty="0"/>
            </a:br>
            <a:r>
              <a:rPr lang="en-US" sz="3600" dirty="0"/>
              <a:t/>
            </a:r>
            <a:br>
              <a:rPr lang="en-US" sz="3600" dirty="0"/>
            </a:br>
            <a:endParaRPr lang="en-US" sz="36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BB50E5-1151-46C7-A8C5-5851941E03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6729" y="6442745"/>
            <a:ext cx="8643011" cy="293615"/>
          </a:xfrm>
        </p:spPr>
        <p:txBody>
          <a:bodyPr>
            <a:normAutofit lnSpcReduction="10000"/>
          </a:bodyPr>
          <a:lstStyle/>
          <a:p>
            <a:endParaRPr lang="en-US" sz="1600" dirty="0"/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D0E94C7B-4CEA-4105-8019-B52002FF36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5672" y="634346"/>
            <a:ext cx="8020655" cy="1499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9333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18F10-32B6-4E46-8C5E-8EF024B88F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77798" y="2525086"/>
            <a:ext cx="8816829" cy="3800212"/>
          </a:xfrm>
        </p:spPr>
        <p:txBody>
          <a:bodyPr>
            <a:normAutofit fontScale="90000"/>
          </a:bodyPr>
          <a:lstStyle/>
          <a:p>
            <a:r>
              <a:rPr lang="en-US" sz="4000" b="1" dirty="0"/>
              <a:t>Candy Bars: WHY???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As is Ghirardelli chocolates, Chip Rock is a Specialty product with slow production, superior quality, weather sensitive, tight specs, higher cost, more down time. . . </a:t>
            </a:r>
            <a:br>
              <a:rPr lang="en-US" sz="3600" dirty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4000" b="1" dirty="0"/>
              <a:t>What else impacts the quality of this product?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BB50E5-1151-46C7-A8C5-5851941E03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6729" y="6442745"/>
            <a:ext cx="8643011" cy="293615"/>
          </a:xfrm>
        </p:spPr>
        <p:txBody>
          <a:bodyPr>
            <a:normAutofit lnSpcReduction="10000"/>
          </a:bodyPr>
          <a:lstStyle/>
          <a:p>
            <a:endParaRPr lang="en-US" sz="1600" dirty="0"/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D0E94C7B-4CEA-4105-8019-B52002FF36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5672" y="634346"/>
            <a:ext cx="8020655" cy="1499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73290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18F10-32B6-4E46-8C5E-8EF024B88F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6729" y="2258008"/>
            <a:ext cx="8643011" cy="1844209"/>
          </a:xfrm>
        </p:spPr>
        <p:txBody>
          <a:bodyPr>
            <a:normAutofit/>
          </a:bodyPr>
          <a:lstStyle/>
          <a:p>
            <a:r>
              <a:rPr lang="en-US" sz="3600" b="1" dirty="0"/>
              <a:t>What are the BIGGEST impacts that </a:t>
            </a:r>
            <a:br>
              <a:rPr lang="en-US" sz="3600" b="1" dirty="0"/>
            </a:br>
            <a:r>
              <a:rPr lang="en-US" sz="3600" b="1" dirty="0"/>
              <a:t>raise the cost of Chip Seal Materials?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BB50E5-1151-46C7-A8C5-5851941E03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6729" y="5016709"/>
            <a:ext cx="8643011" cy="457219"/>
          </a:xfrm>
        </p:spPr>
        <p:txBody>
          <a:bodyPr>
            <a:normAutofit/>
          </a:bodyPr>
          <a:lstStyle/>
          <a:p>
            <a:endParaRPr lang="en-US" sz="1600" dirty="0"/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D0E94C7B-4CEA-4105-8019-B52002FF36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5672" y="634346"/>
            <a:ext cx="8020655" cy="1499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06084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18F10-32B6-4E46-8C5E-8EF024B88F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6729" y="2258009"/>
            <a:ext cx="8643011" cy="382401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/>
              <a:t>Chip Seal Increased Cost: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-</a:t>
            </a:r>
            <a:r>
              <a:rPr lang="en-US" sz="3200" dirty="0"/>
              <a:t>Short Notice to crush = Higher cost</a:t>
            </a:r>
            <a:br>
              <a:rPr lang="en-US" sz="3200" dirty="0"/>
            </a:br>
            <a:r>
              <a:rPr lang="en-US" sz="3200" dirty="0"/>
              <a:t>-Screen Changes = Down time</a:t>
            </a:r>
            <a:br>
              <a:rPr lang="en-US" sz="3200" dirty="0"/>
            </a:br>
            <a:r>
              <a:rPr lang="en-US" sz="3200" dirty="0"/>
              <a:t>-Floor Loss 10-20%</a:t>
            </a:r>
            <a:br>
              <a:rPr lang="en-US" sz="3200" dirty="0"/>
            </a:br>
            <a:r>
              <a:rPr lang="en-US" sz="3200" dirty="0"/>
              <a:t>-Yard Balance</a:t>
            </a:r>
            <a:br>
              <a:rPr lang="en-US" sz="3200" dirty="0"/>
            </a:br>
            <a:r>
              <a:rPr lang="en-US" sz="3200" dirty="0"/>
              <a:t>-Market Conditions</a:t>
            </a:r>
            <a:br>
              <a:rPr lang="en-US" sz="3200" dirty="0"/>
            </a:br>
            <a:r>
              <a:rPr lang="en-US" sz="3200" dirty="0"/>
              <a:t>-Contamination</a:t>
            </a:r>
            <a:br>
              <a:rPr lang="en-US" sz="3200" dirty="0"/>
            </a:br>
            <a:r>
              <a:rPr lang="en-US" sz="3200" dirty="0"/>
              <a:t>-Lack of volume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BB50E5-1151-46C7-A8C5-5851941E03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6729" y="6308521"/>
            <a:ext cx="8643011" cy="385894"/>
          </a:xfrm>
        </p:spPr>
        <p:txBody>
          <a:bodyPr>
            <a:normAutofit/>
          </a:bodyPr>
          <a:lstStyle/>
          <a:p>
            <a:endParaRPr lang="en-US" sz="1600" dirty="0"/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D0E94C7B-4CEA-4105-8019-B52002FF36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5672" y="634346"/>
            <a:ext cx="8020655" cy="1499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49986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MigrationSourceURL xmlns="7ac1d05a-fc1e-4069-a527-ab4693b3d038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3C35680814BB43A11E9FB07D601FB4" ma:contentTypeVersion="2" ma:contentTypeDescription="Create a new document." ma:contentTypeScope="" ma:versionID="eec5cde7945ba053eb90ff92c76b596f">
  <xsd:schema xmlns:xsd="http://www.w3.org/2001/XMLSchema" xmlns:xs="http://www.w3.org/2001/XMLSchema" xmlns:p="http://schemas.microsoft.com/office/2006/metadata/properties" xmlns:ns1="http://schemas.microsoft.com/sharepoint/v3" xmlns:ns2="7ac1d05a-fc1e-4069-a527-ab4693b3d038" targetNamespace="http://schemas.microsoft.com/office/2006/metadata/properties" ma:root="true" ma:fieldsID="cda7576bbc4fe67a2cb7ad6bfa5bbd97" ns1:_="" ns2:_="">
    <xsd:import namespace="http://schemas.microsoft.com/sharepoint/v3"/>
    <xsd:import namespace="7ac1d05a-fc1e-4069-a527-ab4693b3d038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MigrationSourceUR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c1d05a-fc1e-4069-a527-ab4693b3d038" elementFormDefault="qualified">
    <xsd:import namespace="http://schemas.microsoft.com/office/2006/documentManagement/types"/>
    <xsd:import namespace="http://schemas.microsoft.com/office/infopath/2007/PartnerControls"/>
    <xsd:element name="MigrationSourceURL" ma:index="10" nillable="true" ma:displayName="MigrationSourceURL" ma:internalName="MigrationSourceURL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A169339-B963-4E27-B963-DA9A4D30F7E1}">
  <ds:schemaRefs>
    <ds:schemaRef ds:uri="http://purl.org/dc/elements/1.1/"/>
    <ds:schemaRef ds:uri="http://schemas.microsoft.com/office/2006/metadata/properties"/>
    <ds:schemaRef ds:uri="http://schemas.microsoft.com/sharepoint/v3"/>
    <ds:schemaRef ds:uri="7ac1d05a-fc1e-4069-a527-ab4693b3d038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7403507-F652-440E-9B7A-FCEE9C78542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ECC7445-1D7D-46F9-8760-067EBF90E4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ac1d05a-fc1e-4069-a527-ab4693b3d03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1295</TotalTime>
  <Words>501</Words>
  <Application>Microsoft Office PowerPoint</Application>
  <PresentationFormat>Widescreen</PresentationFormat>
  <Paragraphs>19</Paragraphs>
  <Slides>21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Office Theme</vt:lpstr>
      <vt:lpstr>OACES Chip Seal Workshop Oil Rock Production </vt:lpstr>
      <vt:lpstr> Billy Scott -14 Years with KRC -Background Duties- HE/CR/TR/AC/SA -WV Aggregate Sales &amp; Customer Service Rep.</vt:lpstr>
      <vt:lpstr>Scott Ringham -16 Years with KRC -Background Duties- HE/CR/PR -WV Materials Production Superintendent</vt:lpstr>
      <vt:lpstr>Top Ten Biggest Agg Producer in the Country -American Owned &amp; Operated -Reside in 14 States, operate out of 19 -Oregon KRC Operations previously owned by:   MBI or MORSE BROS -Growth Mode: Molalla/Viesko/Teevin Bros -Peak season about 300 employees in the WV -2.5+ Million Tons Per Year in WV!!!</vt:lpstr>
      <vt:lpstr>Candy Bars: -Hershey’s Chocolate Bar (3”-0) -Snicker’s Chocolate Bar (3/4”-0) -Ghirardelli Chocolate’s (Chip Rock)</vt:lpstr>
      <vt:lpstr>Candy Bars: WHY???  3”- 0 is produced at higher rate per hour  3/4”- 0 is produced a little slower, more wear  &amp; tear, higher cost but most common  </vt:lpstr>
      <vt:lpstr>Candy Bars: WHY???  As is Ghirardelli chocolates, Chip Rock is a Specialty product with slow production, superior quality, weather sensitive, tight specs, higher cost, more down time. . .   What else impacts the quality of this product?</vt:lpstr>
      <vt:lpstr>What are the BIGGEST impacts that  raise the cost of Chip Seal Materials?</vt:lpstr>
      <vt:lpstr>Chip Seal Increased Cost: -Short Notice to crush = Higher cost -Screen Changes = Down time -Floor Loss 10-20% -Yard Balance -Market Conditions -Contamination -Lack of volume</vt:lpstr>
      <vt:lpstr>What are the BIGGEST impacts that lower the cost of Chip Seal Materials?</vt:lpstr>
      <vt:lpstr>Chip Seal Cost Savings: -Increase the spec range = Higher Production = $$$ -Plenty of Notice for planning (Staffing, dry weather, trucking, screens, delays) -Volume/Location/Crusher Moves -AC Plants or Bi-products -1/2”-1/4” order combined with 1/4”-#10??? -Base Rock options???</vt:lpstr>
      <vt:lpstr>What can you do to make a difference? -RFQ’s around same time (Nov, not April)  (More notice &amp; earlier bidding) -Consistent Gradation Requirements or Specs (Bi-products &amp; Crusher Moves = Higher Cost) -Multiple product balance??? </vt:lpstr>
      <vt:lpstr>PowerPoint Presentation</vt:lpstr>
      <vt:lpstr>Generally speaking, what products would typically be cheaper to produce from the chart?   </vt:lpstr>
      <vt:lpstr>PowerPoint Presentation</vt:lpstr>
      <vt:lpstr>PowerPoint Presentation</vt:lpstr>
      <vt:lpstr>PowerPoint Presentation</vt:lpstr>
      <vt:lpstr>PowerPoint Presentation</vt:lpstr>
      <vt:lpstr>What are the most important factors to consider when bidding Chip Seal Materials? </vt:lpstr>
      <vt:lpstr>What questions do you have?</vt:lpstr>
      <vt:lpstr>OACES Chip Seal Workshop Oil Rock Production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Scott, Billy</dc:creator>
  <cp:lastModifiedBy>Kevin Hamilton</cp:lastModifiedBy>
  <cp:revision>37</cp:revision>
  <cp:lastPrinted>2019-12-04T14:24:04Z</cp:lastPrinted>
  <dcterms:created xsi:type="dcterms:W3CDTF">2019-12-03T18:15:44Z</dcterms:created>
  <dcterms:modified xsi:type="dcterms:W3CDTF">2023-01-20T01:14:42Z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0x010100563C35680814BB43A11E9FB07D601FB4</vt:lpwstr>
  </property>
</Properties>
</file>