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6" r:id="rId4"/>
    <p:sldId id="263" r:id="rId5"/>
    <p:sldId id="264" r:id="rId6"/>
    <p:sldId id="259" r:id="rId7"/>
    <p:sldId id="260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4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B732B-D658-4D7D-9062-21AA929F0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80BE80-774A-4973-826B-894F9BBB2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60D74-9D9F-41B9-AA1B-43722E70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FE7608-BC09-4E05-9B6F-886DC9FA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352F41-2DD1-456D-BF79-BB30E90A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3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FF074-05C9-4A43-9A39-C6177537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35C047-AA9B-4BF7-B748-7FA18E98F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539EA3-AE7E-42D4-844E-0A160ABA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3AE47-DC40-4215-B4CE-8A01368C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453C1-8C8F-4626-8850-13A38AC5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F926CC-60E9-4B3D-9D03-EC2AF4FD5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05B778-447B-439A-891D-F059FF9BB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A5DEFD-BE1A-4CB2-992A-29E76142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26950-D07A-4F7F-B324-F8EBD1B4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0BA792-F77F-4421-ABD8-76210DF5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8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66B87-64CD-417A-BC34-25B41EDC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84166B-7842-430B-B655-D3E92FCB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6D8BE0-81F3-454C-B843-4FD99CA2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3393F-404D-4DD9-91F9-D6590B14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E03C0-86C2-4614-A361-B2E9C098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8462B-ED43-4509-811A-41F33031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0D0EC3-A211-4EDF-A3C1-DDBE37680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FEB0C8-911C-4BAA-8EE9-C23F73A2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F3C9E9-C087-4C4F-B1E7-9F1E37BE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8311C7-F6A1-4B69-A723-F1E46A3F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3B5FE-EF2D-40B9-99E0-BEA84285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6399B-7C32-49D1-A3DF-CABF1CE4B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DB0EEE-37C7-484D-ABAD-0E0AB1378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77F639-6F0F-4DFA-8FB9-A109783B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4257D8-561F-48A7-B9CB-88B6893B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63A734-0612-4551-AFF5-F434F2D0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3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1F2D8-611E-4760-BF3B-C5C3D00E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8035F2-FAE8-4B3D-A061-CB5CD32B9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718340-43A0-4DD0-B780-AF3909851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2A6204-A00E-425E-9ED8-5E08EFD51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21BD8E-8775-4FC0-AE23-5BBD7B41E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C67A10-DBAE-4A8F-82C0-B77479A5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1EC939-BD67-4EE4-B081-C518ED76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AC1684-FE1C-4A8C-AF22-C3BF347A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25F02-CE1D-415B-8CBC-37C12481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676A75-C820-40A4-9D44-F2C10916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3EA581-1392-4A7F-9530-8CBE6CDA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BF75F4-FC53-487F-95C2-3D8C8B7A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0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D3AF9B-2095-4C82-AE65-069134AF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F9B162-C923-4762-8B5B-E915D3DF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18D7BE-0C6A-4BAC-8167-2C841236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B216E-EDB9-4261-A4A9-4939F3BB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0B2E2-9048-4576-92C7-BE0E375D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247877-8637-4CE4-9E73-D4ACF6CDE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68B080-028A-4681-BC0A-E8890119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244713-DF0B-4163-8090-3B9ECC2E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6BFC9E-DC4A-4640-A73E-E431CD48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2E0F4-29BF-43EE-8A97-B0352F2D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0467AEF-2FD9-4475-82F2-E091ED1C9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C5165-ACEA-4EEC-83CD-17A0664F7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725593-34A8-4B29-87D2-0DF3790D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1C8D08-CAFC-42CC-9ADE-D9686DDC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CDE32F-2A51-47AA-A1E1-A2D252FD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7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D2FD00-684A-4C48-83D4-CF27FD31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FE37A7-F2B3-4B33-B509-C9DD65DE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966F95-E73E-49F7-8AD4-899A80E6E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7F8F9-9AE0-4D87-8859-66E665E7F30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9AAD38-92D8-4E85-97A6-5AA08CA6B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42229-5E9A-4DCC-99FB-1BBDDE80B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70BCE-9523-4B39-B7EB-5F4D716D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5D93D-8481-4BA5-8AA8-85F744EA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Brush Script MT" panose="03060802040406070304" pitchFamily="66" charset="0"/>
              </a:rPr>
              <a:t>SHOT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AC92F6-2B90-4C69-B054-09F5EA57B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Oil and Aggregate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81D3068D-3915-4E86-9C7C-152E97E9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6" y="2323750"/>
            <a:ext cx="8778240" cy="40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562B2-F3F8-4865-A16F-23651E8A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Lucida Calligraphy" panose="03010101010101010101" pitchFamily="66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428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E6637-1A38-4763-9E2D-3631CBDD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225"/>
            <a:ext cx="10515600" cy="11295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Surface Treatment</a:t>
            </a:r>
            <a:br>
              <a:rPr lang="en-US" dirty="0"/>
            </a:br>
            <a:r>
              <a:rPr lang="en-US" dirty="0"/>
              <a:t>Conditions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BA98E45-5AD0-47A3-B113-7C83A8B23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0790" y="205531"/>
            <a:ext cx="4790116" cy="7566869"/>
          </a:xfrm>
          <a:effectLst>
            <a:glow rad="127000">
              <a:schemeClr val="accent1">
                <a:alpha val="75000"/>
              </a:schemeClr>
            </a:glow>
            <a:outerShdw blurRad="1270000" dist="431800" dir="5400000" sx="97000" sy="97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5491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DFA14CD2-D285-4DE4-AFA0-C7B0D7D5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Distributor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B53E81A2-EEB3-4730-B593-5582E6CD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0275" y="1805979"/>
            <a:ext cx="5455917" cy="3600905"/>
          </a:xfrm>
          <a:prstGeom prst="rect">
            <a:avLst/>
          </a:prstGeom>
          <a:noFill/>
          <a:effectLst>
            <a:outerShdw blurRad="812800" dir="5400000" algn="ctr" rotWithShape="0">
              <a:schemeClr val="bg2">
                <a:lumMod val="50000"/>
              </a:scheme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B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8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E9782B-2A81-4230-B745-341A26A5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Nozzle Coverage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ABDD7454-C8F3-4DB9-B0EB-12FBDA36CE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493DA27-B0A3-4371-96BF-A04A7CA84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41D598-259F-465E-993B-189EE252A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2057399"/>
            <a:ext cx="3072384" cy="37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5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C17716-0DE6-47DF-ADAE-1C649CDC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5" y="0"/>
            <a:ext cx="7387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F555DC-2020-41E5-9198-7A39973CD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6778" y="166746"/>
            <a:ext cx="5228220" cy="69386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EC5022-5B48-459D-BE31-19E03D3A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ahnschrift SemiLight SemiConde" panose="020B0502040204020203" pitchFamily="34" charset="0"/>
              </a:rPr>
              <a:t/>
            </a:r>
            <a:br>
              <a:rPr lang="en-US" b="1" dirty="0">
                <a:latin typeface="Bahnschrift SemiLight SemiConde" panose="020B0502040204020203" pitchFamily="34" charset="0"/>
              </a:rPr>
            </a:br>
            <a:r>
              <a:rPr lang="en-US" b="1" dirty="0">
                <a:latin typeface="Bahnschrift SemiLight SemiConde" panose="020B0502040204020203" pitchFamily="34" charset="0"/>
              </a:rPr>
              <a:t/>
            </a:r>
            <a:br>
              <a:rPr lang="en-US" b="1" dirty="0">
                <a:latin typeface="Bahnschrift SemiLight SemiConde" panose="020B0502040204020203" pitchFamily="34" charset="0"/>
              </a:rPr>
            </a:br>
            <a:r>
              <a:rPr lang="en-US" b="1" dirty="0">
                <a:latin typeface="Bahnschrift SemiLight SemiConde" panose="020B0502040204020203" pitchFamily="34" charset="0"/>
              </a:rPr>
              <a:t>Multiple Applications</a:t>
            </a:r>
            <a:r>
              <a:rPr lang="en-US" dirty="0">
                <a:latin typeface="Bahnschrift SemiLight SemiConde" panose="020B0502040204020203" pitchFamily="34" charset="0"/>
              </a:rPr>
              <a:t/>
            </a:r>
            <a:br>
              <a:rPr lang="en-US" dirty="0">
                <a:latin typeface="Bahnschrift SemiLight SemiConde" panose="020B0502040204020203" pitchFamily="34" charset="0"/>
              </a:rPr>
            </a:br>
            <a:r>
              <a:rPr lang="en-US" sz="1400" dirty="0">
                <a:latin typeface="Bahnschrift SemiLight SemiConde" panose="020B0502040204020203" pitchFamily="34" charset="0"/>
              </a:rPr>
              <a:t>*Surface Conditions may adjust application rates</a:t>
            </a:r>
            <a:br>
              <a:rPr lang="en-US" sz="1400" dirty="0">
                <a:latin typeface="Bahnschrift SemiLight SemiConde" panose="020B0502040204020203" pitchFamily="34" charset="0"/>
              </a:rPr>
            </a:br>
            <a:r>
              <a:rPr lang="en-US" sz="1400" dirty="0">
                <a:latin typeface="Bahnschrift SemiLight SemiConde" panose="020B0502040204020203" pitchFamily="34" charset="0"/>
              </a:rPr>
              <a:t/>
            </a:r>
            <a:br>
              <a:rPr lang="en-US" sz="1400" dirty="0">
                <a:latin typeface="Bahnschrift SemiLight SemiConde" panose="020B0502040204020203" pitchFamily="34" charset="0"/>
              </a:rPr>
            </a:br>
            <a:r>
              <a:rPr lang="en-US" sz="2000" dirty="0">
                <a:latin typeface="Bahnschrift SemiLight SemiConde" panose="020B0502040204020203" pitchFamily="34" charset="0"/>
              </a:rPr>
              <a:t>Less than 200 ADT – 1000 ADT</a:t>
            </a:r>
            <a:r>
              <a:rPr lang="en-US" sz="1400" dirty="0">
                <a:latin typeface="Bahnschrift SemiLight SemiConde" panose="020B0502040204020203" pitchFamily="34" charset="0"/>
              </a:rPr>
              <a:t/>
            </a:r>
            <a:br>
              <a:rPr lang="en-US" sz="1400" dirty="0">
                <a:latin typeface="Bahnschrift SemiLight SemiConde" panose="020B0502040204020203" pitchFamily="34" charset="0"/>
              </a:rPr>
            </a:br>
            <a:r>
              <a:rPr lang="en-US" sz="1400" dirty="0">
                <a:latin typeface="Bahnschrift SemiLight SemiConde" panose="020B0502040204020203" pitchFamily="34" charset="0"/>
              </a:rPr>
              <a:t/>
            </a:r>
            <a:br>
              <a:rPr lang="en-US" sz="1400" dirty="0">
                <a:latin typeface="Bahnschrift SemiLight SemiConde" panose="020B0502040204020203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5E8407F-DC8F-49B5-BCA5-4350A9BF2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91547" y="1021977"/>
            <a:ext cx="6172200" cy="4873625"/>
          </a:xfrm>
        </p:spPr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97339F9-3901-4C28-B246-488993CB3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hnschrift SemiLight SemiConde" panose="020B0502040204020203" pitchFamily="34" charset="0"/>
              </a:rPr>
              <a:t>3/4-10 at 25 </a:t>
            </a:r>
            <a:r>
              <a:rPr lang="en-US" sz="2800" dirty="0" err="1">
                <a:latin typeface="Bahnschrift SemiLight SemiConde" panose="020B0502040204020203" pitchFamily="34" charset="0"/>
              </a:rPr>
              <a:t>lbs</a:t>
            </a:r>
            <a:r>
              <a:rPr lang="en-US" sz="2800" dirty="0">
                <a:latin typeface="Bahnschrift SemiLight SemiConde" panose="020B0502040204020203" pitchFamily="34" charset="0"/>
              </a:rPr>
              <a:t/>
            </a:r>
            <a:br>
              <a:rPr lang="en-US" sz="2800" dirty="0">
                <a:latin typeface="Bahnschrift SemiLight SemiConde" panose="020B0502040204020203" pitchFamily="34" charset="0"/>
              </a:rPr>
            </a:br>
            <a:r>
              <a:rPr lang="en-US" sz="2800" dirty="0">
                <a:latin typeface="Bahnschrift SemiLight SemiConde" panose="020B0502040204020203" pitchFamily="34" charset="0"/>
              </a:rPr>
              <a:t>.62-.65 shot rate CMS2-P </a:t>
            </a:r>
          </a:p>
          <a:p>
            <a:endParaRPr lang="en-US" sz="2800" dirty="0">
              <a:latin typeface="Bahnschrift SemiLight SemiConde" panose="020B0502040204020203" pitchFamily="34" charset="0"/>
            </a:endParaRP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3/8 Graded Medium @ 18 </a:t>
            </a:r>
            <a:r>
              <a:rPr lang="en-US" sz="2800" dirty="0" err="1">
                <a:latin typeface="Bahnschrift SemiLight Condensed" panose="020B0502040204020203" pitchFamily="34" charset="0"/>
              </a:rPr>
              <a:t>lbs</a:t>
            </a:r>
            <a:endParaRPr lang="en-US" sz="2800" dirty="0">
              <a:latin typeface="Bahnschrift SemiLight Condensed" panose="020B0502040204020203" pitchFamily="34" charset="0"/>
            </a:endParaRP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.48 shot rate CMS2-P</a:t>
            </a:r>
          </a:p>
        </p:txBody>
      </p:sp>
    </p:spTree>
    <p:extLst>
      <p:ext uri="{BB962C8B-B14F-4D97-AF65-F5344CB8AC3E}">
        <p14:creationId xmlns:p14="http://schemas.microsoft.com/office/powerpoint/2010/main" val="361514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E1AF7-F11C-4DA6-A56F-D94D5A1D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Single Applications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>
                <a:latin typeface="Bahnschrift SemiLight SemiConde" panose="020B0502040204020203" pitchFamily="34" charset="0"/>
              </a:rPr>
              <a:t>*Surface Conditions may adjust application rates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E33EAC59-6252-4EA4-9B98-1513FD08D7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16200000">
            <a:off x="5828506" y="342105"/>
            <a:ext cx="4881564" cy="6172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D9570B-701F-44A4-9405-D22CF8CD9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3/8 Graded Medium at 17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/>
              <a:t>.54 shot rate CRS2-P</a:t>
            </a:r>
          </a:p>
          <a:p>
            <a:r>
              <a:rPr lang="en-US" dirty="0"/>
              <a:t>.16 shot rate CSS1H diluted (60/40) </a:t>
            </a:r>
          </a:p>
        </p:txBody>
      </p:sp>
    </p:spTree>
    <p:extLst>
      <p:ext uri="{BB962C8B-B14F-4D97-AF65-F5344CB8AC3E}">
        <p14:creationId xmlns:p14="http://schemas.microsoft.com/office/powerpoint/2010/main" val="295941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B3632B-2A03-4025-BA3E-9786F2DF6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15" y="1341718"/>
            <a:ext cx="10125039" cy="503788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14327740-6C43-4728-A971-C286C8A2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Rock Retention</a:t>
            </a:r>
          </a:p>
        </p:txBody>
      </p:sp>
    </p:spTree>
    <p:extLst>
      <p:ext uri="{BB962C8B-B14F-4D97-AF65-F5344CB8AC3E}">
        <p14:creationId xmlns:p14="http://schemas.microsoft.com/office/powerpoint/2010/main" val="114301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A230B-7084-4118-BA62-4C142FCD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Gradation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Graded Medium 3/8-#4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756EB4FC-0F98-41B0-ABA7-10ED627CB4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431800" dir="21540000" algn="ctr" rotWithShape="0">
              <a:srgbClr val="000000">
                <a:alpha val="25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tx2"/>
            </a:extrusionClr>
            <a:contourClr>
              <a:schemeClr val="accent2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0B0FA1-8DCE-490D-A95A-F26958027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i="1" u="sng" dirty="0"/>
              <a:t>Sieve Size			% Passing</a:t>
            </a:r>
          </a:p>
          <a:p>
            <a:r>
              <a:rPr lang="en-US" dirty="0"/>
              <a:t>½”			100</a:t>
            </a:r>
          </a:p>
          <a:p>
            <a:r>
              <a:rPr lang="en-US" dirty="0"/>
              <a:t>3/8”			80-100</a:t>
            </a:r>
          </a:p>
          <a:p>
            <a:r>
              <a:rPr lang="en-US" dirty="0"/>
              <a:t>¼”			10-40</a:t>
            </a:r>
          </a:p>
          <a:p>
            <a:r>
              <a:rPr lang="en-US" dirty="0"/>
              <a:t>No 4			-------</a:t>
            </a:r>
          </a:p>
          <a:p>
            <a:r>
              <a:rPr lang="en-US" dirty="0"/>
              <a:t>N0 200			0-2</a:t>
            </a:r>
          </a:p>
        </p:txBody>
      </p:sp>
    </p:spTree>
    <p:extLst>
      <p:ext uri="{BB962C8B-B14F-4D97-AF65-F5344CB8AC3E}">
        <p14:creationId xmlns:p14="http://schemas.microsoft.com/office/powerpoint/2010/main" val="72824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C35680814BB43A11E9FB07D601FB4" ma:contentTypeVersion="2" ma:contentTypeDescription="Create a new document." ma:contentTypeScope="" ma:versionID="eec5cde7945ba053eb90ff92c76b596f">
  <xsd:schema xmlns:xsd="http://www.w3.org/2001/XMLSchema" xmlns:xs="http://www.w3.org/2001/XMLSchema" xmlns:p="http://schemas.microsoft.com/office/2006/metadata/properties" xmlns:ns1="http://schemas.microsoft.com/sharepoint/v3" xmlns:ns2="7ac1d05a-fc1e-4069-a527-ab4693b3d038" targetNamespace="http://schemas.microsoft.com/office/2006/metadata/properties" ma:root="true" ma:fieldsID="cda7576bbc4fe67a2cb7ad6bfa5bbd97" ns1:_="" ns2:_="">
    <xsd:import namespace="http://schemas.microsoft.com/sharepoint/v3"/>
    <xsd:import namespace="7ac1d05a-fc1e-4069-a527-ab4693b3d03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1d05a-fc1e-4069-a527-ab4693b3d038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MigrationSourceURL xmlns="7ac1d05a-fc1e-4069-a527-ab4693b3d038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9536BE-E967-4E4F-A9B2-0DE80AA63689}"/>
</file>

<file path=customXml/itemProps2.xml><?xml version="1.0" encoding="utf-8"?>
<ds:datastoreItem xmlns:ds="http://schemas.openxmlformats.org/officeDocument/2006/customXml" ds:itemID="{C30D5B6E-670A-4A66-AF7A-6323D0677D7F}"/>
</file>

<file path=customXml/itemProps3.xml><?xml version="1.0" encoding="utf-8"?>
<ds:datastoreItem xmlns:ds="http://schemas.openxmlformats.org/officeDocument/2006/customXml" ds:itemID="{FC0DA250-D6F2-4DE3-9690-261AC9C1ABD5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36622</TotalTime>
  <Words>44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Bahnschrift SemiLight Condensed</vt:lpstr>
      <vt:lpstr>Bahnschrift SemiLight SemiConde</vt:lpstr>
      <vt:lpstr>Brush Script MT</vt:lpstr>
      <vt:lpstr>Calibri</vt:lpstr>
      <vt:lpstr>Calibri Light</vt:lpstr>
      <vt:lpstr>Lucida Calligraphy</vt:lpstr>
      <vt:lpstr>Office Theme</vt:lpstr>
      <vt:lpstr>SHOT RATES</vt:lpstr>
      <vt:lpstr>Surface Treatment Conditions </vt:lpstr>
      <vt:lpstr>Oil Distributor</vt:lpstr>
      <vt:lpstr>Nozzle Coverage</vt:lpstr>
      <vt:lpstr>PowerPoint Presentation</vt:lpstr>
      <vt:lpstr>  Multiple Applications *Surface Conditions may adjust application rates  Less than 200 ADT – 1000 ADT    </vt:lpstr>
      <vt:lpstr>Single Applications *Surface Conditions may adjust application rates   </vt:lpstr>
      <vt:lpstr>Rock Retention</vt:lpstr>
      <vt:lpstr>Gradation   Graded Medium 3/8-#4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Hock</dc:creator>
  <cp:lastModifiedBy>Jolene Bray</cp:lastModifiedBy>
  <cp:revision>26</cp:revision>
  <dcterms:created xsi:type="dcterms:W3CDTF">2019-11-06T23:24:11Z</dcterms:created>
  <dcterms:modified xsi:type="dcterms:W3CDTF">2019-12-17T00:24:52Z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0x010100563C35680814BB43A11E9FB07D601FB4</vt:lpwstr>
  </property>
</Properties>
</file>