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0" r:id="rId2"/>
    <p:sldId id="316" r:id="rId3"/>
    <p:sldId id="312" r:id="rId4"/>
    <p:sldId id="347" r:id="rId5"/>
    <p:sldId id="324" r:id="rId6"/>
    <p:sldId id="351" r:id="rId7"/>
    <p:sldId id="382" r:id="rId8"/>
    <p:sldId id="350" r:id="rId9"/>
    <p:sldId id="332" r:id="rId10"/>
    <p:sldId id="333" r:id="rId11"/>
    <p:sldId id="334" r:id="rId12"/>
    <p:sldId id="335" r:id="rId13"/>
    <p:sldId id="336" r:id="rId14"/>
    <p:sldId id="337" r:id="rId15"/>
    <p:sldId id="383" r:id="rId16"/>
    <p:sldId id="3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Hamilton" initials="KH" lastIdx="0" clrIdx="0">
    <p:extLst>
      <p:ext uri="{19B8F6BF-5375-455C-9EA6-DF929625EA0E}">
        <p15:presenceInfo xmlns:p15="http://schemas.microsoft.com/office/powerpoint/2012/main" userId="S-1-5-21-1351140754-822190931-1964834656-36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64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103" y="1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8635B-D371-4EFE-BD15-9BFD668E400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BDA62-4A41-4522-B3EF-1E975F9FE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0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1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8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1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1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1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5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9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39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23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4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14" y="5727776"/>
            <a:ext cx="1126286" cy="11302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60075" y="233490"/>
            <a:ext cx="11122325" cy="12445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Surface treatment toolbox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79460" y="1572942"/>
            <a:ext cx="5039360" cy="5302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  <a:latin typeface="Bodoni MT" panose="02070603080606020203" pitchFamily="18" charset="0"/>
              </a:rPr>
              <a:t>in Linn County, OR</a:t>
            </a:r>
            <a:endParaRPr lang="en-US" dirty="0">
              <a:solidFill>
                <a:srgbClr val="FFFF00"/>
              </a:solidFill>
              <a:latin typeface="Bodoni MT" panose="02070603080606020203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60354" y="3041885"/>
            <a:ext cx="4269958" cy="1064823"/>
          </a:xfrm>
          <a:noFill/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Single Shot Chip Seals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Double Shot Chip Seals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38334" y="2198158"/>
            <a:ext cx="6053666" cy="3757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Kevin Hamilton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Operations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967-3919 Office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740-1787 Cell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khamilton@co.linn.or.us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 Maskal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Special Operations Group Foreman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jeff.maskal@co.linn.or.us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 Brant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Fleet Maintenance Leadworker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mike.brant@co.linn.or.us</a:t>
            </a:r>
          </a:p>
        </p:txBody>
      </p:sp>
    </p:spTree>
    <p:extLst>
      <p:ext uri="{BB962C8B-B14F-4D97-AF65-F5344CB8AC3E}">
        <p14:creationId xmlns:p14="http://schemas.microsoft.com/office/powerpoint/2010/main" val="29316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6814" y="857250"/>
            <a:ext cx="6858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0363" y="857250"/>
            <a:ext cx="6858000" cy="51435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double shot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20432" y="203579"/>
            <a:ext cx="287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Circle Dr.   </a:t>
            </a:r>
            <a:r>
              <a:rPr lang="en-US" sz="3200" b="1" dirty="0" smtClean="0"/>
              <a:t>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8149" y="1371011"/>
            <a:ext cx="4167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Base Course: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CHFRS – 2P @ 0.48 gals/SY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1/2”-1/4” @ 24-26 </a:t>
            </a:r>
            <a:r>
              <a:rPr lang="en-US" sz="2800" b="1" dirty="0" err="1" smtClean="0">
                <a:solidFill>
                  <a:srgbClr val="FFFF00"/>
                </a:solidFill>
              </a:rPr>
              <a:t>lbs</a:t>
            </a:r>
            <a:r>
              <a:rPr lang="en-US" sz="2800" b="1" dirty="0" smtClean="0">
                <a:solidFill>
                  <a:srgbClr val="FFFF00"/>
                </a:solidFill>
              </a:rPr>
              <a:t>/SY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8149" y="2896360"/>
            <a:ext cx="41020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Top Course: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CHFRS – 2P @ 0.35 gals/SY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1/4” - 10 @ 13 </a:t>
            </a:r>
            <a:r>
              <a:rPr lang="en-US" sz="2800" b="1" dirty="0" err="1" smtClean="0">
                <a:solidFill>
                  <a:srgbClr val="FFFF00"/>
                </a:solidFill>
              </a:rPr>
              <a:t>lbs</a:t>
            </a:r>
            <a:r>
              <a:rPr lang="en-US" sz="2800" b="1" dirty="0" smtClean="0">
                <a:solidFill>
                  <a:srgbClr val="FFFF00"/>
                </a:solidFill>
              </a:rPr>
              <a:t>/SY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8149" y="4421709"/>
            <a:ext cx="278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MicroCoat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0.35 gals/SY</a:t>
            </a:r>
          </a:p>
        </p:txBody>
      </p:sp>
    </p:spTree>
    <p:extLst>
      <p:ext uri="{BB962C8B-B14F-4D97-AF65-F5344CB8AC3E}">
        <p14:creationId xmlns:p14="http://schemas.microsoft.com/office/powerpoint/2010/main" val="11650677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double shot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0599" y="1377633"/>
            <a:ext cx="2871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Circle Dr.</a:t>
            </a:r>
          </a:p>
          <a:p>
            <a:r>
              <a:rPr lang="en-US" sz="3200" b="1" dirty="0" smtClean="0"/>
              <a:t>   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920635"/>
            <a:ext cx="4167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Base Course: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CHFRS – 2P @ 0.48 gals/SY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1/2”-1/4” @ 24-26 </a:t>
            </a:r>
            <a:r>
              <a:rPr lang="en-US" sz="2800" b="1" dirty="0" err="1" smtClean="0">
                <a:solidFill>
                  <a:srgbClr val="FFFF00"/>
                </a:solidFill>
              </a:rPr>
              <a:t>lbs</a:t>
            </a:r>
            <a:r>
              <a:rPr lang="en-US" sz="2800" b="1" dirty="0" smtClean="0">
                <a:solidFill>
                  <a:srgbClr val="FFFF00"/>
                </a:solidFill>
              </a:rPr>
              <a:t>/SY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445984"/>
            <a:ext cx="41020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Top Course: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CHFRS – 2P @ 0.35 gals/SY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1/4” - 10 @ 13 </a:t>
            </a:r>
            <a:r>
              <a:rPr lang="en-US" sz="2800" b="1" dirty="0" err="1" smtClean="0">
                <a:solidFill>
                  <a:srgbClr val="FFFF00"/>
                </a:solidFill>
              </a:rPr>
              <a:t>lbs</a:t>
            </a:r>
            <a:r>
              <a:rPr lang="en-US" sz="2800" b="1" dirty="0" smtClean="0">
                <a:solidFill>
                  <a:srgbClr val="FFFF00"/>
                </a:solidFill>
              </a:rPr>
              <a:t>/SY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971333"/>
            <a:ext cx="278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MicroCoat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0.35 gals/SY</a:t>
            </a:r>
          </a:p>
        </p:txBody>
      </p:sp>
    </p:spTree>
    <p:extLst>
      <p:ext uri="{BB962C8B-B14F-4D97-AF65-F5344CB8AC3E}">
        <p14:creationId xmlns:p14="http://schemas.microsoft.com/office/powerpoint/2010/main" val="10887416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366"/>
          <a:stretch/>
        </p:blipFill>
        <p:spPr>
          <a:xfrm>
            <a:off x="0" y="1371011"/>
            <a:ext cx="6597510" cy="5486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2738"/>
          <a:stretch/>
        </p:blipFill>
        <p:spPr>
          <a:xfrm>
            <a:off x="6606277" y="1371011"/>
            <a:ext cx="5585724" cy="548698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double shot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20432" y="203579"/>
            <a:ext cx="28715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Broadway Ave.</a:t>
            </a:r>
          </a:p>
          <a:p>
            <a:r>
              <a:rPr lang="en-US" sz="3200" b="1" dirty="0" smtClean="0"/>
              <a:t>2018</a:t>
            </a:r>
          </a:p>
          <a:p>
            <a:r>
              <a:rPr lang="en-US" sz="3200" b="1" dirty="0" smtClean="0"/>
              <a:t>PCI = 12</a:t>
            </a:r>
          </a:p>
          <a:p>
            <a:r>
              <a:rPr lang="en-US" sz="3200" b="1" dirty="0" smtClean="0"/>
              <a:t>No base failure</a:t>
            </a:r>
          </a:p>
        </p:txBody>
      </p:sp>
    </p:spTree>
    <p:extLst>
      <p:ext uri="{BB962C8B-B14F-4D97-AF65-F5344CB8AC3E}">
        <p14:creationId xmlns:p14="http://schemas.microsoft.com/office/powerpoint/2010/main" val="24696808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93"/>
          <a:stretch/>
        </p:blipFill>
        <p:spPr>
          <a:xfrm>
            <a:off x="5143500" y="729303"/>
            <a:ext cx="7048500" cy="612513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double shot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20432" y="203579"/>
            <a:ext cx="2871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Broadway Ave.</a:t>
            </a:r>
          </a:p>
          <a:p>
            <a:r>
              <a:rPr lang="en-US" sz="3200" b="1" dirty="0" smtClean="0"/>
              <a:t>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29303"/>
            <a:ext cx="4167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Base Course: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CRS – </a:t>
            </a:r>
            <a:r>
              <a:rPr lang="en-US" sz="2800" b="1" dirty="0">
                <a:solidFill>
                  <a:srgbClr val="FFFF00"/>
                </a:solidFill>
              </a:rPr>
              <a:t>3</a:t>
            </a:r>
            <a:r>
              <a:rPr lang="en-US" sz="2800" b="1" dirty="0" smtClean="0">
                <a:solidFill>
                  <a:srgbClr val="FFFF00"/>
                </a:solidFill>
              </a:rPr>
              <a:t>P @ 0.42 gals/SY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1/2”-1/4” @ 24 </a:t>
            </a:r>
            <a:r>
              <a:rPr lang="en-US" sz="2800" b="1" dirty="0" err="1" smtClean="0">
                <a:solidFill>
                  <a:srgbClr val="FFFF00"/>
                </a:solidFill>
              </a:rPr>
              <a:t>lbs</a:t>
            </a:r>
            <a:r>
              <a:rPr lang="en-US" sz="2800" b="1" dirty="0" smtClean="0">
                <a:solidFill>
                  <a:srgbClr val="FFFF00"/>
                </a:solidFill>
              </a:rPr>
              <a:t>/SY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254652"/>
            <a:ext cx="41020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Top Course: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CRS – </a:t>
            </a:r>
            <a:r>
              <a:rPr lang="en-US" sz="2800" b="1" dirty="0">
                <a:solidFill>
                  <a:srgbClr val="FFFF00"/>
                </a:solidFill>
              </a:rPr>
              <a:t>3</a:t>
            </a:r>
            <a:r>
              <a:rPr lang="en-US" sz="2800" b="1" dirty="0" smtClean="0">
                <a:solidFill>
                  <a:srgbClr val="FFFF00"/>
                </a:solidFill>
              </a:rPr>
              <a:t>P @ 0.35 gals/SY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1/4” - 10 @ 12 </a:t>
            </a:r>
            <a:r>
              <a:rPr lang="en-US" sz="2800" b="1" dirty="0" err="1" smtClean="0">
                <a:solidFill>
                  <a:srgbClr val="FFFF00"/>
                </a:solidFill>
              </a:rPr>
              <a:t>lbs</a:t>
            </a:r>
            <a:r>
              <a:rPr lang="en-US" sz="2800" b="1" dirty="0" smtClean="0">
                <a:solidFill>
                  <a:srgbClr val="FFFF00"/>
                </a:solidFill>
              </a:rPr>
              <a:t>/SY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780001"/>
            <a:ext cx="2784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No Fog Seal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67092" y="4499658"/>
            <a:ext cx="3139709" cy="235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22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9"/>
          <a:stretch/>
        </p:blipFill>
        <p:spPr>
          <a:xfrm>
            <a:off x="5599502" y="484140"/>
            <a:ext cx="6584219" cy="6368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9834"/>
          <a:stretch/>
        </p:blipFill>
        <p:spPr>
          <a:xfrm>
            <a:off x="0" y="0"/>
            <a:ext cx="6116172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double shot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750" y="-30351"/>
            <a:ext cx="86514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Oak ST. </a:t>
            </a:r>
          </a:p>
          <a:p>
            <a:r>
              <a:rPr lang="en-US" sz="3200" b="1" dirty="0" smtClean="0"/>
              <a:t>2018</a:t>
            </a:r>
          </a:p>
          <a:p>
            <a:r>
              <a:rPr lang="en-US" sz="3200" b="1" dirty="0" smtClean="0"/>
              <a:t>PCI = 53</a:t>
            </a:r>
          </a:p>
          <a:p>
            <a:r>
              <a:rPr lang="en-US" sz="3200" b="1" dirty="0"/>
              <a:t>H</a:t>
            </a:r>
            <a:r>
              <a:rPr lang="en-US" sz="3200" b="1" dirty="0" smtClean="0"/>
              <a:t>igh traffic volumes:  ADT 5,000+;  Truck route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2537" y="3313099"/>
            <a:ext cx="4167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Base Course: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CRS – </a:t>
            </a:r>
            <a:r>
              <a:rPr lang="en-US" sz="2800" b="1" dirty="0">
                <a:solidFill>
                  <a:srgbClr val="FFFF00"/>
                </a:solidFill>
              </a:rPr>
              <a:t>3</a:t>
            </a:r>
            <a:r>
              <a:rPr lang="en-US" sz="2800" b="1" dirty="0" smtClean="0">
                <a:solidFill>
                  <a:srgbClr val="FFFF00"/>
                </a:solidFill>
              </a:rPr>
              <a:t>P @ 0.42 gals/SY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1/2”-1/4” @ 24 </a:t>
            </a:r>
            <a:r>
              <a:rPr lang="en-US" sz="2800" b="1" dirty="0" err="1" smtClean="0">
                <a:solidFill>
                  <a:srgbClr val="FFFF00"/>
                </a:solidFill>
              </a:rPr>
              <a:t>lbs</a:t>
            </a:r>
            <a:r>
              <a:rPr lang="en-US" sz="2800" b="1" dirty="0" smtClean="0">
                <a:solidFill>
                  <a:srgbClr val="FFFF00"/>
                </a:solidFill>
              </a:rPr>
              <a:t>/SY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82537" y="4838448"/>
            <a:ext cx="41020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Top Course: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CHFRS – </a:t>
            </a:r>
            <a:r>
              <a:rPr lang="en-US" sz="2800" b="1" dirty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P @ 0.32 gals/SY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1/4” - 10 @ 12 </a:t>
            </a:r>
            <a:r>
              <a:rPr lang="en-US" sz="2800" b="1" dirty="0" err="1" smtClean="0">
                <a:solidFill>
                  <a:srgbClr val="FFFF00"/>
                </a:solidFill>
              </a:rPr>
              <a:t>lbs</a:t>
            </a:r>
            <a:r>
              <a:rPr lang="en-US" sz="2800" b="1" dirty="0" smtClean="0">
                <a:solidFill>
                  <a:srgbClr val="FFFF00"/>
                </a:solidFill>
              </a:rPr>
              <a:t>/SY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2537" y="6363797"/>
            <a:ext cx="537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Fog Seal:  BL Fog @ 0.10 gals/SY </a:t>
            </a:r>
          </a:p>
        </p:txBody>
      </p:sp>
    </p:spTree>
    <p:extLst>
      <p:ext uri="{BB962C8B-B14F-4D97-AF65-F5344CB8AC3E}">
        <p14:creationId xmlns:p14="http://schemas.microsoft.com/office/powerpoint/2010/main" val="3662886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5" y="1958848"/>
            <a:ext cx="6473952" cy="485546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double shot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014" y="1303896"/>
            <a:ext cx="3505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Heavy Double Shot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93842" y="3176090"/>
            <a:ext cx="47990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Base Course:</a:t>
            </a:r>
          </a:p>
          <a:p>
            <a:r>
              <a:rPr lang="en-US" sz="2800" b="1" dirty="0" smtClean="0"/>
              <a:t>CRS – </a:t>
            </a:r>
            <a:r>
              <a:rPr lang="en-US" sz="2800" b="1" dirty="0"/>
              <a:t>3</a:t>
            </a:r>
            <a:r>
              <a:rPr lang="en-US" sz="2800" b="1" dirty="0" smtClean="0"/>
              <a:t>P @ 0.46 – 0.48 gals/SY</a:t>
            </a:r>
          </a:p>
          <a:p>
            <a:r>
              <a:rPr lang="en-US" sz="2800" b="1" dirty="0" smtClean="0"/>
              <a:t>3/4”-1/2” @ 35 </a:t>
            </a:r>
            <a:r>
              <a:rPr lang="en-US" sz="2800" b="1" dirty="0" err="1" smtClean="0"/>
              <a:t>lbs</a:t>
            </a:r>
            <a:r>
              <a:rPr lang="en-US" sz="2800" b="1" dirty="0" smtClean="0"/>
              <a:t>/SY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82537" y="4838448"/>
            <a:ext cx="41020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Top Course:</a:t>
            </a:r>
          </a:p>
          <a:p>
            <a:r>
              <a:rPr lang="en-US" sz="2800" b="1" dirty="0" smtClean="0"/>
              <a:t>CRS – </a:t>
            </a:r>
            <a:r>
              <a:rPr lang="en-US" sz="2800" b="1" dirty="0"/>
              <a:t>3</a:t>
            </a:r>
            <a:r>
              <a:rPr lang="en-US" sz="2800" b="1" dirty="0" smtClean="0"/>
              <a:t>P @ 0.38 gals/SY</a:t>
            </a:r>
          </a:p>
          <a:p>
            <a:r>
              <a:rPr lang="en-US" sz="2800" b="1" dirty="0" smtClean="0"/>
              <a:t>3/8” - 4 @ 21 </a:t>
            </a:r>
            <a:r>
              <a:rPr lang="en-US" sz="2800" b="1" dirty="0" err="1" smtClean="0"/>
              <a:t>lbs</a:t>
            </a:r>
            <a:r>
              <a:rPr lang="en-US" sz="2800" b="1" dirty="0" smtClean="0"/>
              <a:t>/SY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99657" y="6363797"/>
            <a:ext cx="537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Fog Seal:  CQS-1h@ 0.13 gals/SY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25641" y="1158298"/>
            <a:ext cx="3505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Bleeding Roads or</a:t>
            </a:r>
          </a:p>
          <a:p>
            <a:r>
              <a:rPr lang="en-US" sz="3200" b="1" dirty="0" smtClean="0"/>
              <a:t>Bandage for a really </a:t>
            </a:r>
            <a:r>
              <a:rPr lang="en-US" sz="3200" b="1" dirty="0"/>
              <a:t>b</a:t>
            </a:r>
            <a:r>
              <a:rPr lang="en-US" sz="3200" b="1" dirty="0" smtClean="0"/>
              <a:t>ad </a:t>
            </a:r>
            <a:r>
              <a:rPr lang="en-US" sz="3200" b="1" dirty="0"/>
              <a:t>r</a:t>
            </a:r>
            <a:r>
              <a:rPr lang="en-US" sz="3200" b="1" dirty="0" smtClean="0"/>
              <a:t>oad</a:t>
            </a:r>
          </a:p>
        </p:txBody>
      </p:sp>
    </p:spTree>
    <p:extLst>
      <p:ext uri="{BB962C8B-B14F-4D97-AF65-F5344CB8AC3E}">
        <p14:creationId xmlns:p14="http://schemas.microsoft.com/office/powerpoint/2010/main" val="38375638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39" y="121380"/>
            <a:ext cx="8917422" cy="668806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double shot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5315" y="2594575"/>
            <a:ext cx="3505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Heavy Double Shot</a:t>
            </a:r>
          </a:p>
        </p:txBody>
      </p:sp>
    </p:spTree>
    <p:extLst>
      <p:ext uri="{BB962C8B-B14F-4D97-AF65-F5344CB8AC3E}">
        <p14:creationId xmlns:p14="http://schemas.microsoft.com/office/powerpoint/2010/main" val="2671193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Single shot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9200" y="4698315"/>
            <a:ext cx="720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Linn County: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Mostly CRS-3P or CHFRS-2P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Oil applied at 0.38 – 0.48 gals / SY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0.42 – 0.44 typical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14948" y="1065600"/>
            <a:ext cx="3732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7 – 9 miles/day, ideally</a:t>
            </a:r>
          </a:p>
          <a:p>
            <a:r>
              <a:rPr lang="en-US" sz="2800" b="1" dirty="0" smtClean="0"/>
              <a:t>180 – 250 tons/day</a:t>
            </a:r>
          </a:p>
        </p:txBody>
      </p:sp>
    </p:spTree>
    <p:extLst>
      <p:ext uri="{BB962C8B-B14F-4D97-AF65-F5344CB8AC3E}">
        <p14:creationId xmlns:p14="http://schemas.microsoft.com/office/powerpoint/2010/main" val="17295161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Single shot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3699" y="4840683"/>
            <a:ext cx="7278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3/8” – 10 oil rock</a:t>
            </a:r>
          </a:p>
          <a:p>
            <a:r>
              <a:rPr lang="en-US" sz="3200" b="1" dirty="0" smtClean="0"/>
              <a:t>Rock applied at 18 – 22 </a:t>
            </a:r>
            <a:r>
              <a:rPr lang="en-US" sz="3200" b="1" dirty="0" err="1" smtClean="0"/>
              <a:t>Lbs</a:t>
            </a:r>
            <a:r>
              <a:rPr lang="en-US" sz="3200" b="1" dirty="0" smtClean="0"/>
              <a:t> / SY</a:t>
            </a:r>
          </a:p>
          <a:p>
            <a:pPr algn="r"/>
            <a:r>
              <a:rPr lang="en-US" sz="2400" b="1" dirty="0" smtClean="0"/>
              <a:t>Fog seal @ 0.12 – 0.13 gals/SY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30384"/>
          <a:stretch/>
        </p:blipFill>
        <p:spPr>
          <a:xfrm>
            <a:off x="3524250" y="1351370"/>
            <a:ext cx="5143500" cy="342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710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7"/>
          <a:stretch/>
        </p:blipFill>
        <p:spPr>
          <a:xfrm>
            <a:off x="5425710" y="732329"/>
            <a:ext cx="6766290" cy="6125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37"/>
          <a:stretch/>
        </p:blipFill>
        <p:spPr>
          <a:xfrm rot="5400000">
            <a:off x="424303" y="1813148"/>
            <a:ext cx="4620550" cy="546915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Single shot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5952" y="1038544"/>
            <a:ext cx="623674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Not enough oil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Cold oil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Contaminated oil or other problem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Dirty rock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Rock wasn’t rolled enough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Cold ground/air temps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Rain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Shade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Oil broke before rock cover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Etc., etc.</a:t>
            </a:r>
          </a:p>
          <a:p>
            <a:endParaRPr lang="en-US" sz="3200" b="1" dirty="0" smtClean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679" y="1359138"/>
            <a:ext cx="3721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Shelling – Rock Loss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48813" y="6257041"/>
            <a:ext cx="9158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Repair:  CRS-3P @ 0.30 gals/</a:t>
            </a:r>
            <a:r>
              <a:rPr lang="en-US" sz="2800" b="1" dirty="0" err="1" smtClean="0">
                <a:solidFill>
                  <a:srgbClr val="FFFF00"/>
                </a:solidFill>
              </a:rPr>
              <a:t>sy</a:t>
            </a:r>
            <a:r>
              <a:rPr lang="en-US" sz="2800" b="1" dirty="0" smtClean="0">
                <a:solidFill>
                  <a:srgbClr val="FFFF00"/>
                </a:solidFill>
              </a:rPr>
              <a:t>; ¼” – 10 rock @ 10 – 12 </a:t>
            </a:r>
            <a:r>
              <a:rPr lang="en-US" sz="2800" b="1" dirty="0" err="1" smtClean="0">
                <a:solidFill>
                  <a:srgbClr val="FFFF00"/>
                </a:solidFill>
              </a:rPr>
              <a:t>lbs</a:t>
            </a:r>
            <a:r>
              <a:rPr lang="en-US" sz="2800" b="1" dirty="0" smtClean="0">
                <a:solidFill>
                  <a:srgbClr val="FFFF00"/>
                </a:solidFill>
              </a:rPr>
              <a:t>/</a:t>
            </a:r>
            <a:r>
              <a:rPr lang="en-US" sz="2800" b="1" dirty="0" err="1" smtClean="0">
                <a:solidFill>
                  <a:srgbClr val="FFFF00"/>
                </a:solidFill>
              </a:rPr>
              <a:t>sy</a:t>
            </a:r>
            <a:endParaRPr lang="en-US" sz="28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0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16"/>
          <a:stretch/>
        </p:blipFill>
        <p:spPr>
          <a:xfrm rot="5400000">
            <a:off x="189592" y="876011"/>
            <a:ext cx="5781005" cy="6160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6844" y="845857"/>
            <a:ext cx="6858000" cy="51435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single shot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799670"/>
            <a:ext cx="450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Oakville Rd.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South side of Hwy 34</a:t>
            </a:r>
          </a:p>
        </p:txBody>
      </p:sp>
    </p:spTree>
    <p:extLst>
      <p:ext uri="{BB962C8B-B14F-4D97-AF65-F5344CB8AC3E}">
        <p14:creationId xmlns:p14="http://schemas.microsoft.com/office/powerpoint/2010/main" val="4277087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76138"/>
            <a:ext cx="6858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1" y="857250"/>
            <a:ext cx="6858000" cy="51435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single shot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5799670"/>
            <a:ext cx="5498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Oakville Rd.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South side of Hwy 34  - 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30393" y="4907118"/>
            <a:ext cx="4361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CHFRS – 2P @ 0.48 gals/SY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3/8”-10 @ 19-20 </a:t>
            </a:r>
            <a:r>
              <a:rPr lang="en-US" sz="2800" b="1" dirty="0" err="1" smtClean="0">
                <a:solidFill>
                  <a:srgbClr val="FFFF00"/>
                </a:solidFill>
              </a:rPr>
              <a:t>lbs</a:t>
            </a:r>
            <a:r>
              <a:rPr lang="en-US" sz="2800" b="1" dirty="0" smtClean="0">
                <a:solidFill>
                  <a:srgbClr val="FFFF00"/>
                </a:solidFill>
              </a:rPr>
              <a:t>/SY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49274" y="5861225"/>
            <a:ext cx="4224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Fog Seal: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BL Fog @ 0.12-0.13 gals/SY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1029" y="2090456"/>
            <a:ext cx="4239102" cy="317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290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51" y="0"/>
            <a:ext cx="9144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double shot</a:t>
            </a:r>
            <a:endParaRPr lang="en-US" b="1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335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double shot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151" y="1828211"/>
            <a:ext cx="120908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Base Course:</a:t>
            </a:r>
          </a:p>
          <a:p>
            <a:r>
              <a:rPr lang="en-US" sz="2800" b="1" dirty="0" smtClean="0"/>
              <a:t>CRS – 3P @ 0.40 – 0.48 gals/SY;   Typically 0.40 – 0.42</a:t>
            </a:r>
          </a:p>
          <a:p>
            <a:r>
              <a:rPr lang="en-US" sz="2800" b="1" dirty="0" smtClean="0"/>
              <a:t>1/2”-1/4” @ 24-26 </a:t>
            </a:r>
            <a:r>
              <a:rPr lang="en-US" sz="2800" b="1" dirty="0" err="1" smtClean="0"/>
              <a:t>lbs</a:t>
            </a:r>
            <a:r>
              <a:rPr lang="en-US" sz="2800" b="1" dirty="0" smtClean="0"/>
              <a:t>/SY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Best practice to cure overnight before sweeping and applying the top course.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151" y="4611231"/>
            <a:ext cx="65990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Top Course:</a:t>
            </a:r>
          </a:p>
          <a:p>
            <a:r>
              <a:rPr lang="en-US" sz="2800" b="1" dirty="0" smtClean="0"/>
              <a:t>CRS – 3P @ 0.30 – 0.35 gals/SY</a:t>
            </a:r>
          </a:p>
          <a:p>
            <a:r>
              <a:rPr lang="en-US" sz="2800" b="1" dirty="0" smtClean="0"/>
              <a:t>1/4” - 10 @ 13 </a:t>
            </a:r>
            <a:r>
              <a:rPr lang="en-US" sz="2800" b="1" dirty="0" err="1" smtClean="0"/>
              <a:t>lbs</a:t>
            </a:r>
            <a:r>
              <a:rPr lang="en-US" sz="2800" b="1" dirty="0" smtClean="0"/>
              <a:t>/SY</a:t>
            </a:r>
          </a:p>
          <a:p>
            <a:endParaRPr lang="en-US" sz="2800" b="1" dirty="0"/>
          </a:p>
          <a:p>
            <a:r>
              <a:rPr lang="en-US" sz="2800" b="1" dirty="0" smtClean="0"/>
              <a:t>Sweep &amp; fog seal (optional) the next day.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87473" y="4505867"/>
            <a:ext cx="4810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Fog Seal:</a:t>
            </a:r>
          </a:p>
          <a:p>
            <a:r>
              <a:rPr lang="en-US" sz="2800" b="1" dirty="0" smtClean="0"/>
              <a:t>CQS – 1h; or QSE; or BL FOG</a:t>
            </a:r>
          </a:p>
          <a:p>
            <a:r>
              <a:rPr lang="en-US" sz="2800" b="1" dirty="0" smtClean="0"/>
              <a:t>@ 0.10 gals/SY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74377" y="1281044"/>
            <a:ext cx="41029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Approx. 4 miles/day max. if base &amp; top on same day.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01995" y="1008324"/>
            <a:ext cx="263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TYPICAL SHOTS</a:t>
            </a:r>
          </a:p>
        </p:txBody>
      </p:sp>
    </p:spTree>
    <p:extLst>
      <p:ext uri="{BB962C8B-B14F-4D97-AF65-F5344CB8AC3E}">
        <p14:creationId xmlns:p14="http://schemas.microsoft.com/office/powerpoint/2010/main" val="3420628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019" y="1885696"/>
            <a:ext cx="8813197" cy="4957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8824"/>
          <a:stretch/>
        </p:blipFill>
        <p:spPr>
          <a:xfrm>
            <a:off x="0" y="-1"/>
            <a:ext cx="5665216" cy="447718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double shot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5769" y="-3232"/>
            <a:ext cx="277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Circle Dr.  </a:t>
            </a:r>
          </a:p>
          <a:p>
            <a:r>
              <a:rPr lang="en-US" sz="3200" b="1" dirty="0" smtClean="0"/>
              <a:t>2018</a:t>
            </a:r>
          </a:p>
          <a:p>
            <a:r>
              <a:rPr lang="en-US" sz="3200" b="1" dirty="0" smtClean="0"/>
              <a:t>PCI = 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9229"/>
            <a:ext cx="4745424" cy="28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201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090564B-9BBE-4FEF-8669-040F2E256B70}"/>
</file>

<file path=customXml/itemProps2.xml><?xml version="1.0" encoding="utf-8"?>
<ds:datastoreItem xmlns:ds="http://schemas.openxmlformats.org/officeDocument/2006/customXml" ds:itemID="{BFAB318A-F7E3-47C3-BC85-2070A1235D07}"/>
</file>

<file path=customXml/itemProps3.xml><?xml version="1.0" encoding="utf-8"?>
<ds:datastoreItem xmlns:ds="http://schemas.openxmlformats.org/officeDocument/2006/customXml" ds:itemID="{518FD1DE-EC32-4B76-865F-623C059C67D0}"/>
</file>

<file path=docProps/app.xml><?xml version="1.0" encoding="utf-8"?>
<Properties xmlns="http://schemas.openxmlformats.org/officeDocument/2006/extended-properties" xmlns:vt="http://schemas.openxmlformats.org/officeDocument/2006/docPropsVTypes">
  <TotalTime>4057</TotalTime>
  <Words>558</Words>
  <Application>Microsoft Office PowerPoint</Application>
  <PresentationFormat>Widescreen</PresentationFormat>
  <Paragraphs>133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Bodoni MT</vt:lpstr>
      <vt:lpstr>Bookman Old Style</vt:lpstr>
      <vt:lpstr>Calibri</vt:lpstr>
      <vt:lpstr>Calibri Light</vt:lpstr>
      <vt:lpstr>Castellar</vt:lpstr>
      <vt:lpstr>Office Theme</vt:lpstr>
      <vt:lpstr>PowerPoint Presentation</vt:lpstr>
      <vt:lpstr>Single shot</vt:lpstr>
      <vt:lpstr>Single shot</vt:lpstr>
      <vt:lpstr>Single shot</vt:lpstr>
      <vt:lpstr>single shot</vt:lpstr>
      <vt:lpstr>single shot</vt:lpstr>
      <vt:lpstr>double shot</vt:lpstr>
      <vt:lpstr>double shot</vt:lpstr>
      <vt:lpstr>double shot</vt:lpstr>
      <vt:lpstr>double shot</vt:lpstr>
      <vt:lpstr>double shot</vt:lpstr>
      <vt:lpstr>double shot</vt:lpstr>
      <vt:lpstr>double shot</vt:lpstr>
      <vt:lpstr>double shot</vt:lpstr>
      <vt:lpstr>double shot</vt:lpstr>
      <vt:lpstr>double shot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SCRUB SEAL</dc:title>
  <dc:creator>Kevin Hamilton</dc:creator>
  <cp:lastModifiedBy>Kevin Hamilton</cp:lastModifiedBy>
  <cp:revision>193</cp:revision>
  <dcterms:created xsi:type="dcterms:W3CDTF">2016-11-08T18:47:26Z</dcterms:created>
  <dcterms:modified xsi:type="dcterms:W3CDTF">2023-03-20T14:48:36Z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