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s/slide67.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66.xml" ContentType="application/vnd.openxmlformats-officedocument.presentationml.slide+xml"/>
  <Override PartName="/ppt/slides/slide68.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80" r:id="rId2"/>
    <p:sldId id="273" r:id="rId3"/>
    <p:sldId id="317" r:id="rId4"/>
    <p:sldId id="305" r:id="rId5"/>
    <p:sldId id="322" r:id="rId6"/>
    <p:sldId id="314" r:id="rId7"/>
    <p:sldId id="315" r:id="rId8"/>
    <p:sldId id="318" r:id="rId9"/>
    <p:sldId id="306" r:id="rId10"/>
    <p:sldId id="307" r:id="rId11"/>
    <p:sldId id="311" r:id="rId12"/>
    <p:sldId id="310" r:id="rId13"/>
    <p:sldId id="308" r:id="rId14"/>
    <p:sldId id="309" r:id="rId15"/>
    <p:sldId id="319" r:id="rId16"/>
    <p:sldId id="323" r:id="rId17"/>
    <p:sldId id="341" r:id="rId18"/>
    <p:sldId id="339" r:id="rId19"/>
    <p:sldId id="340" r:id="rId20"/>
    <p:sldId id="326" r:id="rId21"/>
    <p:sldId id="343" r:id="rId22"/>
    <p:sldId id="342" r:id="rId23"/>
    <p:sldId id="344" r:id="rId24"/>
    <p:sldId id="345" r:id="rId25"/>
    <p:sldId id="346" r:id="rId26"/>
    <p:sldId id="320" r:id="rId27"/>
    <p:sldId id="316" r:id="rId28"/>
    <p:sldId id="312" r:id="rId29"/>
    <p:sldId id="313" r:id="rId30"/>
    <p:sldId id="349" r:id="rId31"/>
    <p:sldId id="348" r:id="rId32"/>
    <p:sldId id="347" r:id="rId33"/>
    <p:sldId id="324" r:id="rId34"/>
    <p:sldId id="351" r:id="rId35"/>
    <p:sldId id="321" r:id="rId36"/>
    <p:sldId id="350" r:id="rId37"/>
    <p:sldId id="352" r:id="rId38"/>
    <p:sldId id="332" r:id="rId39"/>
    <p:sldId id="333" r:id="rId40"/>
    <p:sldId id="334" r:id="rId41"/>
    <p:sldId id="335" r:id="rId42"/>
    <p:sldId id="336" r:id="rId43"/>
    <p:sldId id="337" r:id="rId44"/>
    <p:sldId id="325" r:id="rId45"/>
    <p:sldId id="300" r:id="rId46"/>
    <p:sldId id="299" r:id="rId47"/>
    <p:sldId id="301" r:id="rId48"/>
    <p:sldId id="264" r:id="rId49"/>
    <p:sldId id="269" r:id="rId50"/>
    <p:sldId id="270" r:id="rId51"/>
    <p:sldId id="356" r:id="rId52"/>
    <p:sldId id="272" r:id="rId53"/>
    <p:sldId id="289" r:id="rId54"/>
    <p:sldId id="271" r:id="rId55"/>
    <p:sldId id="357" r:id="rId56"/>
    <p:sldId id="281" r:id="rId57"/>
    <p:sldId id="358" r:id="rId58"/>
    <p:sldId id="353" r:id="rId59"/>
    <p:sldId id="354" r:id="rId60"/>
    <p:sldId id="360" r:id="rId61"/>
    <p:sldId id="355" r:id="rId62"/>
    <p:sldId id="362" r:id="rId63"/>
    <p:sldId id="359" r:id="rId64"/>
    <p:sldId id="361" r:id="rId65"/>
    <p:sldId id="363" r:id="rId66"/>
    <p:sldId id="327" r:id="rId67"/>
    <p:sldId id="364" r:id="rId68"/>
    <p:sldId id="365" r:id="rId69"/>
    <p:sldId id="366" r:id="rId70"/>
    <p:sldId id="328" r:id="rId71"/>
    <p:sldId id="367" r:id="rId72"/>
    <p:sldId id="369" r:id="rId73"/>
    <p:sldId id="368" r:id="rId74"/>
    <p:sldId id="329" r:id="rId75"/>
    <p:sldId id="370" r:id="rId76"/>
    <p:sldId id="371" r:id="rId77"/>
    <p:sldId id="372" r:id="rId78"/>
    <p:sldId id="373" r:id="rId79"/>
    <p:sldId id="374" r:id="rId80"/>
    <p:sldId id="330" r:id="rId81"/>
    <p:sldId id="375" r:id="rId82"/>
    <p:sldId id="377" r:id="rId83"/>
    <p:sldId id="376" r:id="rId84"/>
    <p:sldId id="378" r:id="rId85"/>
    <p:sldId id="379" r:id="rId86"/>
    <p:sldId id="380" r:id="rId87"/>
    <p:sldId id="38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Hamilton" initials="KH"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4" autoAdjust="0"/>
    <p:restoredTop sz="94660"/>
  </p:normalViewPr>
  <p:slideViewPr>
    <p:cSldViewPr snapToGrid="0">
      <p:cViewPr varScale="1">
        <p:scale>
          <a:sx n="75" d="100"/>
          <a:sy n="75" d="100"/>
        </p:scale>
        <p:origin x="-210"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95" Type="http://schemas.openxmlformats.org/officeDocument/2006/relationships/customXml" Target="../customXml/item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8635B-D371-4EFE-BD15-9BFD668E4001}"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BDA62-4A41-4522-B3EF-1E975F9FECE2}" type="slidenum">
              <a:rPr lang="en-US" smtClean="0"/>
              <a:t>‹#›</a:t>
            </a:fld>
            <a:endParaRPr lang="en-US"/>
          </a:p>
        </p:txBody>
      </p:sp>
    </p:spTree>
    <p:extLst>
      <p:ext uri="{BB962C8B-B14F-4D97-AF65-F5344CB8AC3E}">
        <p14:creationId xmlns:p14="http://schemas.microsoft.com/office/powerpoint/2010/main" val="15615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10D74E-8788-41A6-972A-D289A3C9A6C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68351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0D74E-8788-41A6-972A-D289A3C9A6C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385118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0D74E-8788-41A6-972A-D289A3C9A6C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413701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0D74E-8788-41A6-972A-D289A3C9A6C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326901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10D74E-8788-41A6-972A-D289A3C9A6C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326571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10D74E-8788-41A6-972A-D289A3C9A6C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160505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10D74E-8788-41A6-972A-D289A3C9A6C4}"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202909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0D74E-8788-41A6-972A-D289A3C9A6C4}" type="datetimeFigureOut">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140221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0D74E-8788-41A6-972A-D289A3C9A6C4}"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126753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10D74E-8788-41A6-972A-D289A3C9A6C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70502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10D74E-8788-41A6-972A-D289A3C9A6C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555D9-C028-4106-AE6E-C3B45E159530}" type="slidenum">
              <a:rPr lang="en-US" smtClean="0"/>
              <a:t>‹#›</a:t>
            </a:fld>
            <a:endParaRPr lang="en-US"/>
          </a:p>
        </p:txBody>
      </p:sp>
    </p:spTree>
    <p:extLst>
      <p:ext uri="{BB962C8B-B14F-4D97-AF65-F5344CB8AC3E}">
        <p14:creationId xmlns:p14="http://schemas.microsoft.com/office/powerpoint/2010/main" val="5647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0D74E-8788-41A6-972A-D289A3C9A6C4}" type="datetimeFigureOut">
              <a:rPr lang="en-US" smtClean="0"/>
              <a:t>12/17/2019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555D9-C028-4106-AE6E-C3B45E159530}" type="slidenum">
              <a:rPr lang="en-US" smtClean="0"/>
              <a:t>‹#›</a:t>
            </a:fld>
            <a:endParaRPr lang="en-US"/>
          </a:p>
        </p:txBody>
      </p:sp>
    </p:spTree>
    <p:extLst>
      <p:ext uri="{BB962C8B-B14F-4D97-AF65-F5344CB8AC3E}">
        <p14:creationId xmlns:p14="http://schemas.microsoft.com/office/powerpoint/2010/main" val="247634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421178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043"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36425" y="4690219"/>
            <a:ext cx="3305175" cy="2114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 y="4604494"/>
            <a:ext cx="3305175" cy="220027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5923" y="1244949"/>
            <a:ext cx="4672800" cy="605733"/>
          </a:xfrm>
          <a:prstGeom prst="rect">
            <a:avLst/>
          </a:prstGeom>
          <a:solidFill>
            <a:schemeClr val="bg1"/>
          </a:solidFill>
        </p:spPr>
      </p:pic>
    </p:spTree>
    <p:extLst>
      <p:ext uri="{BB962C8B-B14F-4D97-AF65-F5344CB8AC3E}">
        <p14:creationId xmlns:p14="http://schemas.microsoft.com/office/powerpoint/2010/main" val="138935690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043"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36425" y="4690219"/>
            <a:ext cx="3305175" cy="2114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 y="4604494"/>
            <a:ext cx="3305175" cy="220027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5923" y="1244949"/>
            <a:ext cx="4672800" cy="605733"/>
          </a:xfrm>
          <a:prstGeom prst="rect">
            <a:avLst/>
          </a:prstGeom>
          <a:solidFill>
            <a:schemeClr val="bg1"/>
          </a:solidFill>
        </p:spPr>
      </p:pic>
      <p:sp>
        <p:nvSpPr>
          <p:cNvPr id="7" name="TextBox 6"/>
          <p:cNvSpPr txBox="1"/>
          <p:nvPr/>
        </p:nvSpPr>
        <p:spPr>
          <a:xfrm>
            <a:off x="3787200" y="3967200"/>
            <a:ext cx="4262400" cy="584775"/>
          </a:xfrm>
          <a:prstGeom prst="rect">
            <a:avLst/>
          </a:prstGeom>
          <a:noFill/>
        </p:spPr>
        <p:txBody>
          <a:bodyPr wrap="square" rtlCol="0">
            <a:spAutoFit/>
          </a:bodyPr>
          <a:lstStyle/>
          <a:p>
            <a:r>
              <a:rPr lang="en-US" sz="3200" b="1" dirty="0" smtClean="0">
                <a:solidFill>
                  <a:srgbClr val="FF0000"/>
                </a:solidFill>
              </a:rPr>
              <a:t>Hearing Protection</a:t>
            </a:r>
          </a:p>
        </p:txBody>
      </p:sp>
    </p:spTree>
    <p:extLst>
      <p:ext uri="{BB962C8B-B14F-4D97-AF65-F5344CB8AC3E}">
        <p14:creationId xmlns:p14="http://schemas.microsoft.com/office/powerpoint/2010/main" val="2811627356"/>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043"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36425" y="4690219"/>
            <a:ext cx="3305175" cy="2114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 y="4604494"/>
            <a:ext cx="3305175" cy="220027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5923" y="1244949"/>
            <a:ext cx="4672800" cy="605733"/>
          </a:xfrm>
          <a:prstGeom prst="rect">
            <a:avLst/>
          </a:prstGeom>
          <a:solidFill>
            <a:schemeClr val="bg1"/>
          </a:solidFill>
        </p:spPr>
      </p:pic>
      <p:sp>
        <p:nvSpPr>
          <p:cNvPr id="7" name="TextBox 6"/>
          <p:cNvSpPr txBox="1"/>
          <p:nvPr/>
        </p:nvSpPr>
        <p:spPr>
          <a:xfrm>
            <a:off x="3787200" y="3967200"/>
            <a:ext cx="4262400" cy="1569660"/>
          </a:xfrm>
          <a:prstGeom prst="rect">
            <a:avLst/>
          </a:prstGeom>
          <a:noFill/>
        </p:spPr>
        <p:txBody>
          <a:bodyPr wrap="square" rtlCol="0">
            <a:spAutoFit/>
          </a:bodyPr>
          <a:lstStyle/>
          <a:p>
            <a:r>
              <a:rPr lang="en-US" sz="3200" b="1" dirty="0" smtClean="0">
                <a:solidFill>
                  <a:srgbClr val="FF0000"/>
                </a:solidFill>
              </a:rPr>
              <a:t>Hearing Protection</a:t>
            </a:r>
          </a:p>
          <a:p>
            <a:r>
              <a:rPr lang="en-US" sz="3200" b="1" dirty="0" smtClean="0">
                <a:solidFill>
                  <a:srgbClr val="FF0000"/>
                </a:solidFill>
              </a:rPr>
              <a:t>Open Microphone</a:t>
            </a:r>
          </a:p>
          <a:p>
            <a:r>
              <a:rPr lang="en-US" sz="3200" b="1" dirty="0" smtClean="0">
                <a:solidFill>
                  <a:srgbClr val="FF0000"/>
                </a:solidFill>
              </a:rPr>
              <a:t>Efficiency of Operations</a:t>
            </a:r>
            <a:endParaRPr lang="en-US" sz="3200" b="1" dirty="0">
              <a:solidFill>
                <a:srgbClr val="FF0000"/>
              </a:solidFill>
            </a:endParaRPr>
          </a:p>
        </p:txBody>
      </p:sp>
    </p:spTree>
    <p:extLst>
      <p:ext uri="{BB962C8B-B14F-4D97-AF65-F5344CB8AC3E}">
        <p14:creationId xmlns:p14="http://schemas.microsoft.com/office/powerpoint/2010/main" val="321687654"/>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54501" y="4690219"/>
            <a:ext cx="3305175" cy="2114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 y="4604494"/>
            <a:ext cx="3305175" cy="220027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5923" y="1244949"/>
            <a:ext cx="4672800" cy="605733"/>
          </a:xfrm>
          <a:prstGeom prst="rect">
            <a:avLst/>
          </a:prstGeom>
          <a:solidFill>
            <a:schemeClr val="bg1"/>
          </a:solidFill>
        </p:spPr>
      </p:pic>
      <p:sp>
        <p:nvSpPr>
          <p:cNvPr id="8" name="TextBox 7"/>
          <p:cNvSpPr txBox="1"/>
          <p:nvPr/>
        </p:nvSpPr>
        <p:spPr>
          <a:xfrm>
            <a:off x="3787200" y="3967200"/>
            <a:ext cx="4262400" cy="2062103"/>
          </a:xfrm>
          <a:prstGeom prst="rect">
            <a:avLst/>
          </a:prstGeom>
          <a:noFill/>
        </p:spPr>
        <p:txBody>
          <a:bodyPr wrap="square" rtlCol="0">
            <a:spAutoFit/>
          </a:bodyPr>
          <a:lstStyle/>
          <a:p>
            <a:r>
              <a:rPr lang="en-US" sz="3200" b="1" dirty="0" smtClean="0">
                <a:solidFill>
                  <a:srgbClr val="FF0000"/>
                </a:solidFill>
              </a:rPr>
              <a:t>Hearing Protection</a:t>
            </a:r>
          </a:p>
          <a:p>
            <a:r>
              <a:rPr lang="en-US" sz="3200" b="1" dirty="0" smtClean="0">
                <a:solidFill>
                  <a:srgbClr val="FF0000"/>
                </a:solidFill>
              </a:rPr>
              <a:t>Open Microphone</a:t>
            </a:r>
          </a:p>
          <a:p>
            <a:r>
              <a:rPr lang="en-US" sz="3200" b="1" dirty="0" smtClean="0">
                <a:solidFill>
                  <a:srgbClr val="FF0000"/>
                </a:solidFill>
              </a:rPr>
              <a:t>Efficiency of Operations</a:t>
            </a:r>
          </a:p>
          <a:p>
            <a:r>
              <a:rPr lang="en-US" sz="3200" b="1" dirty="0" smtClean="0">
                <a:solidFill>
                  <a:srgbClr val="FF0000"/>
                </a:solidFill>
              </a:rPr>
              <a:t>Safety</a:t>
            </a:r>
            <a:endParaRPr lang="en-US" sz="3200" b="1" dirty="0">
              <a:solidFill>
                <a:srgbClr val="FF0000"/>
              </a:solidFill>
            </a:endParaRPr>
          </a:p>
        </p:txBody>
      </p:sp>
    </p:spTree>
    <p:extLst>
      <p:ext uri="{BB962C8B-B14F-4D97-AF65-F5344CB8AC3E}">
        <p14:creationId xmlns:p14="http://schemas.microsoft.com/office/powerpoint/2010/main" val="315646220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54501" y="4690219"/>
            <a:ext cx="3305175" cy="2114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 y="4604494"/>
            <a:ext cx="3305175" cy="220027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5923" y="1244949"/>
            <a:ext cx="4672800" cy="605733"/>
          </a:xfrm>
          <a:prstGeom prst="rect">
            <a:avLst/>
          </a:prstGeom>
          <a:solidFill>
            <a:schemeClr val="bg1"/>
          </a:solidFill>
        </p:spPr>
      </p:pic>
      <p:sp>
        <p:nvSpPr>
          <p:cNvPr id="8" name="TextBox 7"/>
          <p:cNvSpPr txBox="1"/>
          <p:nvPr/>
        </p:nvSpPr>
        <p:spPr>
          <a:xfrm>
            <a:off x="3787200" y="3967200"/>
            <a:ext cx="4507200" cy="2554545"/>
          </a:xfrm>
          <a:prstGeom prst="rect">
            <a:avLst/>
          </a:prstGeom>
          <a:noFill/>
        </p:spPr>
        <p:txBody>
          <a:bodyPr wrap="square" rtlCol="0">
            <a:spAutoFit/>
          </a:bodyPr>
          <a:lstStyle/>
          <a:p>
            <a:r>
              <a:rPr lang="en-US" sz="3200" b="1" dirty="0" smtClean="0">
                <a:solidFill>
                  <a:srgbClr val="FF0000"/>
                </a:solidFill>
              </a:rPr>
              <a:t>Hearing Protection</a:t>
            </a:r>
          </a:p>
          <a:p>
            <a:r>
              <a:rPr lang="en-US" sz="3200" b="1" dirty="0" smtClean="0">
                <a:solidFill>
                  <a:srgbClr val="FF0000"/>
                </a:solidFill>
              </a:rPr>
              <a:t>Open Microphone</a:t>
            </a:r>
          </a:p>
          <a:p>
            <a:r>
              <a:rPr lang="en-US" sz="3200" b="1" dirty="0" smtClean="0">
                <a:solidFill>
                  <a:srgbClr val="FF0000"/>
                </a:solidFill>
              </a:rPr>
              <a:t>Efficiency of Operations</a:t>
            </a:r>
          </a:p>
          <a:p>
            <a:r>
              <a:rPr lang="en-US" sz="3200" b="1" dirty="0" smtClean="0">
                <a:solidFill>
                  <a:srgbClr val="FF0000"/>
                </a:solidFill>
              </a:rPr>
              <a:t>Safety</a:t>
            </a:r>
          </a:p>
          <a:p>
            <a:r>
              <a:rPr lang="en-US" sz="3200" b="1" dirty="0" smtClean="0">
                <a:solidFill>
                  <a:srgbClr val="FF0000"/>
                </a:solidFill>
              </a:rPr>
              <a:t>Listen-Through Capability</a:t>
            </a:r>
            <a:endParaRPr lang="en-US" sz="3200" b="1" dirty="0">
              <a:solidFill>
                <a:srgbClr val="FF0000"/>
              </a:solidFill>
            </a:endParaRPr>
          </a:p>
        </p:txBody>
      </p:sp>
    </p:spTree>
    <p:extLst>
      <p:ext uri="{BB962C8B-B14F-4D97-AF65-F5344CB8AC3E}">
        <p14:creationId xmlns:p14="http://schemas.microsoft.com/office/powerpoint/2010/main" val="402236450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99FF"/>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1572823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30" name="Picture 6" descr="cracksealupp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91654"/>
            <a:ext cx="5822218" cy="29344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2219" y="1071693"/>
            <a:ext cx="6369782" cy="5786307"/>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contractors</a:t>
            </a:r>
            <a:endParaRPr lang="en-US" b="1" dirty="0">
              <a:latin typeface="Castellar" panose="020A0402060406010301" pitchFamily="18" charset="0"/>
            </a:endParaRPr>
          </a:p>
        </p:txBody>
      </p:sp>
      <p:pic>
        <p:nvPicPr>
          <p:cNvPr id="1028" name="Picture 4" descr="cracksealupper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065600"/>
            <a:ext cx="5822219" cy="34520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44945" y="6341324"/>
            <a:ext cx="7238198" cy="584775"/>
          </a:xfrm>
          <a:prstGeom prst="rect">
            <a:avLst/>
          </a:prstGeom>
          <a:noFill/>
        </p:spPr>
        <p:txBody>
          <a:bodyPr wrap="square" rtlCol="0">
            <a:spAutoFit/>
          </a:bodyPr>
          <a:lstStyle/>
          <a:p>
            <a:r>
              <a:rPr lang="en-US" sz="3200" b="1" dirty="0" smtClean="0">
                <a:solidFill>
                  <a:schemeClr val="bg1"/>
                </a:solidFill>
              </a:rPr>
              <a:t>Slurry Seals / </a:t>
            </a:r>
            <a:r>
              <a:rPr lang="en-US" sz="3200" b="1" dirty="0" err="1" smtClean="0">
                <a:solidFill>
                  <a:schemeClr val="bg1"/>
                </a:solidFill>
              </a:rPr>
              <a:t>Microsurface</a:t>
            </a:r>
            <a:r>
              <a:rPr lang="en-US" sz="3200" b="1" dirty="0" smtClean="0">
                <a:solidFill>
                  <a:schemeClr val="bg1"/>
                </a:solidFill>
              </a:rPr>
              <a:t> / </a:t>
            </a:r>
            <a:r>
              <a:rPr lang="en-US" sz="3200" b="1" dirty="0" err="1" smtClean="0">
                <a:solidFill>
                  <a:schemeClr val="bg1"/>
                </a:solidFill>
              </a:rPr>
              <a:t>MicroCoat</a:t>
            </a:r>
            <a:endParaRPr lang="en-US" sz="3200" b="1" dirty="0" smtClean="0">
              <a:solidFill>
                <a:schemeClr val="bg1"/>
              </a:solidFill>
            </a:endParaRPr>
          </a:p>
        </p:txBody>
      </p:sp>
      <p:pic>
        <p:nvPicPr>
          <p:cNvPr id="1040" name="Picture 16" descr="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49" y="1096092"/>
            <a:ext cx="682082" cy="6315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53106" y="1096094"/>
            <a:ext cx="1528163" cy="4818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015215" y="2916025"/>
            <a:ext cx="2144274" cy="584775"/>
          </a:xfrm>
          <a:prstGeom prst="rect">
            <a:avLst/>
          </a:prstGeom>
          <a:noFill/>
        </p:spPr>
        <p:txBody>
          <a:bodyPr wrap="square" rtlCol="0">
            <a:spAutoFit/>
          </a:bodyPr>
          <a:lstStyle/>
          <a:p>
            <a:r>
              <a:rPr lang="en-US" sz="3200" b="1" dirty="0" smtClean="0">
                <a:solidFill>
                  <a:schemeClr val="bg1"/>
                </a:solidFill>
              </a:rPr>
              <a:t>Fog Sealing</a:t>
            </a:r>
          </a:p>
        </p:txBody>
      </p:sp>
      <p:sp>
        <p:nvSpPr>
          <p:cNvPr id="10" name="TextBox 9"/>
          <p:cNvSpPr txBox="1"/>
          <p:nvPr/>
        </p:nvSpPr>
        <p:spPr>
          <a:xfrm>
            <a:off x="0" y="4435411"/>
            <a:ext cx="2544945" cy="584775"/>
          </a:xfrm>
          <a:prstGeom prst="rect">
            <a:avLst/>
          </a:prstGeom>
          <a:noFill/>
        </p:spPr>
        <p:txBody>
          <a:bodyPr wrap="square" rtlCol="0">
            <a:spAutoFit/>
          </a:bodyPr>
          <a:lstStyle/>
          <a:p>
            <a:r>
              <a:rPr lang="en-US" sz="3200" b="1" dirty="0" smtClean="0">
                <a:solidFill>
                  <a:schemeClr val="bg1"/>
                </a:solidFill>
              </a:rPr>
              <a:t>Crack Sealing</a:t>
            </a:r>
          </a:p>
        </p:txBody>
      </p:sp>
    </p:spTree>
    <p:extLst>
      <p:ext uri="{BB962C8B-B14F-4D97-AF65-F5344CB8AC3E}">
        <p14:creationId xmlns:p14="http://schemas.microsoft.com/office/powerpoint/2010/main" val="194502347"/>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contractors</a:t>
            </a:r>
            <a:endParaRPr lang="en-US" b="1" dirty="0">
              <a:latin typeface="Castellar" panose="020A0402060406010301" pitchFamily="18" charset="0"/>
            </a:endParaRPr>
          </a:p>
        </p:txBody>
      </p:sp>
      <p:sp>
        <p:nvSpPr>
          <p:cNvPr id="4" name="TextBox 3"/>
          <p:cNvSpPr txBox="1"/>
          <p:nvPr/>
        </p:nvSpPr>
        <p:spPr>
          <a:xfrm>
            <a:off x="3025582" y="996240"/>
            <a:ext cx="5657172" cy="1077218"/>
          </a:xfrm>
          <a:prstGeom prst="rect">
            <a:avLst/>
          </a:prstGeom>
          <a:noFill/>
        </p:spPr>
        <p:txBody>
          <a:bodyPr wrap="square" rtlCol="0">
            <a:spAutoFit/>
          </a:bodyPr>
          <a:lstStyle/>
          <a:p>
            <a:pPr algn="ctr"/>
            <a:r>
              <a:rPr lang="en-US" sz="3200" b="1" dirty="0" smtClean="0"/>
              <a:t>Day 1</a:t>
            </a:r>
          </a:p>
          <a:p>
            <a:pPr algn="ctr"/>
            <a:r>
              <a:rPr lang="en-US" sz="3200" b="1" dirty="0" smtClean="0"/>
              <a:t>Chip Seal by County</a:t>
            </a:r>
          </a:p>
        </p:txBody>
      </p:sp>
    </p:spTree>
    <p:extLst>
      <p:ext uri="{BB962C8B-B14F-4D97-AF65-F5344CB8AC3E}">
        <p14:creationId xmlns:p14="http://schemas.microsoft.com/office/powerpoint/2010/main" val="2430896699"/>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0757" y="2079568"/>
            <a:ext cx="6371243" cy="4778432"/>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contractors</a:t>
            </a:r>
            <a:endParaRPr lang="en-US" b="1" dirty="0">
              <a:latin typeface="Castellar" panose="020A0402060406010301" pitchFamily="18" charset="0"/>
            </a:endParaRPr>
          </a:p>
        </p:txBody>
      </p:sp>
      <p:sp>
        <p:nvSpPr>
          <p:cNvPr id="4" name="TextBox 3"/>
          <p:cNvSpPr txBox="1"/>
          <p:nvPr/>
        </p:nvSpPr>
        <p:spPr>
          <a:xfrm>
            <a:off x="3025582" y="996240"/>
            <a:ext cx="5657172" cy="1077218"/>
          </a:xfrm>
          <a:prstGeom prst="rect">
            <a:avLst/>
          </a:prstGeom>
          <a:noFill/>
        </p:spPr>
        <p:txBody>
          <a:bodyPr wrap="square" rtlCol="0">
            <a:spAutoFit/>
          </a:bodyPr>
          <a:lstStyle/>
          <a:p>
            <a:pPr algn="ctr"/>
            <a:r>
              <a:rPr lang="en-US" sz="3200" b="1" dirty="0" smtClean="0"/>
              <a:t>Day 2</a:t>
            </a:r>
          </a:p>
          <a:p>
            <a:pPr algn="ctr"/>
            <a:r>
              <a:rPr lang="en-US" sz="3200" b="1" dirty="0" smtClean="0"/>
              <a:t>Sweep &amp; Fog Seal by Contractor</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091789"/>
            <a:ext cx="5820757" cy="4766211"/>
          </a:xfrm>
          <a:prstGeom prst="rect">
            <a:avLst/>
          </a:prstGeom>
        </p:spPr>
      </p:pic>
      <p:pic>
        <p:nvPicPr>
          <p:cNvPr id="6" name="Picture 18" descr="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63837" y="6376146"/>
            <a:ext cx="1528163" cy="48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64370"/>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contractors</a:t>
            </a:r>
            <a:endParaRPr lang="en-US" b="1" dirty="0">
              <a:latin typeface="Castellar" panose="020A0402060406010301" pitchFamily="18" charset="0"/>
            </a:endParaRPr>
          </a:p>
        </p:txBody>
      </p:sp>
      <p:sp>
        <p:nvSpPr>
          <p:cNvPr id="4" name="TextBox 3"/>
          <p:cNvSpPr txBox="1"/>
          <p:nvPr/>
        </p:nvSpPr>
        <p:spPr>
          <a:xfrm>
            <a:off x="3025582" y="996240"/>
            <a:ext cx="5657172" cy="1077218"/>
          </a:xfrm>
          <a:prstGeom prst="rect">
            <a:avLst/>
          </a:prstGeom>
          <a:noFill/>
        </p:spPr>
        <p:txBody>
          <a:bodyPr wrap="square" rtlCol="0">
            <a:spAutoFit/>
          </a:bodyPr>
          <a:lstStyle/>
          <a:p>
            <a:pPr algn="ctr"/>
            <a:r>
              <a:rPr lang="en-US" sz="3200" b="1" dirty="0" smtClean="0"/>
              <a:t>Day 3</a:t>
            </a:r>
          </a:p>
          <a:p>
            <a:pPr algn="ctr"/>
            <a:r>
              <a:rPr lang="en-US" sz="3200" b="1" dirty="0" smtClean="0"/>
              <a:t>Stripe by County</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0247" y="2035963"/>
            <a:ext cx="8484499" cy="4822037"/>
          </a:xfrm>
          <a:prstGeom prst="rect">
            <a:avLst/>
          </a:prstGeom>
        </p:spPr>
      </p:pic>
    </p:spTree>
    <p:extLst>
      <p:ext uri="{BB962C8B-B14F-4D97-AF65-F5344CB8AC3E}">
        <p14:creationId xmlns:p14="http://schemas.microsoft.com/office/powerpoint/2010/main" val="831292550"/>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4342" y="6773"/>
            <a:ext cx="8875059" cy="6858000"/>
          </a:xfrm>
          <a:prstGeom prst="rect">
            <a:avLst/>
          </a:prstGeom>
        </p:spPr>
      </p:pic>
      <p:sp>
        <p:nvSpPr>
          <p:cNvPr id="2" name="Title 1"/>
          <p:cNvSpPr>
            <a:spLocks noGrp="1"/>
          </p:cNvSpPr>
          <p:nvPr>
            <p:ph type="title"/>
          </p:nvPr>
        </p:nvSpPr>
        <p:spPr>
          <a:xfrm>
            <a:off x="1" y="6773"/>
            <a:ext cx="4544342" cy="1325563"/>
          </a:xfrm>
        </p:spPr>
        <p:txBody>
          <a:bodyPr/>
          <a:lstStyle/>
          <a:p>
            <a:pPr algn="ctr"/>
            <a:r>
              <a:rPr lang="en-US" b="1" dirty="0" smtClean="0">
                <a:latin typeface="Castellar" panose="020A0402060406010301" pitchFamily="18" charset="0"/>
              </a:rPr>
              <a:t>LINN COUNTY</a:t>
            </a:r>
            <a:endParaRPr lang="en-US" b="1" dirty="0">
              <a:latin typeface="Castellar" panose="020A0402060406010301" pitchFamily="18" charset="0"/>
            </a:endParaRPr>
          </a:p>
        </p:txBody>
      </p:sp>
      <p:sp>
        <p:nvSpPr>
          <p:cNvPr id="3" name="Content Placeholder 2"/>
          <p:cNvSpPr>
            <a:spLocks noGrp="1"/>
          </p:cNvSpPr>
          <p:nvPr>
            <p:ph idx="1"/>
          </p:nvPr>
        </p:nvSpPr>
        <p:spPr>
          <a:xfrm>
            <a:off x="-33982" y="1434886"/>
            <a:ext cx="4528161" cy="5423113"/>
          </a:xfrm>
        </p:spPr>
        <p:txBody>
          <a:bodyPr>
            <a:normAutofit lnSpcReduction="10000"/>
          </a:bodyPr>
          <a:lstStyle/>
          <a:p>
            <a:r>
              <a:rPr lang="en-US" sz="2400" dirty="0" smtClean="0">
                <a:latin typeface="Bookman Old Style" panose="02050604050505020204" pitchFamily="18" charset="0"/>
              </a:rPr>
              <a:t>Approx. 1,139 total miles</a:t>
            </a:r>
          </a:p>
          <a:p>
            <a:pPr marL="0" indent="0">
              <a:buNone/>
              <a:tabLst>
                <a:tab pos="231775" algn="l"/>
              </a:tabLst>
            </a:pPr>
            <a:r>
              <a:rPr lang="en-US" sz="2400" dirty="0">
                <a:latin typeface="Bookman Old Style" panose="02050604050505020204" pitchFamily="18" charset="0"/>
              </a:rPr>
              <a:t>	</a:t>
            </a:r>
            <a:r>
              <a:rPr lang="en-US" sz="2400" dirty="0" smtClean="0">
                <a:latin typeface="Bookman Old Style" panose="02050604050505020204" pitchFamily="18" charset="0"/>
              </a:rPr>
              <a:t>Approx. 98 gravel miles</a:t>
            </a:r>
          </a:p>
          <a:p>
            <a:endParaRPr lang="en-US" sz="2400" dirty="0" smtClean="0">
              <a:latin typeface="Bookman Old Style" panose="02050604050505020204" pitchFamily="18" charset="0"/>
            </a:endParaRPr>
          </a:p>
          <a:p>
            <a:r>
              <a:rPr lang="en-US" sz="2400" dirty="0" smtClean="0">
                <a:latin typeface="Bookman Old Style" panose="02050604050505020204" pitchFamily="18" charset="0"/>
              </a:rPr>
              <a:t>Four Maintenance Districts dividing the County into quadrants</a:t>
            </a:r>
          </a:p>
          <a:p>
            <a:endParaRPr lang="en-US" sz="2400" dirty="0" smtClean="0">
              <a:latin typeface="Bookman Old Style" panose="02050604050505020204" pitchFamily="18" charset="0"/>
            </a:endParaRPr>
          </a:p>
          <a:p>
            <a:r>
              <a:rPr lang="en-US" sz="2400" dirty="0" smtClean="0">
                <a:latin typeface="Bookman Old Style" panose="02050604050505020204" pitchFamily="18" charset="0"/>
              </a:rPr>
              <a:t>Hilly landscapes eastern half. Flat landscapes western.</a:t>
            </a:r>
          </a:p>
          <a:p>
            <a:endParaRPr lang="en-US" sz="2400" dirty="0" smtClean="0">
              <a:latin typeface="Bookman Old Style" panose="02050604050505020204" pitchFamily="18" charset="0"/>
            </a:endParaRPr>
          </a:p>
          <a:p>
            <a:r>
              <a:rPr lang="en-US" sz="2400" dirty="0" smtClean="0">
                <a:latin typeface="Bookman Old Style" panose="02050604050505020204" pitchFamily="18" charset="0"/>
              </a:rPr>
              <a:t>Heavy loads are mostly from logging, and hay &amp; seed.</a:t>
            </a:r>
            <a:endParaRPr lang="en-US" sz="2400" dirty="0">
              <a:latin typeface="Bookman Old Style" panose="02050604050505020204" pitchFamily="18" charset="0"/>
            </a:endParaRPr>
          </a:p>
        </p:txBody>
      </p:sp>
      <p:sp>
        <p:nvSpPr>
          <p:cNvPr id="4" name="TextBox 3"/>
          <p:cNvSpPr txBox="1"/>
          <p:nvPr/>
        </p:nvSpPr>
        <p:spPr>
          <a:xfrm>
            <a:off x="6439134" y="1434887"/>
            <a:ext cx="894797"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ALBANY</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8887262" y="2674738"/>
            <a:ext cx="829073" cy="253916"/>
          </a:xfrm>
          <a:prstGeom prst="rect">
            <a:avLst/>
          </a:prstGeom>
          <a:solidFill>
            <a:schemeClr val="bg2">
              <a:alpha val="57000"/>
            </a:schemeClr>
          </a:solidFill>
        </p:spPr>
        <p:txBody>
          <a:bodyPr wrap="none">
            <a:spAutoFit/>
          </a:bodyPr>
          <a:lstStyle/>
          <a:p>
            <a:r>
              <a:rPr lang="en-US" sz="1050" dirty="0" smtClean="0">
                <a:latin typeface="Arial" panose="020B0604020202020204" pitchFamily="34" charset="0"/>
                <a:cs typeface="Arial" panose="020B0604020202020204" pitchFamily="34" charset="0"/>
              </a:rPr>
              <a:t>LEBANON</a:t>
            </a:r>
            <a:endParaRPr lang="en-US" sz="1050" dirty="0">
              <a:latin typeface="Arial" panose="020B0604020202020204" pitchFamily="34" charset="0"/>
              <a:cs typeface="Arial" panose="020B0604020202020204" pitchFamily="34" charset="0"/>
            </a:endParaRPr>
          </a:p>
        </p:txBody>
      </p:sp>
      <p:sp>
        <p:nvSpPr>
          <p:cNvPr id="7" name="Rectangle 6"/>
          <p:cNvSpPr/>
          <p:nvPr/>
        </p:nvSpPr>
        <p:spPr>
          <a:xfrm>
            <a:off x="11620734" y="344010"/>
            <a:ext cx="736099"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MILL CITY</a:t>
            </a:r>
            <a:endParaRPr lang="en-US" sz="900" dirty="0">
              <a:latin typeface="Arial" panose="020B0604020202020204" pitchFamily="34" charset="0"/>
              <a:cs typeface="Arial" panose="020B0604020202020204" pitchFamily="34" charset="0"/>
            </a:endParaRPr>
          </a:p>
        </p:txBody>
      </p:sp>
      <p:sp>
        <p:nvSpPr>
          <p:cNvPr id="8" name="Rectangle 7"/>
          <p:cNvSpPr/>
          <p:nvPr/>
        </p:nvSpPr>
        <p:spPr>
          <a:xfrm>
            <a:off x="7923132" y="4628372"/>
            <a:ext cx="1018227"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BROWNSVILLE</a:t>
            </a:r>
            <a:endParaRPr lang="en-US" sz="900" dirty="0">
              <a:latin typeface="Arial" panose="020B0604020202020204" pitchFamily="34" charset="0"/>
              <a:cs typeface="Arial" panose="020B0604020202020204" pitchFamily="34" charset="0"/>
            </a:endParaRPr>
          </a:p>
        </p:txBody>
      </p:sp>
      <p:sp>
        <p:nvSpPr>
          <p:cNvPr id="9" name="Rectangle 8"/>
          <p:cNvSpPr/>
          <p:nvPr/>
        </p:nvSpPr>
        <p:spPr>
          <a:xfrm>
            <a:off x="9925126" y="4743788"/>
            <a:ext cx="973343" cy="230832"/>
          </a:xfrm>
          <a:prstGeom prst="rect">
            <a:avLst/>
          </a:prstGeom>
          <a:solidFill>
            <a:schemeClr val="bg2">
              <a:alpha val="57000"/>
            </a:schemeClr>
          </a:solidFill>
        </p:spPr>
        <p:txBody>
          <a:bodyPr wrap="none">
            <a:spAutoFit/>
          </a:bodyPr>
          <a:lstStyle/>
          <a:p>
            <a:r>
              <a:rPr lang="en-US" sz="900" dirty="0" smtClean="0">
                <a:latin typeface="Arial" panose="020B0604020202020204" pitchFamily="34" charset="0"/>
                <a:cs typeface="Arial" panose="020B0604020202020204" pitchFamily="34" charset="0"/>
              </a:rPr>
              <a:t>SWEET HOME</a:t>
            </a:r>
            <a:endParaRPr lang="en-US" sz="900" dirty="0">
              <a:latin typeface="Arial" panose="020B0604020202020204" pitchFamily="34" charset="0"/>
              <a:cs typeface="Arial" panose="020B0604020202020204" pitchFamily="34" charset="0"/>
            </a:endParaRPr>
          </a:p>
        </p:txBody>
      </p:sp>
      <p:sp>
        <p:nvSpPr>
          <p:cNvPr id="11" name="Rectangle 10"/>
          <p:cNvSpPr/>
          <p:nvPr/>
        </p:nvSpPr>
        <p:spPr>
          <a:xfrm>
            <a:off x="6466704" y="2928654"/>
            <a:ext cx="736099"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TANGENT</a:t>
            </a:r>
            <a:endParaRPr lang="en-US" sz="900" dirty="0">
              <a:latin typeface="Arial" panose="020B0604020202020204" pitchFamily="34" charset="0"/>
              <a:cs typeface="Arial" panose="020B0604020202020204" pitchFamily="34" charset="0"/>
            </a:endParaRPr>
          </a:p>
        </p:txBody>
      </p:sp>
      <p:sp>
        <p:nvSpPr>
          <p:cNvPr id="12" name="Rectangle 11"/>
          <p:cNvSpPr/>
          <p:nvPr/>
        </p:nvSpPr>
        <p:spPr>
          <a:xfrm>
            <a:off x="5804986" y="5846817"/>
            <a:ext cx="954107"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HARRISBURG</a:t>
            </a:r>
            <a:endParaRPr lang="en-US" sz="900" dirty="0">
              <a:latin typeface="Arial" panose="020B0604020202020204" pitchFamily="34" charset="0"/>
              <a:cs typeface="Arial" panose="020B0604020202020204" pitchFamily="34" charset="0"/>
            </a:endParaRPr>
          </a:p>
        </p:txBody>
      </p:sp>
      <p:sp>
        <p:nvSpPr>
          <p:cNvPr id="13" name="Rectangle 12"/>
          <p:cNvSpPr/>
          <p:nvPr/>
        </p:nvSpPr>
        <p:spPr>
          <a:xfrm>
            <a:off x="8887262" y="863768"/>
            <a:ext cx="466794"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SCIO</a:t>
            </a:r>
            <a:endParaRPr lang="en-US" sz="900" dirty="0">
              <a:latin typeface="Arial" panose="020B0604020202020204" pitchFamily="34" charset="0"/>
              <a:cs typeface="Arial" panose="020B0604020202020204" pitchFamily="34" charset="0"/>
            </a:endParaRPr>
          </a:p>
        </p:txBody>
      </p:sp>
      <p:sp>
        <p:nvSpPr>
          <p:cNvPr id="14" name="Rectangle 13"/>
          <p:cNvSpPr/>
          <p:nvPr/>
        </p:nvSpPr>
        <p:spPr>
          <a:xfrm>
            <a:off x="10411797" y="459426"/>
            <a:ext cx="575799"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LYONS</a:t>
            </a:r>
            <a:endParaRPr lang="en-US" sz="900" dirty="0">
              <a:latin typeface="Arial" panose="020B0604020202020204" pitchFamily="34" charset="0"/>
              <a:cs typeface="Arial" panose="020B0604020202020204" pitchFamily="34" charset="0"/>
            </a:endParaRPr>
          </a:p>
        </p:txBody>
      </p:sp>
      <p:sp>
        <p:nvSpPr>
          <p:cNvPr id="15" name="Rectangle 14"/>
          <p:cNvSpPr/>
          <p:nvPr/>
        </p:nvSpPr>
        <p:spPr>
          <a:xfrm>
            <a:off x="6282039" y="4560853"/>
            <a:ext cx="639919" cy="230832"/>
          </a:xfrm>
          <a:prstGeom prst="rect">
            <a:avLst/>
          </a:prstGeom>
          <a:solidFill>
            <a:schemeClr val="bg2">
              <a:alpha val="62000"/>
            </a:schemeClr>
          </a:solidFill>
        </p:spPr>
        <p:txBody>
          <a:bodyPr wrap="none">
            <a:spAutoFit/>
          </a:bodyPr>
          <a:lstStyle/>
          <a:p>
            <a:r>
              <a:rPr lang="en-US" sz="900" dirty="0" smtClean="0">
                <a:latin typeface="Arial" panose="020B0604020202020204" pitchFamily="34" charset="0"/>
                <a:cs typeface="Arial" panose="020B0604020202020204" pitchFamily="34" charset="0"/>
              </a:rPr>
              <a:t>HALSEY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39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99FF"/>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185904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normAutofit fontScale="90000"/>
          </a:bodyPr>
          <a:lstStyle/>
          <a:p>
            <a:pPr algn="ctr"/>
            <a:r>
              <a:rPr lang="en-US" b="1" dirty="0" smtClean="0">
                <a:latin typeface="Castellar" panose="020A0402060406010301" pitchFamily="18" charset="0"/>
              </a:rPr>
              <a:t>Paved intersections</a:t>
            </a:r>
            <a:endParaRPr lang="en-US" b="1" dirty="0">
              <a:latin typeface="Castellar" panose="020A0402060406010301" pitchFamily="18" charset="0"/>
            </a:endParaRPr>
          </a:p>
        </p:txBody>
      </p:sp>
      <p:sp>
        <p:nvSpPr>
          <p:cNvPr id="7" name="TextBox 6"/>
          <p:cNvSpPr txBox="1"/>
          <p:nvPr/>
        </p:nvSpPr>
        <p:spPr>
          <a:xfrm>
            <a:off x="4415988" y="1236096"/>
            <a:ext cx="2810125" cy="584775"/>
          </a:xfrm>
          <a:prstGeom prst="rect">
            <a:avLst/>
          </a:prstGeom>
          <a:noFill/>
        </p:spPr>
        <p:txBody>
          <a:bodyPr wrap="square" rtlCol="0">
            <a:spAutoFit/>
          </a:bodyPr>
          <a:lstStyle/>
          <a:p>
            <a:pPr algn="ctr"/>
            <a:r>
              <a:rPr lang="en-US" sz="3200" b="1" dirty="0" smtClean="0"/>
              <a:t>Knox Butte Rd.</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1596" y="1065600"/>
            <a:ext cx="6574149" cy="4930611"/>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65600"/>
            <a:ext cx="5619919" cy="509798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3478" y="4224043"/>
            <a:ext cx="6949440" cy="2633957"/>
          </a:xfrm>
          <a:prstGeom prst="rect">
            <a:avLst/>
          </a:prstGeom>
        </p:spPr>
      </p:pic>
      <p:pic>
        <p:nvPicPr>
          <p:cNvPr id="1030" name="Picture 6" descr="Image result for Knife River Inc."/>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96641" y="6254221"/>
            <a:ext cx="1511384" cy="28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31471"/>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23370" y="1606269"/>
            <a:ext cx="6268630" cy="5251731"/>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592108"/>
            <a:ext cx="6008336" cy="5265892"/>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normAutofit fontScale="90000"/>
          </a:bodyPr>
          <a:lstStyle/>
          <a:p>
            <a:pPr algn="ctr"/>
            <a:r>
              <a:rPr lang="en-US" b="1" dirty="0" smtClean="0">
                <a:latin typeface="Castellar" panose="020A0402060406010301" pitchFamily="18" charset="0"/>
              </a:rPr>
              <a:t>Paved intersections</a:t>
            </a:r>
            <a:endParaRPr lang="en-US" b="1" dirty="0">
              <a:latin typeface="Castellar" panose="020A0402060406010301" pitchFamily="18" charset="0"/>
            </a:endParaRPr>
          </a:p>
        </p:txBody>
      </p:sp>
      <p:sp>
        <p:nvSpPr>
          <p:cNvPr id="4" name="TextBox 3"/>
          <p:cNvSpPr txBox="1"/>
          <p:nvPr/>
        </p:nvSpPr>
        <p:spPr>
          <a:xfrm>
            <a:off x="533235" y="5637022"/>
            <a:ext cx="2675257" cy="1077218"/>
          </a:xfrm>
          <a:prstGeom prst="rect">
            <a:avLst/>
          </a:prstGeom>
          <a:noFill/>
        </p:spPr>
        <p:txBody>
          <a:bodyPr wrap="square" rtlCol="0">
            <a:spAutoFit/>
          </a:bodyPr>
          <a:lstStyle/>
          <a:p>
            <a:pPr algn="ctr"/>
            <a:r>
              <a:rPr lang="en-US" sz="3200" b="1" dirty="0" smtClean="0">
                <a:solidFill>
                  <a:srgbClr val="FFFF00"/>
                </a:solidFill>
              </a:rPr>
              <a:t>Harbor Rd.</a:t>
            </a:r>
          </a:p>
          <a:p>
            <a:pPr algn="ctr"/>
            <a:r>
              <a:rPr lang="en-US" sz="3200" b="1" dirty="0" smtClean="0">
                <a:solidFill>
                  <a:srgbClr val="FFFF00"/>
                </a:solidFill>
              </a:rPr>
              <a:t>Intersection</a:t>
            </a:r>
          </a:p>
        </p:txBody>
      </p:sp>
      <p:sp>
        <p:nvSpPr>
          <p:cNvPr id="6" name="TextBox 5"/>
          <p:cNvSpPr txBox="1"/>
          <p:nvPr/>
        </p:nvSpPr>
        <p:spPr>
          <a:xfrm>
            <a:off x="8393299" y="5637022"/>
            <a:ext cx="2675257" cy="1077218"/>
          </a:xfrm>
          <a:prstGeom prst="rect">
            <a:avLst/>
          </a:prstGeom>
          <a:noFill/>
        </p:spPr>
        <p:txBody>
          <a:bodyPr wrap="square" rtlCol="0">
            <a:spAutoFit/>
          </a:bodyPr>
          <a:lstStyle/>
          <a:p>
            <a:pPr algn="ctr"/>
            <a:r>
              <a:rPr lang="en-US" sz="3200" b="1" dirty="0" err="1" smtClean="0">
                <a:solidFill>
                  <a:srgbClr val="FFFF00"/>
                </a:solidFill>
              </a:rPr>
              <a:t>Lickskillet</a:t>
            </a:r>
            <a:r>
              <a:rPr lang="en-US" sz="3200" b="1" dirty="0" smtClean="0">
                <a:solidFill>
                  <a:srgbClr val="FFFF00"/>
                </a:solidFill>
              </a:rPr>
              <a:t> Rd.</a:t>
            </a:r>
          </a:p>
          <a:p>
            <a:pPr algn="ctr"/>
            <a:r>
              <a:rPr lang="en-US" sz="3200" b="1" dirty="0" smtClean="0">
                <a:solidFill>
                  <a:srgbClr val="FFFF00"/>
                </a:solidFill>
              </a:rPr>
              <a:t>Intersection</a:t>
            </a:r>
          </a:p>
        </p:txBody>
      </p:sp>
      <p:sp>
        <p:nvSpPr>
          <p:cNvPr id="7" name="TextBox 6"/>
          <p:cNvSpPr txBox="1"/>
          <p:nvPr/>
        </p:nvSpPr>
        <p:spPr>
          <a:xfrm>
            <a:off x="4415988" y="1043547"/>
            <a:ext cx="2810125" cy="584775"/>
          </a:xfrm>
          <a:prstGeom prst="rect">
            <a:avLst/>
          </a:prstGeom>
          <a:noFill/>
        </p:spPr>
        <p:txBody>
          <a:bodyPr wrap="square" rtlCol="0">
            <a:spAutoFit/>
          </a:bodyPr>
          <a:lstStyle/>
          <a:p>
            <a:pPr algn="ctr"/>
            <a:r>
              <a:rPr lang="en-US" sz="3200" b="1" dirty="0" smtClean="0"/>
              <a:t>Knox Butte Rd.</a:t>
            </a:r>
          </a:p>
        </p:txBody>
      </p:sp>
    </p:spTree>
    <p:extLst>
      <p:ext uri="{BB962C8B-B14F-4D97-AF65-F5344CB8AC3E}">
        <p14:creationId xmlns:p14="http://schemas.microsoft.com/office/powerpoint/2010/main" val="257035788"/>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0093" y="1065600"/>
            <a:ext cx="4760736" cy="57924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443" y="1065600"/>
            <a:ext cx="5067904" cy="57924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normAutofit fontScale="90000"/>
          </a:bodyPr>
          <a:lstStyle/>
          <a:p>
            <a:pPr algn="ctr"/>
            <a:r>
              <a:rPr lang="en-US" b="1" dirty="0" smtClean="0">
                <a:latin typeface="Castellar" panose="020A0402060406010301" pitchFamily="18" charset="0"/>
              </a:rPr>
              <a:t>Paved intersections</a:t>
            </a:r>
            <a:endParaRPr lang="en-US" b="1" dirty="0">
              <a:latin typeface="Castellar" panose="020A0402060406010301" pitchFamily="18" charset="0"/>
            </a:endParaRPr>
          </a:p>
        </p:txBody>
      </p:sp>
      <p:sp>
        <p:nvSpPr>
          <p:cNvPr id="4" name="TextBox 3"/>
          <p:cNvSpPr txBox="1"/>
          <p:nvPr/>
        </p:nvSpPr>
        <p:spPr>
          <a:xfrm>
            <a:off x="654616" y="1129758"/>
            <a:ext cx="3011076" cy="1077218"/>
          </a:xfrm>
          <a:prstGeom prst="rect">
            <a:avLst/>
          </a:prstGeom>
          <a:noFill/>
        </p:spPr>
        <p:txBody>
          <a:bodyPr wrap="square" rtlCol="0">
            <a:spAutoFit/>
          </a:bodyPr>
          <a:lstStyle/>
          <a:p>
            <a:pPr algn="ctr"/>
            <a:r>
              <a:rPr lang="en-US" sz="3200" b="1" dirty="0" smtClean="0"/>
              <a:t>Typical Contract</a:t>
            </a:r>
          </a:p>
          <a:p>
            <a:pPr algn="ctr"/>
            <a:r>
              <a:rPr lang="en-US" sz="3200" b="1" dirty="0" smtClean="0"/>
              <a:t>Scio District</a:t>
            </a:r>
          </a:p>
        </p:txBody>
      </p:sp>
      <p:sp>
        <p:nvSpPr>
          <p:cNvPr id="8" name="TextBox 7"/>
          <p:cNvSpPr txBox="1"/>
          <p:nvPr/>
        </p:nvSpPr>
        <p:spPr>
          <a:xfrm>
            <a:off x="8721026" y="1836463"/>
            <a:ext cx="3011076" cy="1569660"/>
          </a:xfrm>
          <a:prstGeom prst="rect">
            <a:avLst/>
          </a:prstGeom>
          <a:noFill/>
        </p:spPr>
        <p:txBody>
          <a:bodyPr wrap="square" rtlCol="0">
            <a:spAutoFit/>
          </a:bodyPr>
          <a:lstStyle/>
          <a:p>
            <a:pPr algn="ctr"/>
            <a:r>
              <a:rPr lang="en-US" sz="3200" b="1" dirty="0" smtClean="0"/>
              <a:t>Typical Contract</a:t>
            </a:r>
          </a:p>
          <a:p>
            <a:pPr algn="ctr"/>
            <a:r>
              <a:rPr lang="en-US" sz="3200" b="1" dirty="0" smtClean="0"/>
              <a:t>Sweet Home District</a:t>
            </a:r>
          </a:p>
        </p:txBody>
      </p:sp>
    </p:spTree>
    <p:extLst>
      <p:ext uri="{BB962C8B-B14F-4D97-AF65-F5344CB8AC3E}">
        <p14:creationId xmlns:p14="http://schemas.microsoft.com/office/powerpoint/2010/main" val="2187200275"/>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normAutofit fontScale="90000"/>
          </a:bodyPr>
          <a:lstStyle/>
          <a:p>
            <a:pPr algn="ctr"/>
            <a:r>
              <a:rPr lang="en-US" b="1" dirty="0" smtClean="0">
                <a:latin typeface="Castellar" panose="020A0402060406010301" pitchFamily="18" charset="0"/>
              </a:rPr>
              <a:t>Paved intersections</a:t>
            </a:r>
            <a:endParaRPr lang="en-US" b="1" dirty="0">
              <a:latin typeface="Castellar" panose="020A0402060406010301" pitchFamily="18" charset="0"/>
            </a:endParaRPr>
          </a:p>
        </p:txBody>
      </p:sp>
      <p:sp>
        <p:nvSpPr>
          <p:cNvPr id="7" name="TextBox 6"/>
          <p:cNvSpPr txBox="1"/>
          <p:nvPr/>
        </p:nvSpPr>
        <p:spPr>
          <a:xfrm>
            <a:off x="4035662" y="1063373"/>
            <a:ext cx="3651771" cy="584775"/>
          </a:xfrm>
          <a:prstGeom prst="rect">
            <a:avLst/>
          </a:prstGeom>
          <a:noFill/>
        </p:spPr>
        <p:txBody>
          <a:bodyPr wrap="square" rtlCol="0">
            <a:spAutoFit/>
          </a:bodyPr>
          <a:lstStyle/>
          <a:p>
            <a:pPr algn="ctr"/>
            <a:r>
              <a:rPr lang="en-US" sz="3200" b="1" dirty="0" smtClean="0"/>
              <a:t>Add in other work</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45920"/>
            <a:ext cx="6949440" cy="521208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2560" y="1645920"/>
            <a:ext cx="6949440" cy="5212080"/>
          </a:xfrm>
          <a:prstGeom prst="rect">
            <a:avLst/>
          </a:prstGeom>
        </p:spPr>
      </p:pic>
      <p:sp>
        <p:nvSpPr>
          <p:cNvPr id="8" name="TextBox 7"/>
          <p:cNvSpPr txBox="1"/>
          <p:nvPr/>
        </p:nvSpPr>
        <p:spPr>
          <a:xfrm>
            <a:off x="3573067" y="6079086"/>
            <a:ext cx="3651771" cy="584775"/>
          </a:xfrm>
          <a:prstGeom prst="rect">
            <a:avLst/>
          </a:prstGeom>
          <a:noFill/>
        </p:spPr>
        <p:txBody>
          <a:bodyPr wrap="square" rtlCol="0">
            <a:spAutoFit/>
          </a:bodyPr>
          <a:lstStyle/>
          <a:p>
            <a:pPr algn="ctr"/>
            <a:r>
              <a:rPr lang="en-US" sz="3200" b="1" dirty="0" smtClean="0">
                <a:solidFill>
                  <a:srgbClr val="FFFF00"/>
                </a:solidFill>
              </a:rPr>
              <a:t>Devaney Bridge</a:t>
            </a:r>
          </a:p>
        </p:txBody>
      </p:sp>
      <p:pic>
        <p:nvPicPr>
          <p:cNvPr id="9" name="Picture 6" descr="Image result for Knife River In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80616" y="6574615"/>
            <a:ext cx="1511384" cy="28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49024"/>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48148"/>
            <a:ext cx="6949440" cy="521208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92746" y="1645920"/>
            <a:ext cx="6499253" cy="521208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normAutofit fontScale="90000"/>
          </a:bodyPr>
          <a:lstStyle/>
          <a:p>
            <a:pPr algn="ctr"/>
            <a:r>
              <a:rPr lang="en-US" b="1" dirty="0" smtClean="0">
                <a:latin typeface="Castellar" panose="020A0402060406010301" pitchFamily="18" charset="0"/>
              </a:rPr>
              <a:t>Paved intersections</a:t>
            </a:r>
            <a:endParaRPr lang="en-US" b="1" dirty="0">
              <a:latin typeface="Castellar" panose="020A0402060406010301" pitchFamily="18" charset="0"/>
            </a:endParaRPr>
          </a:p>
        </p:txBody>
      </p:sp>
      <p:sp>
        <p:nvSpPr>
          <p:cNvPr id="7" name="TextBox 6"/>
          <p:cNvSpPr txBox="1"/>
          <p:nvPr/>
        </p:nvSpPr>
        <p:spPr>
          <a:xfrm>
            <a:off x="4035662" y="1063373"/>
            <a:ext cx="3651771" cy="584775"/>
          </a:xfrm>
          <a:prstGeom prst="rect">
            <a:avLst/>
          </a:prstGeom>
          <a:noFill/>
        </p:spPr>
        <p:txBody>
          <a:bodyPr wrap="square" rtlCol="0">
            <a:spAutoFit/>
          </a:bodyPr>
          <a:lstStyle/>
          <a:p>
            <a:pPr algn="ctr"/>
            <a:r>
              <a:rPr lang="en-US" sz="3200" b="1" dirty="0" smtClean="0"/>
              <a:t>Add in other work</a:t>
            </a:r>
          </a:p>
        </p:txBody>
      </p:sp>
      <p:sp>
        <p:nvSpPr>
          <p:cNvPr id="8" name="TextBox 7"/>
          <p:cNvSpPr txBox="1"/>
          <p:nvPr/>
        </p:nvSpPr>
        <p:spPr>
          <a:xfrm>
            <a:off x="8168910" y="2335561"/>
            <a:ext cx="4023089" cy="830997"/>
          </a:xfrm>
          <a:prstGeom prst="rect">
            <a:avLst/>
          </a:prstGeom>
          <a:noFill/>
        </p:spPr>
        <p:txBody>
          <a:bodyPr wrap="square" rtlCol="0">
            <a:spAutoFit/>
          </a:bodyPr>
          <a:lstStyle/>
          <a:p>
            <a:r>
              <a:rPr lang="en-US" sz="2400" b="1" dirty="0" smtClean="0">
                <a:solidFill>
                  <a:srgbClr val="FFFF00"/>
                </a:solidFill>
              </a:rPr>
              <a:t>Note:  Fog seal/sand seal new asphalt before chip sealing it.</a:t>
            </a:r>
          </a:p>
        </p:txBody>
      </p:sp>
      <p:pic>
        <p:nvPicPr>
          <p:cNvPr id="9" name="Picture 6" descr="Image result for Knife River In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80615" y="6574615"/>
            <a:ext cx="1511384" cy="2833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7605" y="5933182"/>
            <a:ext cx="3651771" cy="1077218"/>
          </a:xfrm>
          <a:prstGeom prst="rect">
            <a:avLst/>
          </a:prstGeom>
          <a:noFill/>
        </p:spPr>
        <p:txBody>
          <a:bodyPr wrap="square" rtlCol="0">
            <a:spAutoFit/>
          </a:bodyPr>
          <a:lstStyle/>
          <a:p>
            <a:pPr algn="ctr"/>
            <a:r>
              <a:rPr lang="en-US" sz="3200" b="1" dirty="0" smtClean="0">
                <a:solidFill>
                  <a:srgbClr val="FFFF00"/>
                </a:solidFill>
              </a:rPr>
              <a:t>Kingston-Jordan Dr.</a:t>
            </a:r>
          </a:p>
          <a:p>
            <a:pPr algn="ctr"/>
            <a:r>
              <a:rPr lang="en-US" sz="3200" b="1" dirty="0" smtClean="0">
                <a:solidFill>
                  <a:srgbClr val="FFFF00"/>
                </a:solidFill>
              </a:rPr>
              <a:t>Pre-Level Road</a:t>
            </a:r>
          </a:p>
        </p:txBody>
      </p:sp>
    </p:spTree>
    <p:extLst>
      <p:ext uri="{BB962C8B-B14F-4D97-AF65-F5344CB8AC3E}">
        <p14:creationId xmlns:p14="http://schemas.microsoft.com/office/powerpoint/2010/main" val="272450020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99FF"/>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293162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9051"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4399200" y="4698315"/>
            <a:ext cx="7200000" cy="2062103"/>
          </a:xfrm>
          <a:prstGeom prst="rect">
            <a:avLst/>
          </a:prstGeom>
          <a:noFill/>
        </p:spPr>
        <p:txBody>
          <a:bodyPr wrap="square" rtlCol="0">
            <a:spAutoFit/>
          </a:bodyPr>
          <a:lstStyle/>
          <a:p>
            <a:r>
              <a:rPr lang="en-US" sz="3200" b="1" dirty="0" smtClean="0">
                <a:solidFill>
                  <a:srgbClr val="FFFF00"/>
                </a:solidFill>
              </a:rPr>
              <a:t>Linn County:</a:t>
            </a:r>
          </a:p>
          <a:p>
            <a:r>
              <a:rPr lang="en-US" sz="3200" b="1" dirty="0" smtClean="0">
                <a:solidFill>
                  <a:srgbClr val="FFFF00"/>
                </a:solidFill>
              </a:rPr>
              <a:t>Mostly CRS-3P or CHFRS-2P</a:t>
            </a:r>
          </a:p>
          <a:p>
            <a:r>
              <a:rPr lang="en-US" sz="3200" b="1" dirty="0" smtClean="0">
                <a:solidFill>
                  <a:srgbClr val="FFFF00"/>
                </a:solidFill>
              </a:rPr>
              <a:t>Oil applied at 0.38 – 0.48 gals / SY</a:t>
            </a:r>
          </a:p>
          <a:p>
            <a:r>
              <a:rPr lang="en-US" sz="3200" b="1" dirty="0" smtClean="0">
                <a:solidFill>
                  <a:srgbClr val="FFFF00"/>
                </a:solidFill>
              </a:rPr>
              <a:t>0.42 – 0.44 typical</a:t>
            </a:r>
          </a:p>
        </p:txBody>
      </p:sp>
      <p:sp>
        <p:nvSpPr>
          <p:cNvPr id="5" name="TextBox 4"/>
          <p:cNvSpPr txBox="1"/>
          <p:nvPr/>
        </p:nvSpPr>
        <p:spPr>
          <a:xfrm>
            <a:off x="3314948" y="1065600"/>
            <a:ext cx="3732027" cy="954107"/>
          </a:xfrm>
          <a:prstGeom prst="rect">
            <a:avLst/>
          </a:prstGeom>
          <a:noFill/>
        </p:spPr>
        <p:txBody>
          <a:bodyPr wrap="square" rtlCol="0">
            <a:spAutoFit/>
          </a:bodyPr>
          <a:lstStyle/>
          <a:p>
            <a:r>
              <a:rPr lang="en-US" sz="2800" b="1" dirty="0" smtClean="0"/>
              <a:t>7 – 9 miles/day, ideally</a:t>
            </a:r>
          </a:p>
          <a:p>
            <a:r>
              <a:rPr lang="en-US" sz="2800" b="1" dirty="0" smtClean="0"/>
              <a:t>180 – 250 tons/day</a:t>
            </a:r>
          </a:p>
        </p:txBody>
      </p:sp>
    </p:spTree>
    <p:extLst>
      <p:ext uri="{BB962C8B-B14F-4D97-AF65-F5344CB8AC3E}">
        <p14:creationId xmlns:p14="http://schemas.microsoft.com/office/powerpoint/2010/main" val="1729516199"/>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3600"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11" name="TextBox 10"/>
          <p:cNvSpPr txBox="1"/>
          <p:nvPr/>
        </p:nvSpPr>
        <p:spPr>
          <a:xfrm>
            <a:off x="2953699" y="4840683"/>
            <a:ext cx="7278680" cy="1938992"/>
          </a:xfrm>
          <a:prstGeom prst="rect">
            <a:avLst/>
          </a:prstGeom>
          <a:noFill/>
        </p:spPr>
        <p:txBody>
          <a:bodyPr wrap="square" rtlCol="0">
            <a:spAutoFit/>
          </a:bodyPr>
          <a:lstStyle/>
          <a:p>
            <a:r>
              <a:rPr lang="en-US" sz="3200" b="1" dirty="0" smtClean="0"/>
              <a:t>3/8” – 10 oil rock</a:t>
            </a:r>
          </a:p>
          <a:p>
            <a:r>
              <a:rPr lang="en-US" sz="3200" b="1" dirty="0" smtClean="0"/>
              <a:t>Rock applied at 17 – 20 </a:t>
            </a:r>
            <a:r>
              <a:rPr lang="en-US" sz="3200" b="1" dirty="0" err="1" smtClean="0"/>
              <a:t>Lbs</a:t>
            </a:r>
            <a:r>
              <a:rPr lang="en-US" sz="3200" b="1" dirty="0" smtClean="0"/>
              <a:t> / SY</a:t>
            </a:r>
          </a:p>
          <a:p>
            <a:r>
              <a:rPr lang="en-US" sz="3200" b="1" dirty="0" smtClean="0"/>
              <a:t>18 pounds typical</a:t>
            </a:r>
          </a:p>
          <a:p>
            <a:pPr algn="r"/>
            <a:r>
              <a:rPr lang="en-US" sz="2400" b="1" dirty="0" smtClean="0"/>
              <a:t>Fog seal @ 0.12 – 0.13 gals/SY</a:t>
            </a:r>
          </a:p>
        </p:txBody>
      </p:sp>
    </p:spTree>
    <p:extLst>
      <p:ext uri="{BB962C8B-B14F-4D97-AF65-F5344CB8AC3E}">
        <p14:creationId xmlns:p14="http://schemas.microsoft.com/office/powerpoint/2010/main" val="3771571067"/>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240579" y="857247"/>
            <a:ext cx="6858000" cy="514350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63026" y="647360"/>
            <a:ext cx="5534952" cy="4240227"/>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0" y="6379200"/>
            <a:ext cx="4507200" cy="584775"/>
          </a:xfrm>
          <a:prstGeom prst="rect">
            <a:avLst/>
          </a:prstGeom>
          <a:noFill/>
        </p:spPr>
        <p:txBody>
          <a:bodyPr wrap="square" rtlCol="0">
            <a:spAutoFit/>
          </a:bodyPr>
          <a:lstStyle/>
          <a:p>
            <a:r>
              <a:rPr lang="en-US" sz="3200" b="1" dirty="0" smtClean="0">
                <a:solidFill>
                  <a:srgbClr val="FFFF00"/>
                </a:solidFill>
              </a:rPr>
              <a:t>Diamond </a:t>
            </a:r>
            <a:r>
              <a:rPr lang="en-US" sz="3200" b="1" dirty="0" err="1" smtClean="0">
                <a:solidFill>
                  <a:srgbClr val="FFFF00"/>
                </a:solidFill>
              </a:rPr>
              <a:t>Hil</a:t>
            </a:r>
            <a:r>
              <a:rPr lang="en-US" sz="3200" b="1" dirty="0" smtClean="0">
                <a:solidFill>
                  <a:srgbClr val="FFFF00"/>
                </a:solidFill>
              </a:rPr>
              <a:t> Dr. 2017</a:t>
            </a:r>
          </a:p>
        </p:txBody>
      </p:sp>
      <p:sp>
        <p:nvSpPr>
          <p:cNvPr id="9" name="TextBox 8"/>
          <p:cNvSpPr txBox="1"/>
          <p:nvPr/>
        </p:nvSpPr>
        <p:spPr>
          <a:xfrm>
            <a:off x="4132779" y="1033373"/>
            <a:ext cx="5536800" cy="1077218"/>
          </a:xfrm>
          <a:prstGeom prst="rect">
            <a:avLst/>
          </a:prstGeom>
          <a:noFill/>
        </p:spPr>
        <p:txBody>
          <a:bodyPr wrap="square" rtlCol="0">
            <a:spAutoFit/>
          </a:bodyPr>
          <a:lstStyle/>
          <a:p>
            <a:pPr algn="ctr"/>
            <a:r>
              <a:rPr lang="en-US" sz="3200" b="1" dirty="0" smtClean="0"/>
              <a:t>Best Practice:</a:t>
            </a:r>
          </a:p>
          <a:p>
            <a:pPr algn="ctr"/>
            <a:r>
              <a:rPr lang="en-US" sz="3200" b="1" dirty="0" smtClean="0"/>
              <a:t>Repair potholes &amp; base failures</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649822" y="2139640"/>
            <a:ext cx="4747406" cy="4689308"/>
          </a:xfrm>
          <a:prstGeom prst="rect">
            <a:avLst/>
          </a:prstGeom>
        </p:spPr>
      </p:pic>
    </p:spTree>
    <p:extLst>
      <p:ext uri="{BB962C8B-B14F-4D97-AF65-F5344CB8AC3E}">
        <p14:creationId xmlns:p14="http://schemas.microsoft.com/office/powerpoint/2010/main" val="2407462329"/>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99FF"/>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307098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804" y="2512577"/>
            <a:ext cx="7725196" cy="434542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2524715"/>
            <a:ext cx="5866727" cy="4333286"/>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0" y="6379200"/>
            <a:ext cx="4507200" cy="584775"/>
          </a:xfrm>
          <a:prstGeom prst="rect">
            <a:avLst/>
          </a:prstGeom>
          <a:noFill/>
        </p:spPr>
        <p:txBody>
          <a:bodyPr wrap="square" rtlCol="0">
            <a:spAutoFit/>
          </a:bodyPr>
          <a:lstStyle/>
          <a:p>
            <a:r>
              <a:rPr lang="en-US" sz="3200" b="1" dirty="0" smtClean="0">
                <a:solidFill>
                  <a:srgbClr val="FFFF00"/>
                </a:solidFill>
              </a:rPr>
              <a:t>Kennel Road  2018</a:t>
            </a:r>
          </a:p>
        </p:txBody>
      </p:sp>
      <p:sp>
        <p:nvSpPr>
          <p:cNvPr id="10" name="TextBox 9"/>
          <p:cNvSpPr txBox="1"/>
          <p:nvPr/>
        </p:nvSpPr>
        <p:spPr>
          <a:xfrm>
            <a:off x="6500123" y="6379199"/>
            <a:ext cx="4507200" cy="584775"/>
          </a:xfrm>
          <a:prstGeom prst="rect">
            <a:avLst/>
          </a:prstGeom>
          <a:noFill/>
        </p:spPr>
        <p:txBody>
          <a:bodyPr wrap="square" rtlCol="0">
            <a:spAutoFit/>
          </a:bodyPr>
          <a:lstStyle/>
          <a:p>
            <a:r>
              <a:rPr lang="en-US" sz="3200" b="1" dirty="0" smtClean="0">
                <a:solidFill>
                  <a:srgbClr val="FFFF00"/>
                </a:solidFill>
              </a:rPr>
              <a:t>Looney Lane 2018</a:t>
            </a:r>
          </a:p>
        </p:txBody>
      </p:sp>
      <p:sp>
        <p:nvSpPr>
          <p:cNvPr id="9" name="TextBox 8"/>
          <p:cNvSpPr txBox="1"/>
          <p:nvPr/>
        </p:nvSpPr>
        <p:spPr>
          <a:xfrm>
            <a:off x="1359462" y="1020351"/>
            <a:ext cx="8800088" cy="1508105"/>
          </a:xfrm>
          <a:prstGeom prst="rect">
            <a:avLst/>
          </a:prstGeom>
          <a:noFill/>
        </p:spPr>
        <p:txBody>
          <a:bodyPr wrap="square" rtlCol="0">
            <a:spAutoFit/>
          </a:bodyPr>
          <a:lstStyle/>
          <a:p>
            <a:pPr algn="ctr"/>
            <a:r>
              <a:rPr lang="en-US" sz="3200" b="1" dirty="0" smtClean="0"/>
              <a:t>Best Practice:</a:t>
            </a:r>
          </a:p>
          <a:p>
            <a:pPr algn="ctr"/>
            <a:r>
              <a:rPr lang="en-US" sz="3200" b="1" dirty="0" smtClean="0"/>
              <a:t>Seal cracks</a:t>
            </a:r>
          </a:p>
          <a:p>
            <a:pPr algn="ctr"/>
            <a:r>
              <a:rPr lang="en-US" sz="2800" b="1" dirty="0" smtClean="0"/>
              <a:t>Preferably the year before chip seal is scheduled</a:t>
            </a:r>
          </a:p>
        </p:txBody>
      </p:sp>
      <p:sp>
        <p:nvSpPr>
          <p:cNvPr id="11" name="TextBox 10"/>
          <p:cNvSpPr txBox="1"/>
          <p:nvPr/>
        </p:nvSpPr>
        <p:spPr>
          <a:xfrm>
            <a:off x="10200701" y="2524715"/>
            <a:ext cx="1950148" cy="523220"/>
          </a:xfrm>
          <a:prstGeom prst="rect">
            <a:avLst/>
          </a:prstGeom>
          <a:noFill/>
        </p:spPr>
        <p:txBody>
          <a:bodyPr wrap="square" rtlCol="0">
            <a:spAutoFit/>
          </a:bodyPr>
          <a:lstStyle/>
          <a:p>
            <a:pPr algn="ctr"/>
            <a:r>
              <a:rPr lang="en-US" sz="2800" b="1" dirty="0" smtClean="0"/>
              <a:t>Repair ruts</a:t>
            </a:r>
          </a:p>
        </p:txBody>
      </p:sp>
    </p:spTree>
    <p:extLst>
      <p:ext uri="{BB962C8B-B14F-4D97-AF65-F5344CB8AC3E}">
        <p14:creationId xmlns:p14="http://schemas.microsoft.com/office/powerpoint/2010/main" val="2076779840"/>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6939" y="1491705"/>
            <a:ext cx="7155061" cy="536629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491704"/>
            <a:ext cx="5460756" cy="5366296"/>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77216" y="6273225"/>
            <a:ext cx="4507200" cy="584775"/>
          </a:xfrm>
          <a:prstGeom prst="rect">
            <a:avLst/>
          </a:prstGeom>
          <a:noFill/>
        </p:spPr>
        <p:txBody>
          <a:bodyPr wrap="square" rtlCol="0">
            <a:spAutoFit/>
          </a:bodyPr>
          <a:lstStyle/>
          <a:p>
            <a:r>
              <a:rPr lang="en-US" sz="3200" b="1" dirty="0" smtClean="0">
                <a:solidFill>
                  <a:srgbClr val="FFFF00"/>
                </a:solidFill>
              </a:rPr>
              <a:t>Berlin Rd. 2018</a:t>
            </a:r>
          </a:p>
        </p:txBody>
      </p:sp>
      <p:sp>
        <p:nvSpPr>
          <p:cNvPr id="10" name="TextBox 9"/>
          <p:cNvSpPr txBox="1"/>
          <p:nvPr/>
        </p:nvSpPr>
        <p:spPr>
          <a:xfrm>
            <a:off x="8005133" y="6232490"/>
            <a:ext cx="4507200" cy="584775"/>
          </a:xfrm>
          <a:prstGeom prst="rect">
            <a:avLst/>
          </a:prstGeom>
          <a:noFill/>
        </p:spPr>
        <p:txBody>
          <a:bodyPr wrap="square" rtlCol="0">
            <a:spAutoFit/>
          </a:bodyPr>
          <a:lstStyle/>
          <a:p>
            <a:r>
              <a:rPr lang="en-US" sz="3200" b="1" dirty="0" smtClean="0">
                <a:solidFill>
                  <a:srgbClr val="FFFF00"/>
                </a:solidFill>
              </a:rPr>
              <a:t>Berlin Road  2019</a:t>
            </a:r>
          </a:p>
        </p:txBody>
      </p:sp>
      <p:sp>
        <p:nvSpPr>
          <p:cNvPr id="9" name="TextBox 8"/>
          <p:cNvSpPr txBox="1"/>
          <p:nvPr/>
        </p:nvSpPr>
        <p:spPr>
          <a:xfrm>
            <a:off x="2667366" y="1036535"/>
            <a:ext cx="6472588" cy="1077218"/>
          </a:xfrm>
          <a:prstGeom prst="rect">
            <a:avLst/>
          </a:prstGeom>
          <a:noFill/>
        </p:spPr>
        <p:txBody>
          <a:bodyPr wrap="square" rtlCol="0">
            <a:spAutoFit/>
          </a:bodyPr>
          <a:lstStyle/>
          <a:p>
            <a:r>
              <a:rPr lang="en-US" sz="3200" b="1" dirty="0" smtClean="0"/>
              <a:t>What if you can’t get to all the repairs or get the crack sealing done?</a:t>
            </a:r>
          </a:p>
        </p:txBody>
      </p:sp>
      <p:sp>
        <p:nvSpPr>
          <p:cNvPr id="11" name="TextBox 10"/>
          <p:cNvSpPr txBox="1"/>
          <p:nvPr/>
        </p:nvSpPr>
        <p:spPr>
          <a:xfrm>
            <a:off x="3960368" y="3479225"/>
            <a:ext cx="2737104" cy="584775"/>
          </a:xfrm>
          <a:prstGeom prst="rect">
            <a:avLst/>
          </a:prstGeom>
          <a:noFill/>
        </p:spPr>
        <p:txBody>
          <a:bodyPr wrap="square" rtlCol="0">
            <a:spAutoFit/>
          </a:bodyPr>
          <a:lstStyle/>
          <a:p>
            <a:r>
              <a:rPr lang="en-US" sz="3200" b="1" dirty="0" smtClean="0">
                <a:solidFill>
                  <a:srgbClr val="FFFF00"/>
                </a:solidFill>
              </a:rPr>
              <a:t>Chip it anyway.</a:t>
            </a:r>
          </a:p>
        </p:txBody>
      </p:sp>
    </p:spTree>
    <p:extLst>
      <p:ext uri="{BB962C8B-B14F-4D97-AF65-F5344CB8AC3E}">
        <p14:creationId xmlns:p14="http://schemas.microsoft.com/office/powerpoint/2010/main" val="887407125"/>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5710" y="732329"/>
            <a:ext cx="6766290" cy="6125671"/>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24303" y="1813148"/>
            <a:ext cx="4620550" cy="5469157"/>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10" name="TextBox 9"/>
          <p:cNvSpPr txBox="1"/>
          <p:nvPr/>
        </p:nvSpPr>
        <p:spPr>
          <a:xfrm>
            <a:off x="5605952" y="1038544"/>
            <a:ext cx="6236741" cy="4278094"/>
          </a:xfrm>
          <a:prstGeom prst="rect">
            <a:avLst/>
          </a:prstGeom>
          <a:noFill/>
        </p:spPr>
        <p:txBody>
          <a:bodyPr wrap="square" rtlCol="0">
            <a:spAutoFit/>
          </a:bodyPr>
          <a:lstStyle/>
          <a:p>
            <a:r>
              <a:rPr lang="en-US" sz="2400" b="1" dirty="0" smtClean="0">
                <a:solidFill>
                  <a:srgbClr val="FFFF00"/>
                </a:solidFill>
              </a:rPr>
              <a:t>Not enough oil</a:t>
            </a:r>
          </a:p>
          <a:p>
            <a:r>
              <a:rPr lang="en-US" sz="2400" b="1" dirty="0" smtClean="0">
                <a:solidFill>
                  <a:srgbClr val="FFFF00"/>
                </a:solidFill>
              </a:rPr>
              <a:t>Cold oil</a:t>
            </a:r>
          </a:p>
          <a:p>
            <a:r>
              <a:rPr lang="en-US" sz="2400" b="1" dirty="0" smtClean="0">
                <a:solidFill>
                  <a:srgbClr val="FFFF00"/>
                </a:solidFill>
              </a:rPr>
              <a:t>Contaminated oil or other problem</a:t>
            </a:r>
          </a:p>
          <a:p>
            <a:r>
              <a:rPr lang="en-US" sz="2400" b="1" dirty="0" smtClean="0">
                <a:solidFill>
                  <a:srgbClr val="FFFF00"/>
                </a:solidFill>
              </a:rPr>
              <a:t>Dirty rock</a:t>
            </a:r>
          </a:p>
          <a:p>
            <a:r>
              <a:rPr lang="en-US" sz="2400" b="1" dirty="0" smtClean="0">
                <a:solidFill>
                  <a:srgbClr val="FFFF00"/>
                </a:solidFill>
              </a:rPr>
              <a:t>Rock wasn’t rolled enough</a:t>
            </a:r>
          </a:p>
          <a:p>
            <a:r>
              <a:rPr lang="en-US" sz="2400" b="1" dirty="0" smtClean="0">
                <a:solidFill>
                  <a:srgbClr val="FFFF00"/>
                </a:solidFill>
              </a:rPr>
              <a:t>Cold ground/air temps</a:t>
            </a:r>
          </a:p>
          <a:p>
            <a:r>
              <a:rPr lang="en-US" sz="2400" b="1" dirty="0" smtClean="0">
                <a:solidFill>
                  <a:srgbClr val="FFFF00"/>
                </a:solidFill>
              </a:rPr>
              <a:t>Rain</a:t>
            </a:r>
          </a:p>
          <a:p>
            <a:r>
              <a:rPr lang="en-US" sz="2400" b="1" dirty="0" smtClean="0">
                <a:solidFill>
                  <a:srgbClr val="FFFF00"/>
                </a:solidFill>
              </a:rPr>
              <a:t>Shade</a:t>
            </a:r>
          </a:p>
          <a:p>
            <a:r>
              <a:rPr lang="en-US" sz="2400" b="1" dirty="0" smtClean="0">
                <a:solidFill>
                  <a:srgbClr val="FFFF00"/>
                </a:solidFill>
              </a:rPr>
              <a:t>Oil broke before rock cover</a:t>
            </a:r>
          </a:p>
          <a:p>
            <a:r>
              <a:rPr lang="en-US" sz="2400" b="1" dirty="0" smtClean="0">
                <a:solidFill>
                  <a:srgbClr val="FFFF00"/>
                </a:solidFill>
              </a:rPr>
              <a:t>Etc., etc.</a:t>
            </a:r>
          </a:p>
          <a:p>
            <a:endParaRPr lang="en-US" sz="3200" b="1" dirty="0" smtClean="0">
              <a:solidFill>
                <a:srgbClr val="FFFF00"/>
              </a:solidFill>
            </a:endParaRPr>
          </a:p>
        </p:txBody>
      </p:sp>
      <p:sp>
        <p:nvSpPr>
          <p:cNvPr id="9" name="TextBox 8"/>
          <p:cNvSpPr txBox="1"/>
          <p:nvPr/>
        </p:nvSpPr>
        <p:spPr>
          <a:xfrm>
            <a:off x="764679" y="1359138"/>
            <a:ext cx="3721296" cy="584775"/>
          </a:xfrm>
          <a:prstGeom prst="rect">
            <a:avLst/>
          </a:prstGeom>
          <a:noFill/>
        </p:spPr>
        <p:txBody>
          <a:bodyPr wrap="square" rtlCol="0">
            <a:spAutoFit/>
          </a:bodyPr>
          <a:lstStyle/>
          <a:p>
            <a:r>
              <a:rPr lang="en-US" sz="3200" b="1" dirty="0" smtClean="0"/>
              <a:t>Shelling – Rock Loss</a:t>
            </a:r>
          </a:p>
        </p:txBody>
      </p:sp>
      <p:sp>
        <p:nvSpPr>
          <p:cNvPr id="11" name="TextBox 10"/>
          <p:cNvSpPr txBox="1"/>
          <p:nvPr/>
        </p:nvSpPr>
        <p:spPr>
          <a:xfrm>
            <a:off x="1948813" y="6257041"/>
            <a:ext cx="9158099" cy="523220"/>
          </a:xfrm>
          <a:prstGeom prst="rect">
            <a:avLst/>
          </a:prstGeom>
          <a:noFill/>
        </p:spPr>
        <p:txBody>
          <a:bodyPr wrap="square" rtlCol="0">
            <a:spAutoFit/>
          </a:bodyPr>
          <a:lstStyle/>
          <a:p>
            <a:r>
              <a:rPr lang="en-US" sz="2800" b="1" dirty="0" smtClean="0">
                <a:solidFill>
                  <a:srgbClr val="FFFF00"/>
                </a:solidFill>
              </a:rPr>
              <a:t>Repair:  CRS-3P @ 0.30 gals/</a:t>
            </a:r>
            <a:r>
              <a:rPr lang="en-US" sz="2800" b="1" dirty="0" err="1" smtClean="0">
                <a:solidFill>
                  <a:srgbClr val="FFFF00"/>
                </a:solidFill>
              </a:rPr>
              <a:t>sy</a:t>
            </a:r>
            <a:r>
              <a:rPr lang="en-US" sz="2800" b="1" dirty="0" smtClean="0">
                <a:solidFill>
                  <a:srgbClr val="FFFF00"/>
                </a:solidFill>
              </a:rPr>
              <a:t>; ¼” – 10 rock @ 10 – 12 </a:t>
            </a:r>
            <a:r>
              <a:rPr lang="en-US" sz="2800" b="1" dirty="0" err="1" smtClean="0">
                <a:solidFill>
                  <a:srgbClr val="FFFF00"/>
                </a:solidFill>
              </a:rPr>
              <a:t>lbs</a:t>
            </a:r>
            <a:r>
              <a:rPr lang="en-US" sz="2800" b="1" dirty="0" smtClean="0">
                <a:solidFill>
                  <a:srgbClr val="FFFF00"/>
                </a:solidFill>
              </a:rPr>
              <a:t>/</a:t>
            </a:r>
            <a:r>
              <a:rPr lang="en-US" sz="2800" b="1" dirty="0" err="1" smtClean="0">
                <a:solidFill>
                  <a:srgbClr val="FFFF00"/>
                </a:solidFill>
              </a:rPr>
              <a:t>sy</a:t>
            </a:r>
            <a:endParaRPr lang="en-US" sz="2800" b="1" dirty="0" smtClean="0">
              <a:solidFill>
                <a:srgbClr val="FFFF00"/>
              </a:solidFill>
            </a:endParaRPr>
          </a:p>
        </p:txBody>
      </p:sp>
    </p:spTree>
    <p:extLst>
      <p:ext uri="{BB962C8B-B14F-4D97-AF65-F5344CB8AC3E}">
        <p14:creationId xmlns:p14="http://schemas.microsoft.com/office/powerpoint/2010/main" val="397280136"/>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89592" y="876011"/>
            <a:ext cx="5781005" cy="6160187"/>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596844" y="845857"/>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0" y="5799670"/>
            <a:ext cx="4507200" cy="1077218"/>
          </a:xfrm>
          <a:prstGeom prst="rect">
            <a:avLst/>
          </a:prstGeom>
          <a:noFill/>
        </p:spPr>
        <p:txBody>
          <a:bodyPr wrap="square" rtlCol="0">
            <a:spAutoFit/>
          </a:bodyPr>
          <a:lstStyle/>
          <a:p>
            <a:r>
              <a:rPr lang="en-US" sz="3200" b="1" dirty="0" smtClean="0">
                <a:solidFill>
                  <a:srgbClr val="FFFF00"/>
                </a:solidFill>
              </a:rPr>
              <a:t>Oakville Rd.</a:t>
            </a:r>
          </a:p>
          <a:p>
            <a:r>
              <a:rPr lang="en-US" sz="3200" b="1" dirty="0" smtClean="0">
                <a:solidFill>
                  <a:srgbClr val="FFFF00"/>
                </a:solidFill>
              </a:rPr>
              <a:t>South side of Hwy 34</a:t>
            </a:r>
          </a:p>
        </p:txBody>
      </p:sp>
    </p:spTree>
    <p:extLst>
      <p:ext uri="{BB962C8B-B14F-4D97-AF65-F5344CB8AC3E}">
        <p14:creationId xmlns:p14="http://schemas.microsoft.com/office/powerpoint/2010/main" val="4277087789"/>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50" y="876138"/>
            <a:ext cx="6858000" cy="51435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57251" y="857250"/>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single shot</a:t>
            </a:r>
            <a:endParaRPr lang="en-US" b="1" dirty="0">
              <a:latin typeface="Castellar" panose="020A0402060406010301" pitchFamily="18" charset="0"/>
            </a:endParaRPr>
          </a:p>
        </p:txBody>
      </p:sp>
      <p:sp>
        <p:nvSpPr>
          <p:cNvPr id="8" name="TextBox 7"/>
          <p:cNvSpPr txBox="1"/>
          <p:nvPr/>
        </p:nvSpPr>
        <p:spPr>
          <a:xfrm>
            <a:off x="-1" y="5799670"/>
            <a:ext cx="5498539" cy="1077218"/>
          </a:xfrm>
          <a:prstGeom prst="rect">
            <a:avLst/>
          </a:prstGeom>
          <a:noFill/>
        </p:spPr>
        <p:txBody>
          <a:bodyPr wrap="square" rtlCol="0">
            <a:spAutoFit/>
          </a:bodyPr>
          <a:lstStyle/>
          <a:p>
            <a:r>
              <a:rPr lang="en-US" sz="3200" b="1" dirty="0" smtClean="0">
                <a:solidFill>
                  <a:srgbClr val="FFFF00"/>
                </a:solidFill>
              </a:rPr>
              <a:t>Oakville Rd.</a:t>
            </a:r>
          </a:p>
          <a:p>
            <a:r>
              <a:rPr lang="en-US" sz="3200" b="1" dirty="0" smtClean="0">
                <a:solidFill>
                  <a:srgbClr val="FFFF00"/>
                </a:solidFill>
              </a:rPr>
              <a:t>South side of Hwy 34  -  2019</a:t>
            </a:r>
          </a:p>
        </p:txBody>
      </p:sp>
      <p:sp>
        <p:nvSpPr>
          <p:cNvPr id="7" name="TextBox 6"/>
          <p:cNvSpPr txBox="1"/>
          <p:nvPr/>
        </p:nvSpPr>
        <p:spPr>
          <a:xfrm>
            <a:off x="7830393" y="4907118"/>
            <a:ext cx="4361607" cy="954107"/>
          </a:xfrm>
          <a:prstGeom prst="rect">
            <a:avLst/>
          </a:prstGeom>
          <a:noFill/>
        </p:spPr>
        <p:txBody>
          <a:bodyPr wrap="square" rtlCol="0">
            <a:spAutoFit/>
          </a:bodyPr>
          <a:lstStyle/>
          <a:p>
            <a:r>
              <a:rPr lang="en-US" sz="2800" b="1" dirty="0" smtClean="0">
                <a:solidFill>
                  <a:srgbClr val="FFFF00"/>
                </a:solidFill>
              </a:rPr>
              <a:t>CHFRS – 2P @ 0.48 gals/SY</a:t>
            </a:r>
          </a:p>
          <a:p>
            <a:r>
              <a:rPr lang="en-US" sz="2800" b="1" dirty="0" smtClean="0">
                <a:solidFill>
                  <a:srgbClr val="FFFF00"/>
                </a:solidFill>
              </a:rPr>
              <a:t>3/8”-10 @ 19-20 </a:t>
            </a:r>
            <a:r>
              <a:rPr lang="en-US" sz="2800" b="1" dirty="0" err="1" smtClean="0">
                <a:solidFill>
                  <a:srgbClr val="FFFF00"/>
                </a:solidFill>
              </a:rPr>
              <a:t>lbs</a:t>
            </a:r>
            <a:r>
              <a:rPr lang="en-US" sz="2800" b="1" dirty="0" smtClean="0">
                <a:solidFill>
                  <a:srgbClr val="FFFF00"/>
                </a:solidFill>
              </a:rPr>
              <a:t>/SY</a:t>
            </a:r>
          </a:p>
        </p:txBody>
      </p:sp>
      <p:sp>
        <p:nvSpPr>
          <p:cNvPr id="13" name="TextBox 12"/>
          <p:cNvSpPr txBox="1"/>
          <p:nvPr/>
        </p:nvSpPr>
        <p:spPr>
          <a:xfrm>
            <a:off x="7849274" y="5861225"/>
            <a:ext cx="4224043" cy="954107"/>
          </a:xfrm>
          <a:prstGeom prst="rect">
            <a:avLst/>
          </a:prstGeom>
          <a:noFill/>
        </p:spPr>
        <p:txBody>
          <a:bodyPr wrap="square" rtlCol="0">
            <a:spAutoFit/>
          </a:bodyPr>
          <a:lstStyle/>
          <a:p>
            <a:r>
              <a:rPr lang="en-US" sz="2800" b="1" dirty="0" smtClean="0">
                <a:solidFill>
                  <a:srgbClr val="FFFF00"/>
                </a:solidFill>
              </a:rPr>
              <a:t>Fog Seal:</a:t>
            </a:r>
          </a:p>
          <a:p>
            <a:r>
              <a:rPr lang="en-US" sz="2800" b="1" dirty="0" smtClean="0">
                <a:solidFill>
                  <a:srgbClr val="FFFF00"/>
                </a:solidFill>
              </a:rPr>
              <a:t>BL Fog @ 0.12-0.13 gals/SY</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3771029" y="2090456"/>
            <a:ext cx="4239102" cy="3179327"/>
          </a:xfrm>
          <a:prstGeom prst="rect">
            <a:avLst/>
          </a:prstGeom>
        </p:spPr>
      </p:pic>
    </p:spTree>
    <p:extLst>
      <p:ext uri="{BB962C8B-B14F-4D97-AF65-F5344CB8AC3E}">
        <p14:creationId xmlns:p14="http://schemas.microsoft.com/office/powerpoint/2010/main" val="3654829075"/>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99FF"/>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2848324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7" name="TextBox 6"/>
          <p:cNvSpPr txBox="1"/>
          <p:nvPr/>
        </p:nvSpPr>
        <p:spPr>
          <a:xfrm>
            <a:off x="101151" y="1828211"/>
            <a:ext cx="12090849" cy="2246769"/>
          </a:xfrm>
          <a:prstGeom prst="rect">
            <a:avLst/>
          </a:prstGeom>
          <a:noFill/>
        </p:spPr>
        <p:txBody>
          <a:bodyPr wrap="square" rtlCol="0">
            <a:spAutoFit/>
          </a:bodyPr>
          <a:lstStyle/>
          <a:p>
            <a:r>
              <a:rPr lang="en-US" sz="2800" b="1" dirty="0" smtClean="0"/>
              <a:t>Base Course:</a:t>
            </a:r>
          </a:p>
          <a:p>
            <a:r>
              <a:rPr lang="en-US" sz="2800" b="1" dirty="0" smtClean="0"/>
              <a:t>CRS – 3P @ 0.40 – 0.48 gals/SY;   Typically 0.40 – 0.42</a:t>
            </a:r>
          </a:p>
          <a:p>
            <a:r>
              <a:rPr lang="en-US" sz="2800" b="1" dirty="0" smtClean="0"/>
              <a:t>1/2”-1/4” @ 24-26 </a:t>
            </a:r>
            <a:r>
              <a:rPr lang="en-US" sz="2800" b="1" dirty="0" err="1" smtClean="0"/>
              <a:t>lbs</a:t>
            </a:r>
            <a:r>
              <a:rPr lang="en-US" sz="2800" b="1" dirty="0" smtClean="0"/>
              <a:t>/SY</a:t>
            </a:r>
          </a:p>
          <a:p>
            <a:endParaRPr lang="en-US" sz="2800" b="1" dirty="0" smtClean="0"/>
          </a:p>
          <a:p>
            <a:r>
              <a:rPr lang="en-US" sz="2800" b="1" dirty="0" smtClean="0"/>
              <a:t>Best practice to cure overnight before sweeping and applying the top course.</a:t>
            </a:r>
          </a:p>
        </p:txBody>
      </p:sp>
      <p:sp>
        <p:nvSpPr>
          <p:cNvPr id="11" name="TextBox 10"/>
          <p:cNvSpPr txBox="1"/>
          <p:nvPr/>
        </p:nvSpPr>
        <p:spPr>
          <a:xfrm>
            <a:off x="101151" y="4611231"/>
            <a:ext cx="6599054" cy="2246769"/>
          </a:xfrm>
          <a:prstGeom prst="rect">
            <a:avLst/>
          </a:prstGeom>
          <a:noFill/>
        </p:spPr>
        <p:txBody>
          <a:bodyPr wrap="square" rtlCol="0">
            <a:spAutoFit/>
          </a:bodyPr>
          <a:lstStyle/>
          <a:p>
            <a:r>
              <a:rPr lang="en-US" sz="2800" b="1" dirty="0" smtClean="0"/>
              <a:t>Top Course:</a:t>
            </a:r>
          </a:p>
          <a:p>
            <a:r>
              <a:rPr lang="en-US" sz="2800" b="1" dirty="0" smtClean="0"/>
              <a:t>CRS – 3P @ 0.30 – 0.35 gals/SY</a:t>
            </a:r>
          </a:p>
          <a:p>
            <a:r>
              <a:rPr lang="en-US" sz="2800" b="1" dirty="0" smtClean="0"/>
              <a:t>1/4” - 10 @ 13 </a:t>
            </a:r>
            <a:r>
              <a:rPr lang="en-US" sz="2800" b="1" dirty="0" err="1" smtClean="0"/>
              <a:t>lbs</a:t>
            </a:r>
            <a:r>
              <a:rPr lang="en-US" sz="2800" b="1" dirty="0" smtClean="0"/>
              <a:t>/SY</a:t>
            </a:r>
          </a:p>
          <a:p>
            <a:endParaRPr lang="en-US" sz="2800" b="1" dirty="0"/>
          </a:p>
          <a:p>
            <a:r>
              <a:rPr lang="en-US" sz="2800" b="1" dirty="0" smtClean="0"/>
              <a:t>Sweep &amp; fog seal (optional) the next day.</a:t>
            </a:r>
          </a:p>
        </p:txBody>
      </p:sp>
      <p:sp>
        <p:nvSpPr>
          <p:cNvPr id="13" name="TextBox 12"/>
          <p:cNvSpPr txBox="1"/>
          <p:nvPr/>
        </p:nvSpPr>
        <p:spPr>
          <a:xfrm>
            <a:off x="6987473" y="4505867"/>
            <a:ext cx="4810715" cy="1384995"/>
          </a:xfrm>
          <a:prstGeom prst="rect">
            <a:avLst/>
          </a:prstGeom>
          <a:noFill/>
        </p:spPr>
        <p:txBody>
          <a:bodyPr wrap="square" rtlCol="0">
            <a:spAutoFit/>
          </a:bodyPr>
          <a:lstStyle/>
          <a:p>
            <a:r>
              <a:rPr lang="en-US" sz="2800" b="1" dirty="0" smtClean="0"/>
              <a:t>Fog Seal:</a:t>
            </a:r>
          </a:p>
          <a:p>
            <a:r>
              <a:rPr lang="en-US" sz="2800" b="1" dirty="0" smtClean="0"/>
              <a:t>CQS – 1h; or QSE; or BL FOG</a:t>
            </a:r>
          </a:p>
          <a:p>
            <a:r>
              <a:rPr lang="en-US" sz="2800" b="1" dirty="0" smtClean="0"/>
              <a:t>@ 0.10 gals/SY</a:t>
            </a:r>
          </a:p>
        </p:txBody>
      </p:sp>
      <p:sp>
        <p:nvSpPr>
          <p:cNvPr id="9" name="TextBox 8"/>
          <p:cNvSpPr txBox="1"/>
          <p:nvPr/>
        </p:nvSpPr>
        <p:spPr>
          <a:xfrm>
            <a:off x="8174377" y="1281044"/>
            <a:ext cx="4102967" cy="954107"/>
          </a:xfrm>
          <a:prstGeom prst="rect">
            <a:avLst/>
          </a:prstGeom>
          <a:noFill/>
        </p:spPr>
        <p:txBody>
          <a:bodyPr wrap="square" rtlCol="0">
            <a:spAutoFit/>
          </a:bodyPr>
          <a:lstStyle/>
          <a:p>
            <a:r>
              <a:rPr lang="en-US" sz="2800" b="1" dirty="0" smtClean="0"/>
              <a:t>Approx. 4 miles/day max. if base &amp; top on same day.</a:t>
            </a:r>
          </a:p>
        </p:txBody>
      </p:sp>
      <p:sp>
        <p:nvSpPr>
          <p:cNvPr id="14" name="TextBox 13"/>
          <p:cNvSpPr txBox="1"/>
          <p:nvPr/>
        </p:nvSpPr>
        <p:spPr>
          <a:xfrm>
            <a:off x="4501995" y="1008324"/>
            <a:ext cx="2638111" cy="523220"/>
          </a:xfrm>
          <a:prstGeom prst="rect">
            <a:avLst/>
          </a:prstGeom>
          <a:noFill/>
        </p:spPr>
        <p:txBody>
          <a:bodyPr wrap="square" rtlCol="0">
            <a:spAutoFit/>
          </a:bodyPr>
          <a:lstStyle/>
          <a:p>
            <a:pPr algn="ctr"/>
            <a:r>
              <a:rPr lang="en-US" sz="2800" b="1" dirty="0" smtClean="0"/>
              <a:t>TYPICAL SHOTS</a:t>
            </a:r>
          </a:p>
        </p:txBody>
      </p:sp>
    </p:spTree>
    <p:extLst>
      <p:ext uri="{BB962C8B-B14F-4D97-AF65-F5344CB8AC3E}">
        <p14:creationId xmlns:p14="http://schemas.microsoft.com/office/powerpoint/2010/main" val="3420628625"/>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65601"/>
            <a:ext cx="7553915" cy="57924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52209" y="1070612"/>
            <a:ext cx="5139791" cy="5787387"/>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8" name="TextBox 7"/>
          <p:cNvSpPr txBox="1"/>
          <p:nvPr/>
        </p:nvSpPr>
        <p:spPr>
          <a:xfrm>
            <a:off x="138446" y="3507448"/>
            <a:ext cx="4507200" cy="1077218"/>
          </a:xfrm>
          <a:prstGeom prst="rect">
            <a:avLst/>
          </a:prstGeom>
          <a:noFill/>
        </p:spPr>
        <p:txBody>
          <a:bodyPr wrap="square" rtlCol="0">
            <a:spAutoFit/>
          </a:bodyPr>
          <a:lstStyle/>
          <a:p>
            <a:r>
              <a:rPr lang="en-US" sz="3200" b="1" dirty="0" err="1" smtClean="0">
                <a:solidFill>
                  <a:srgbClr val="FFFF00"/>
                </a:solidFill>
              </a:rPr>
              <a:t>Gilkey</a:t>
            </a:r>
            <a:r>
              <a:rPr lang="en-US" sz="3200" b="1" dirty="0" smtClean="0">
                <a:solidFill>
                  <a:srgbClr val="FFFF00"/>
                </a:solidFill>
              </a:rPr>
              <a:t> Road  2018</a:t>
            </a:r>
          </a:p>
          <a:p>
            <a:r>
              <a:rPr lang="en-US" sz="3200" b="1" dirty="0" smtClean="0">
                <a:solidFill>
                  <a:srgbClr val="FFFF00"/>
                </a:solidFill>
              </a:rPr>
              <a:t>PCI = 59</a:t>
            </a:r>
          </a:p>
        </p:txBody>
      </p:sp>
      <p:sp>
        <p:nvSpPr>
          <p:cNvPr id="10" name="TextBox 9"/>
          <p:cNvSpPr txBox="1"/>
          <p:nvPr/>
        </p:nvSpPr>
        <p:spPr>
          <a:xfrm>
            <a:off x="7585104" y="6013439"/>
            <a:ext cx="4507200" cy="584775"/>
          </a:xfrm>
          <a:prstGeom prst="rect">
            <a:avLst/>
          </a:prstGeom>
          <a:noFill/>
        </p:spPr>
        <p:txBody>
          <a:bodyPr wrap="square" rtlCol="0">
            <a:spAutoFit/>
          </a:bodyPr>
          <a:lstStyle/>
          <a:p>
            <a:r>
              <a:rPr lang="en-US" sz="3200" b="1" dirty="0" err="1" smtClean="0">
                <a:solidFill>
                  <a:srgbClr val="FFFF00"/>
                </a:solidFill>
              </a:rPr>
              <a:t>Gilkey</a:t>
            </a:r>
            <a:r>
              <a:rPr lang="en-US" sz="3200" b="1" dirty="0" smtClean="0">
                <a:solidFill>
                  <a:srgbClr val="FFFF00"/>
                </a:solidFill>
              </a:rPr>
              <a:t> Road  2019</a:t>
            </a:r>
          </a:p>
        </p:txBody>
      </p:sp>
      <p:sp>
        <p:nvSpPr>
          <p:cNvPr id="7" name="TextBox 6"/>
          <p:cNvSpPr txBox="1"/>
          <p:nvPr/>
        </p:nvSpPr>
        <p:spPr>
          <a:xfrm>
            <a:off x="0" y="1095882"/>
            <a:ext cx="3993419" cy="1384995"/>
          </a:xfrm>
          <a:prstGeom prst="rect">
            <a:avLst/>
          </a:prstGeom>
          <a:noFill/>
        </p:spPr>
        <p:txBody>
          <a:bodyPr wrap="square" rtlCol="0">
            <a:spAutoFit/>
          </a:bodyPr>
          <a:lstStyle/>
          <a:p>
            <a:r>
              <a:rPr lang="en-US" sz="2800" b="1" dirty="0" smtClean="0"/>
              <a:t>Base Course:</a:t>
            </a:r>
          </a:p>
          <a:p>
            <a:r>
              <a:rPr lang="en-US" sz="2800" b="1" dirty="0" smtClean="0"/>
              <a:t>CRS – 3P @ 0.46 gals/SY</a:t>
            </a:r>
          </a:p>
          <a:p>
            <a:r>
              <a:rPr lang="en-US" sz="2800" b="1" dirty="0" smtClean="0"/>
              <a:t>1/2”-1/4” @ 24-26 </a:t>
            </a:r>
            <a:r>
              <a:rPr lang="en-US" sz="2800" b="1" dirty="0" err="1" smtClean="0"/>
              <a:t>lbs</a:t>
            </a:r>
            <a:r>
              <a:rPr lang="en-US" sz="2800" b="1" dirty="0" smtClean="0"/>
              <a:t>/SY</a:t>
            </a:r>
          </a:p>
        </p:txBody>
      </p:sp>
      <p:sp>
        <p:nvSpPr>
          <p:cNvPr id="11" name="TextBox 10"/>
          <p:cNvSpPr txBox="1"/>
          <p:nvPr/>
        </p:nvSpPr>
        <p:spPr>
          <a:xfrm>
            <a:off x="4416075" y="1095882"/>
            <a:ext cx="3742567" cy="1384995"/>
          </a:xfrm>
          <a:prstGeom prst="rect">
            <a:avLst/>
          </a:prstGeom>
          <a:noFill/>
        </p:spPr>
        <p:txBody>
          <a:bodyPr wrap="square" rtlCol="0">
            <a:spAutoFit/>
          </a:bodyPr>
          <a:lstStyle/>
          <a:p>
            <a:r>
              <a:rPr lang="en-US" sz="2800" b="1" dirty="0" smtClean="0"/>
              <a:t>Top Course:</a:t>
            </a:r>
          </a:p>
          <a:p>
            <a:r>
              <a:rPr lang="en-US" sz="2800" b="1" dirty="0" smtClean="0"/>
              <a:t>CRS – 3P @ 0.35 gals/SY</a:t>
            </a:r>
          </a:p>
          <a:p>
            <a:r>
              <a:rPr lang="en-US" sz="2800" b="1" dirty="0" smtClean="0"/>
              <a:t>1/4” - 10 @ 13 </a:t>
            </a:r>
            <a:r>
              <a:rPr lang="en-US" sz="2800" b="1" dirty="0" err="1" smtClean="0"/>
              <a:t>lbs</a:t>
            </a:r>
            <a:r>
              <a:rPr lang="en-US" sz="2800" b="1" dirty="0" smtClean="0"/>
              <a:t>/SY</a:t>
            </a:r>
          </a:p>
        </p:txBody>
      </p:sp>
      <p:sp>
        <p:nvSpPr>
          <p:cNvPr id="13" name="TextBox 12"/>
          <p:cNvSpPr txBox="1"/>
          <p:nvPr/>
        </p:nvSpPr>
        <p:spPr>
          <a:xfrm>
            <a:off x="8407625" y="1124204"/>
            <a:ext cx="3742567" cy="954107"/>
          </a:xfrm>
          <a:prstGeom prst="rect">
            <a:avLst/>
          </a:prstGeom>
          <a:noFill/>
        </p:spPr>
        <p:txBody>
          <a:bodyPr wrap="square" rtlCol="0">
            <a:spAutoFit/>
          </a:bodyPr>
          <a:lstStyle/>
          <a:p>
            <a:r>
              <a:rPr lang="en-US" sz="2800" b="1" dirty="0" smtClean="0"/>
              <a:t>Fog Seal:</a:t>
            </a:r>
          </a:p>
          <a:p>
            <a:r>
              <a:rPr lang="en-US" sz="2800" b="1" dirty="0" smtClean="0"/>
              <a:t>CSS – 1h @ 0.10 gals/SY</a:t>
            </a:r>
          </a:p>
        </p:txBody>
      </p:sp>
    </p:spTree>
    <p:extLst>
      <p:ext uri="{BB962C8B-B14F-4D97-AF65-F5344CB8AC3E}">
        <p14:creationId xmlns:p14="http://schemas.microsoft.com/office/powerpoint/2010/main" val="2347438279"/>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0019" y="1885696"/>
            <a:ext cx="8813197" cy="495742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5665216" cy="4477183"/>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8" name="TextBox 7"/>
          <p:cNvSpPr txBox="1"/>
          <p:nvPr/>
        </p:nvSpPr>
        <p:spPr>
          <a:xfrm>
            <a:off x="10005769" y="-3232"/>
            <a:ext cx="2771522" cy="1569660"/>
          </a:xfrm>
          <a:prstGeom prst="rect">
            <a:avLst/>
          </a:prstGeom>
          <a:noFill/>
        </p:spPr>
        <p:txBody>
          <a:bodyPr wrap="square" rtlCol="0">
            <a:spAutoFit/>
          </a:bodyPr>
          <a:lstStyle/>
          <a:p>
            <a:r>
              <a:rPr lang="en-US" sz="3200" b="1" dirty="0" smtClean="0"/>
              <a:t>Circle Dr.  </a:t>
            </a:r>
          </a:p>
          <a:p>
            <a:r>
              <a:rPr lang="en-US" sz="3200" b="1" dirty="0" smtClean="0"/>
              <a:t>2018</a:t>
            </a:r>
          </a:p>
          <a:p>
            <a:r>
              <a:rPr lang="en-US" sz="3200" b="1" dirty="0" smtClean="0"/>
              <a:t>PCI = 14</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39229"/>
            <a:ext cx="4745424" cy="2803890"/>
          </a:xfrm>
          <a:prstGeom prst="rect">
            <a:avLst/>
          </a:prstGeom>
        </p:spPr>
      </p:pic>
    </p:spTree>
    <p:extLst>
      <p:ext uri="{BB962C8B-B14F-4D97-AF65-F5344CB8AC3E}">
        <p14:creationId xmlns:p14="http://schemas.microsoft.com/office/powerpoint/2010/main" val="883420112"/>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66814" y="857250"/>
            <a:ext cx="6858000" cy="51435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040363" y="857250"/>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10" name="TextBox 9"/>
          <p:cNvSpPr txBox="1"/>
          <p:nvPr/>
        </p:nvSpPr>
        <p:spPr>
          <a:xfrm>
            <a:off x="9320432" y="203579"/>
            <a:ext cx="2871568" cy="584775"/>
          </a:xfrm>
          <a:prstGeom prst="rect">
            <a:avLst/>
          </a:prstGeom>
          <a:noFill/>
        </p:spPr>
        <p:txBody>
          <a:bodyPr wrap="square" rtlCol="0">
            <a:spAutoFit/>
          </a:bodyPr>
          <a:lstStyle/>
          <a:p>
            <a:r>
              <a:rPr lang="en-US" sz="3200" b="1" dirty="0" smtClean="0">
                <a:solidFill>
                  <a:srgbClr val="FFFF00"/>
                </a:solidFill>
              </a:rPr>
              <a:t>Circle Dr.   </a:t>
            </a:r>
            <a:r>
              <a:rPr lang="en-US" sz="3200" b="1" dirty="0" smtClean="0"/>
              <a:t>2019</a:t>
            </a:r>
          </a:p>
        </p:txBody>
      </p:sp>
      <p:sp>
        <p:nvSpPr>
          <p:cNvPr id="7" name="TextBox 6"/>
          <p:cNvSpPr txBox="1"/>
          <p:nvPr/>
        </p:nvSpPr>
        <p:spPr>
          <a:xfrm>
            <a:off x="1068149" y="1371011"/>
            <a:ext cx="4167092" cy="1384995"/>
          </a:xfrm>
          <a:prstGeom prst="rect">
            <a:avLst/>
          </a:prstGeom>
          <a:noFill/>
        </p:spPr>
        <p:txBody>
          <a:bodyPr wrap="square" rtlCol="0">
            <a:spAutoFit/>
          </a:bodyPr>
          <a:lstStyle/>
          <a:p>
            <a:r>
              <a:rPr lang="en-US" sz="2800" b="1" dirty="0" smtClean="0">
                <a:solidFill>
                  <a:srgbClr val="FFFF00"/>
                </a:solidFill>
              </a:rPr>
              <a:t>Base Course:</a:t>
            </a:r>
          </a:p>
          <a:p>
            <a:r>
              <a:rPr lang="en-US" sz="2800" b="1" dirty="0" smtClean="0">
                <a:solidFill>
                  <a:srgbClr val="FFFF00"/>
                </a:solidFill>
              </a:rPr>
              <a:t>CHFRS – 2P @ 0.48 gals/SY</a:t>
            </a:r>
          </a:p>
          <a:p>
            <a:r>
              <a:rPr lang="en-US" sz="2800" b="1" dirty="0" smtClean="0">
                <a:solidFill>
                  <a:srgbClr val="FFFF00"/>
                </a:solidFill>
              </a:rPr>
              <a:t>1/2”-1/4” @ 24-26 </a:t>
            </a:r>
            <a:r>
              <a:rPr lang="en-US" sz="2800" b="1" dirty="0" err="1" smtClean="0">
                <a:solidFill>
                  <a:srgbClr val="FFFF00"/>
                </a:solidFill>
              </a:rPr>
              <a:t>lbs</a:t>
            </a:r>
            <a:r>
              <a:rPr lang="en-US" sz="2800" b="1" dirty="0" smtClean="0">
                <a:solidFill>
                  <a:srgbClr val="FFFF00"/>
                </a:solidFill>
              </a:rPr>
              <a:t>/SY</a:t>
            </a:r>
          </a:p>
        </p:txBody>
      </p:sp>
      <p:sp>
        <p:nvSpPr>
          <p:cNvPr id="11" name="TextBox 10"/>
          <p:cNvSpPr txBox="1"/>
          <p:nvPr/>
        </p:nvSpPr>
        <p:spPr>
          <a:xfrm>
            <a:off x="1068149" y="2896360"/>
            <a:ext cx="4102069" cy="1384995"/>
          </a:xfrm>
          <a:prstGeom prst="rect">
            <a:avLst/>
          </a:prstGeom>
          <a:noFill/>
        </p:spPr>
        <p:txBody>
          <a:bodyPr wrap="square" rtlCol="0">
            <a:spAutoFit/>
          </a:bodyPr>
          <a:lstStyle/>
          <a:p>
            <a:r>
              <a:rPr lang="en-US" sz="2800" b="1" dirty="0" smtClean="0">
                <a:solidFill>
                  <a:srgbClr val="FFFF00"/>
                </a:solidFill>
              </a:rPr>
              <a:t>Top Course:</a:t>
            </a:r>
          </a:p>
          <a:p>
            <a:r>
              <a:rPr lang="en-US" sz="2800" b="1" dirty="0" smtClean="0">
                <a:solidFill>
                  <a:srgbClr val="FFFF00"/>
                </a:solidFill>
              </a:rPr>
              <a:t>CHFRS – 2P @ 0.35 gals/SY</a:t>
            </a:r>
          </a:p>
          <a:p>
            <a:r>
              <a:rPr lang="en-US" sz="2800" b="1" dirty="0" smtClean="0">
                <a:solidFill>
                  <a:srgbClr val="FFFF00"/>
                </a:solidFill>
              </a:rPr>
              <a:t>1/4” - 10 @ 13 </a:t>
            </a:r>
            <a:r>
              <a:rPr lang="en-US" sz="2800" b="1" dirty="0" err="1" smtClean="0">
                <a:solidFill>
                  <a:srgbClr val="FFFF00"/>
                </a:solidFill>
              </a:rPr>
              <a:t>lbs</a:t>
            </a:r>
            <a:r>
              <a:rPr lang="en-US" sz="2800" b="1" dirty="0" smtClean="0">
                <a:solidFill>
                  <a:srgbClr val="FFFF00"/>
                </a:solidFill>
              </a:rPr>
              <a:t>/SY</a:t>
            </a:r>
          </a:p>
        </p:txBody>
      </p:sp>
      <p:sp>
        <p:nvSpPr>
          <p:cNvPr id="13" name="TextBox 12"/>
          <p:cNvSpPr txBox="1"/>
          <p:nvPr/>
        </p:nvSpPr>
        <p:spPr>
          <a:xfrm>
            <a:off x="1068149" y="4421709"/>
            <a:ext cx="2784631" cy="954107"/>
          </a:xfrm>
          <a:prstGeom prst="rect">
            <a:avLst/>
          </a:prstGeom>
          <a:noFill/>
        </p:spPr>
        <p:txBody>
          <a:bodyPr wrap="square" rtlCol="0">
            <a:spAutoFit/>
          </a:bodyPr>
          <a:lstStyle/>
          <a:p>
            <a:r>
              <a:rPr lang="en-US" sz="2800" b="1" dirty="0" err="1" smtClean="0">
                <a:solidFill>
                  <a:srgbClr val="FFFF00"/>
                </a:solidFill>
              </a:rPr>
              <a:t>MicroCoat</a:t>
            </a:r>
            <a:endParaRPr lang="en-US" sz="2800" b="1" dirty="0" smtClean="0">
              <a:solidFill>
                <a:srgbClr val="FFFF00"/>
              </a:solidFill>
            </a:endParaRPr>
          </a:p>
          <a:p>
            <a:r>
              <a:rPr lang="en-US" sz="2800" b="1" dirty="0" smtClean="0">
                <a:solidFill>
                  <a:srgbClr val="FFFF00"/>
                </a:solidFill>
              </a:rPr>
              <a:t>0.35 gals/SY</a:t>
            </a:r>
          </a:p>
        </p:txBody>
      </p:sp>
    </p:spTree>
    <p:extLst>
      <p:ext uri="{BB962C8B-B14F-4D97-AF65-F5344CB8AC3E}">
        <p14:creationId xmlns:p14="http://schemas.microsoft.com/office/powerpoint/2010/main" val="1165067756"/>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 y="0"/>
            <a:ext cx="7048500" cy="1831338"/>
          </a:xfrm>
        </p:spPr>
        <p:txBody>
          <a:bodyPr/>
          <a:lstStyle/>
          <a:p>
            <a:pPr algn="ctr"/>
            <a:r>
              <a:rPr lang="en-US" b="1" dirty="0" smtClean="0">
                <a:latin typeface="Castellar" panose="020A0402060406010301" pitchFamily="18" charset="0"/>
              </a:rPr>
              <a:t>Inter-Agency Cooperation</a:t>
            </a:r>
            <a:endParaRPr lang="en-US" b="1" dirty="0">
              <a:latin typeface="Castellar" panose="020A0402060406010301" pitchFamily="18" charset="0"/>
            </a:endParaRP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7758" y="1830069"/>
            <a:ext cx="8484243" cy="502341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30069"/>
            <a:ext cx="3883306" cy="5027933"/>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473" y="2097556"/>
            <a:ext cx="2600858" cy="1941974"/>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7678597" y="-630097"/>
            <a:ext cx="3883305" cy="5143501"/>
          </a:xfrm>
          <a:prstGeom prst="rect">
            <a:avLst/>
          </a:prstGeom>
        </p:spPr>
      </p:pic>
    </p:spTree>
    <p:extLst>
      <p:ext uri="{BB962C8B-B14F-4D97-AF65-F5344CB8AC3E}">
        <p14:creationId xmlns:p14="http://schemas.microsoft.com/office/powerpoint/2010/main" val="2297301274"/>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10" name="TextBox 9"/>
          <p:cNvSpPr txBox="1"/>
          <p:nvPr/>
        </p:nvSpPr>
        <p:spPr>
          <a:xfrm>
            <a:off x="5290599" y="1377633"/>
            <a:ext cx="2871568" cy="1077218"/>
          </a:xfrm>
          <a:prstGeom prst="rect">
            <a:avLst/>
          </a:prstGeom>
          <a:noFill/>
        </p:spPr>
        <p:txBody>
          <a:bodyPr wrap="square" rtlCol="0">
            <a:spAutoFit/>
          </a:bodyPr>
          <a:lstStyle/>
          <a:p>
            <a:r>
              <a:rPr lang="en-US" sz="3200" b="1" dirty="0" smtClean="0"/>
              <a:t>Circle Dr.</a:t>
            </a:r>
          </a:p>
          <a:p>
            <a:r>
              <a:rPr lang="en-US" sz="3200" b="1" dirty="0" smtClean="0"/>
              <a:t>    2019</a:t>
            </a:r>
          </a:p>
        </p:txBody>
      </p:sp>
      <p:sp>
        <p:nvSpPr>
          <p:cNvPr id="7" name="TextBox 6"/>
          <p:cNvSpPr txBox="1"/>
          <p:nvPr/>
        </p:nvSpPr>
        <p:spPr>
          <a:xfrm>
            <a:off x="0" y="2920635"/>
            <a:ext cx="4167092" cy="1384995"/>
          </a:xfrm>
          <a:prstGeom prst="rect">
            <a:avLst/>
          </a:prstGeom>
          <a:noFill/>
        </p:spPr>
        <p:txBody>
          <a:bodyPr wrap="square" rtlCol="0">
            <a:spAutoFit/>
          </a:bodyPr>
          <a:lstStyle/>
          <a:p>
            <a:r>
              <a:rPr lang="en-US" sz="2800" b="1" dirty="0" smtClean="0">
                <a:solidFill>
                  <a:srgbClr val="FFFF00"/>
                </a:solidFill>
              </a:rPr>
              <a:t>Base Course:</a:t>
            </a:r>
          </a:p>
          <a:p>
            <a:r>
              <a:rPr lang="en-US" sz="2800" b="1" dirty="0" smtClean="0">
                <a:solidFill>
                  <a:srgbClr val="FFFF00"/>
                </a:solidFill>
              </a:rPr>
              <a:t>CHFRS – 2P @ 0.48 gals/SY</a:t>
            </a:r>
          </a:p>
          <a:p>
            <a:r>
              <a:rPr lang="en-US" sz="2800" b="1" dirty="0" smtClean="0">
                <a:solidFill>
                  <a:srgbClr val="FFFF00"/>
                </a:solidFill>
              </a:rPr>
              <a:t>1/2”-1/4” @ 24-26 </a:t>
            </a:r>
            <a:r>
              <a:rPr lang="en-US" sz="2800" b="1" dirty="0" err="1" smtClean="0">
                <a:solidFill>
                  <a:srgbClr val="FFFF00"/>
                </a:solidFill>
              </a:rPr>
              <a:t>lbs</a:t>
            </a:r>
            <a:r>
              <a:rPr lang="en-US" sz="2800" b="1" dirty="0" smtClean="0">
                <a:solidFill>
                  <a:srgbClr val="FFFF00"/>
                </a:solidFill>
              </a:rPr>
              <a:t>/SY</a:t>
            </a:r>
          </a:p>
        </p:txBody>
      </p:sp>
      <p:sp>
        <p:nvSpPr>
          <p:cNvPr id="8" name="TextBox 7"/>
          <p:cNvSpPr txBox="1"/>
          <p:nvPr/>
        </p:nvSpPr>
        <p:spPr>
          <a:xfrm>
            <a:off x="0" y="4445984"/>
            <a:ext cx="4102069" cy="1384995"/>
          </a:xfrm>
          <a:prstGeom prst="rect">
            <a:avLst/>
          </a:prstGeom>
          <a:noFill/>
        </p:spPr>
        <p:txBody>
          <a:bodyPr wrap="square" rtlCol="0">
            <a:spAutoFit/>
          </a:bodyPr>
          <a:lstStyle/>
          <a:p>
            <a:r>
              <a:rPr lang="en-US" sz="2800" b="1" dirty="0" smtClean="0">
                <a:solidFill>
                  <a:srgbClr val="FFFF00"/>
                </a:solidFill>
              </a:rPr>
              <a:t>Top Course:</a:t>
            </a:r>
          </a:p>
          <a:p>
            <a:r>
              <a:rPr lang="en-US" sz="2800" b="1" dirty="0" smtClean="0">
                <a:solidFill>
                  <a:srgbClr val="FFFF00"/>
                </a:solidFill>
              </a:rPr>
              <a:t>CHFRS – 2P @ 0.35 gals/SY</a:t>
            </a:r>
          </a:p>
          <a:p>
            <a:r>
              <a:rPr lang="en-US" sz="2800" b="1" dirty="0" smtClean="0">
                <a:solidFill>
                  <a:srgbClr val="FFFF00"/>
                </a:solidFill>
              </a:rPr>
              <a:t>1/4” - 10 @ 13 </a:t>
            </a:r>
            <a:r>
              <a:rPr lang="en-US" sz="2800" b="1" dirty="0" err="1" smtClean="0">
                <a:solidFill>
                  <a:srgbClr val="FFFF00"/>
                </a:solidFill>
              </a:rPr>
              <a:t>lbs</a:t>
            </a:r>
            <a:r>
              <a:rPr lang="en-US" sz="2800" b="1" dirty="0" smtClean="0">
                <a:solidFill>
                  <a:srgbClr val="FFFF00"/>
                </a:solidFill>
              </a:rPr>
              <a:t>/SY</a:t>
            </a:r>
          </a:p>
        </p:txBody>
      </p:sp>
      <p:sp>
        <p:nvSpPr>
          <p:cNvPr id="9" name="TextBox 8"/>
          <p:cNvSpPr txBox="1"/>
          <p:nvPr/>
        </p:nvSpPr>
        <p:spPr>
          <a:xfrm>
            <a:off x="0" y="5971333"/>
            <a:ext cx="2784631" cy="954107"/>
          </a:xfrm>
          <a:prstGeom prst="rect">
            <a:avLst/>
          </a:prstGeom>
          <a:noFill/>
        </p:spPr>
        <p:txBody>
          <a:bodyPr wrap="square" rtlCol="0">
            <a:spAutoFit/>
          </a:bodyPr>
          <a:lstStyle/>
          <a:p>
            <a:r>
              <a:rPr lang="en-US" sz="2800" b="1" dirty="0" err="1" smtClean="0">
                <a:solidFill>
                  <a:srgbClr val="FFFF00"/>
                </a:solidFill>
              </a:rPr>
              <a:t>MicroCoat</a:t>
            </a:r>
            <a:endParaRPr lang="en-US" sz="2800" b="1" dirty="0" smtClean="0">
              <a:solidFill>
                <a:srgbClr val="FFFF00"/>
              </a:solidFill>
            </a:endParaRPr>
          </a:p>
          <a:p>
            <a:r>
              <a:rPr lang="en-US" sz="2800" b="1" dirty="0" smtClean="0">
                <a:solidFill>
                  <a:srgbClr val="FFFF00"/>
                </a:solidFill>
              </a:rPr>
              <a:t>0.35 gals/SY</a:t>
            </a:r>
          </a:p>
        </p:txBody>
      </p:sp>
    </p:spTree>
    <p:extLst>
      <p:ext uri="{BB962C8B-B14F-4D97-AF65-F5344CB8AC3E}">
        <p14:creationId xmlns:p14="http://schemas.microsoft.com/office/powerpoint/2010/main" val="1088741671"/>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71011"/>
            <a:ext cx="6597510" cy="5486989"/>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6277" y="1371011"/>
            <a:ext cx="5585724" cy="5486989"/>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10" name="TextBox 9"/>
          <p:cNvSpPr txBox="1"/>
          <p:nvPr/>
        </p:nvSpPr>
        <p:spPr>
          <a:xfrm>
            <a:off x="9320432" y="203579"/>
            <a:ext cx="2871568" cy="2062103"/>
          </a:xfrm>
          <a:prstGeom prst="rect">
            <a:avLst/>
          </a:prstGeom>
          <a:noFill/>
        </p:spPr>
        <p:txBody>
          <a:bodyPr wrap="square" rtlCol="0">
            <a:spAutoFit/>
          </a:bodyPr>
          <a:lstStyle/>
          <a:p>
            <a:r>
              <a:rPr lang="en-US" sz="3200" b="1" dirty="0" smtClean="0"/>
              <a:t>Broadway Ave.</a:t>
            </a:r>
          </a:p>
          <a:p>
            <a:r>
              <a:rPr lang="en-US" sz="3200" b="1" dirty="0" smtClean="0"/>
              <a:t>2018</a:t>
            </a:r>
          </a:p>
          <a:p>
            <a:r>
              <a:rPr lang="en-US" sz="3200" b="1" dirty="0" smtClean="0"/>
              <a:t>PCI = 12</a:t>
            </a:r>
          </a:p>
          <a:p>
            <a:r>
              <a:rPr lang="en-US" sz="3200" b="1" dirty="0" smtClean="0"/>
              <a:t>No base failure</a:t>
            </a:r>
          </a:p>
        </p:txBody>
      </p:sp>
    </p:spTree>
    <p:extLst>
      <p:ext uri="{BB962C8B-B14F-4D97-AF65-F5344CB8AC3E}">
        <p14:creationId xmlns:p14="http://schemas.microsoft.com/office/powerpoint/2010/main" val="2469680835"/>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3500" y="729303"/>
            <a:ext cx="7048500" cy="6125137"/>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10" name="TextBox 9"/>
          <p:cNvSpPr txBox="1"/>
          <p:nvPr/>
        </p:nvSpPr>
        <p:spPr>
          <a:xfrm>
            <a:off x="9320432" y="203579"/>
            <a:ext cx="2871568" cy="1077218"/>
          </a:xfrm>
          <a:prstGeom prst="rect">
            <a:avLst/>
          </a:prstGeom>
          <a:noFill/>
        </p:spPr>
        <p:txBody>
          <a:bodyPr wrap="square" rtlCol="0">
            <a:spAutoFit/>
          </a:bodyPr>
          <a:lstStyle/>
          <a:p>
            <a:r>
              <a:rPr lang="en-US" sz="3200" b="1" dirty="0" smtClean="0"/>
              <a:t>Broadway Ave.</a:t>
            </a:r>
          </a:p>
          <a:p>
            <a:r>
              <a:rPr lang="en-US" sz="3200" b="1" dirty="0" smtClean="0"/>
              <a:t>2019</a:t>
            </a:r>
          </a:p>
        </p:txBody>
      </p:sp>
      <p:sp>
        <p:nvSpPr>
          <p:cNvPr id="7" name="TextBox 6"/>
          <p:cNvSpPr txBox="1"/>
          <p:nvPr/>
        </p:nvSpPr>
        <p:spPr>
          <a:xfrm>
            <a:off x="0" y="729303"/>
            <a:ext cx="4167092" cy="1384995"/>
          </a:xfrm>
          <a:prstGeom prst="rect">
            <a:avLst/>
          </a:prstGeom>
          <a:noFill/>
        </p:spPr>
        <p:txBody>
          <a:bodyPr wrap="square" rtlCol="0">
            <a:spAutoFit/>
          </a:bodyPr>
          <a:lstStyle/>
          <a:p>
            <a:r>
              <a:rPr lang="en-US" sz="2800" b="1" dirty="0" smtClean="0">
                <a:solidFill>
                  <a:srgbClr val="FFFF00"/>
                </a:solidFill>
              </a:rPr>
              <a:t>Base Course:</a:t>
            </a:r>
          </a:p>
          <a:p>
            <a:r>
              <a:rPr lang="en-US" sz="2800" b="1" dirty="0" smtClean="0">
                <a:solidFill>
                  <a:srgbClr val="FFFF00"/>
                </a:solidFill>
              </a:rPr>
              <a:t>CRS – </a:t>
            </a:r>
            <a:r>
              <a:rPr lang="en-US" sz="2800" b="1" dirty="0">
                <a:solidFill>
                  <a:srgbClr val="FFFF00"/>
                </a:solidFill>
              </a:rPr>
              <a:t>3</a:t>
            </a:r>
            <a:r>
              <a:rPr lang="en-US" sz="2800" b="1" dirty="0" smtClean="0">
                <a:solidFill>
                  <a:srgbClr val="FFFF00"/>
                </a:solidFill>
              </a:rPr>
              <a:t>P @ 0.42 gals/SY</a:t>
            </a:r>
          </a:p>
          <a:p>
            <a:r>
              <a:rPr lang="en-US" sz="2800" b="1" dirty="0" smtClean="0">
                <a:solidFill>
                  <a:srgbClr val="FFFF00"/>
                </a:solidFill>
              </a:rPr>
              <a:t>1/2”-1/4” @ 24 </a:t>
            </a:r>
            <a:r>
              <a:rPr lang="en-US" sz="2800" b="1" dirty="0" err="1" smtClean="0">
                <a:solidFill>
                  <a:srgbClr val="FFFF00"/>
                </a:solidFill>
              </a:rPr>
              <a:t>lbs</a:t>
            </a:r>
            <a:r>
              <a:rPr lang="en-US" sz="2800" b="1" dirty="0" smtClean="0">
                <a:solidFill>
                  <a:srgbClr val="FFFF00"/>
                </a:solidFill>
              </a:rPr>
              <a:t>/SY</a:t>
            </a:r>
          </a:p>
        </p:txBody>
      </p:sp>
      <p:sp>
        <p:nvSpPr>
          <p:cNvPr id="11" name="TextBox 10"/>
          <p:cNvSpPr txBox="1"/>
          <p:nvPr/>
        </p:nvSpPr>
        <p:spPr>
          <a:xfrm>
            <a:off x="0" y="2254652"/>
            <a:ext cx="4102069" cy="1384995"/>
          </a:xfrm>
          <a:prstGeom prst="rect">
            <a:avLst/>
          </a:prstGeom>
          <a:noFill/>
        </p:spPr>
        <p:txBody>
          <a:bodyPr wrap="square" rtlCol="0">
            <a:spAutoFit/>
          </a:bodyPr>
          <a:lstStyle/>
          <a:p>
            <a:r>
              <a:rPr lang="en-US" sz="2800" b="1" dirty="0" smtClean="0">
                <a:solidFill>
                  <a:srgbClr val="FFFF00"/>
                </a:solidFill>
              </a:rPr>
              <a:t>Top Course:</a:t>
            </a:r>
          </a:p>
          <a:p>
            <a:r>
              <a:rPr lang="en-US" sz="2800" b="1" dirty="0" smtClean="0">
                <a:solidFill>
                  <a:srgbClr val="FFFF00"/>
                </a:solidFill>
              </a:rPr>
              <a:t>CRS – </a:t>
            </a:r>
            <a:r>
              <a:rPr lang="en-US" sz="2800" b="1" dirty="0">
                <a:solidFill>
                  <a:srgbClr val="FFFF00"/>
                </a:solidFill>
              </a:rPr>
              <a:t>3</a:t>
            </a:r>
            <a:r>
              <a:rPr lang="en-US" sz="2800" b="1" dirty="0" smtClean="0">
                <a:solidFill>
                  <a:srgbClr val="FFFF00"/>
                </a:solidFill>
              </a:rPr>
              <a:t>P @ 0.35 gals/SY</a:t>
            </a:r>
          </a:p>
          <a:p>
            <a:r>
              <a:rPr lang="en-US" sz="2800" b="1" dirty="0" smtClean="0">
                <a:solidFill>
                  <a:srgbClr val="FFFF00"/>
                </a:solidFill>
              </a:rPr>
              <a:t>1/4” - 10 @ 12 </a:t>
            </a:r>
            <a:r>
              <a:rPr lang="en-US" sz="2800" b="1" dirty="0" err="1" smtClean="0">
                <a:solidFill>
                  <a:srgbClr val="FFFF00"/>
                </a:solidFill>
              </a:rPr>
              <a:t>lbs</a:t>
            </a:r>
            <a:r>
              <a:rPr lang="en-US" sz="2800" b="1" dirty="0" smtClean="0">
                <a:solidFill>
                  <a:srgbClr val="FFFF00"/>
                </a:solidFill>
              </a:rPr>
              <a:t>/SY</a:t>
            </a:r>
          </a:p>
        </p:txBody>
      </p:sp>
      <p:sp>
        <p:nvSpPr>
          <p:cNvPr id="13" name="TextBox 12"/>
          <p:cNvSpPr txBox="1"/>
          <p:nvPr/>
        </p:nvSpPr>
        <p:spPr>
          <a:xfrm>
            <a:off x="0" y="3780001"/>
            <a:ext cx="2784631" cy="523220"/>
          </a:xfrm>
          <a:prstGeom prst="rect">
            <a:avLst/>
          </a:prstGeom>
          <a:noFill/>
        </p:spPr>
        <p:txBody>
          <a:bodyPr wrap="square" rtlCol="0">
            <a:spAutoFit/>
          </a:bodyPr>
          <a:lstStyle/>
          <a:p>
            <a:r>
              <a:rPr lang="en-US" sz="2800" b="1" dirty="0" smtClean="0">
                <a:solidFill>
                  <a:srgbClr val="FFFF00"/>
                </a:solidFill>
              </a:rPr>
              <a:t>No Fog Seal</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167092" y="4499658"/>
            <a:ext cx="3139709" cy="2354782"/>
          </a:xfrm>
          <a:prstGeom prst="rect">
            <a:avLst/>
          </a:prstGeom>
        </p:spPr>
      </p:pic>
    </p:spTree>
    <p:extLst>
      <p:ext uri="{BB962C8B-B14F-4D97-AF65-F5344CB8AC3E}">
        <p14:creationId xmlns:p14="http://schemas.microsoft.com/office/powerpoint/2010/main" val="1233122094"/>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9502" y="484140"/>
            <a:ext cx="6584219" cy="6368432"/>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6116172"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double shot</a:t>
            </a:r>
            <a:endParaRPr lang="en-US" b="1" dirty="0">
              <a:latin typeface="Castellar" panose="020A0402060406010301" pitchFamily="18" charset="0"/>
            </a:endParaRPr>
          </a:p>
        </p:txBody>
      </p:sp>
      <p:sp>
        <p:nvSpPr>
          <p:cNvPr id="10" name="TextBox 9"/>
          <p:cNvSpPr txBox="1"/>
          <p:nvPr/>
        </p:nvSpPr>
        <p:spPr>
          <a:xfrm>
            <a:off x="143750" y="-30351"/>
            <a:ext cx="8651404" cy="2062103"/>
          </a:xfrm>
          <a:prstGeom prst="rect">
            <a:avLst/>
          </a:prstGeom>
          <a:noFill/>
        </p:spPr>
        <p:txBody>
          <a:bodyPr wrap="square" rtlCol="0">
            <a:spAutoFit/>
          </a:bodyPr>
          <a:lstStyle/>
          <a:p>
            <a:r>
              <a:rPr lang="en-US" sz="3200" b="1" dirty="0" smtClean="0"/>
              <a:t>Oak ST. </a:t>
            </a:r>
          </a:p>
          <a:p>
            <a:r>
              <a:rPr lang="en-US" sz="3200" b="1" dirty="0" smtClean="0"/>
              <a:t>2018</a:t>
            </a:r>
          </a:p>
          <a:p>
            <a:r>
              <a:rPr lang="en-US" sz="3200" b="1" dirty="0" smtClean="0"/>
              <a:t>PCI = 53</a:t>
            </a:r>
          </a:p>
          <a:p>
            <a:r>
              <a:rPr lang="en-US" sz="3200" b="1" dirty="0"/>
              <a:t>H</a:t>
            </a:r>
            <a:r>
              <a:rPr lang="en-US" sz="3200" b="1" dirty="0" smtClean="0"/>
              <a:t>igh traffic volumes:  ADT 5,000+;  Truck route</a:t>
            </a:r>
          </a:p>
        </p:txBody>
      </p:sp>
      <p:sp>
        <p:nvSpPr>
          <p:cNvPr id="7" name="TextBox 6"/>
          <p:cNvSpPr txBox="1"/>
          <p:nvPr/>
        </p:nvSpPr>
        <p:spPr>
          <a:xfrm>
            <a:off x="7382537" y="3313099"/>
            <a:ext cx="4167092" cy="1384995"/>
          </a:xfrm>
          <a:prstGeom prst="rect">
            <a:avLst/>
          </a:prstGeom>
          <a:noFill/>
        </p:spPr>
        <p:txBody>
          <a:bodyPr wrap="square" rtlCol="0">
            <a:spAutoFit/>
          </a:bodyPr>
          <a:lstStyle/>
          <a:p>
            <a:r>
              <a:rPr lang="en-US" sz="2800" b="1" dirty="0" smtClean="0">
                <a:solidFill>
                  <a:srgbClr val="FFFF00"/>
                </a:solidFill>
              </a:rPr>
              <a:t>Base Course:</a:t>
            </a:r>
          </a:p>
          <a:p>
            <a:r>
              <a:rPr lang="en-US" sz="2800" b="1" dirty="0" smtClean="0">
                <a:solidFill>
                  <a:srgbClr val="FFFF00"/>
                </a:solidFill>
              </a:rPr>
              <a:t>CRS – </a:t>
            </a:r>
            <a:r>
              <a:rPr lang="en-US" sz="2800" b="1" dirty="0">
                <a:solidFill>
                  <a:srgbClr val="FFFF00"/>
                </a:solidFill>
              </a:rPr>
              <a:t>3</a:t>
            </a:r>
            <a:r>
              <a:rPr lang="en-US" sz="2800" b="1" dirty="0" smtClean="0">
                <a:solidFill>
                  <a:srgbClr val="FFFF00"/>
                </a:solidFill>
              </a:rPr>
              <a:t>P @ 0.42 gals/SY</a:t>
            </a:r>
          </a:p>
          <a:p>
            <a:r>
              <a:rPr lang="en-US" sz="2800" b="1" dirty="0" smtClean="0">
                <a:solidFill>
                  <a:srgbClr val="FFFF00"/>
                </a:solidFill>
              </a:rPr>
              <a:t>1/2”-1/4” @ 24 </a:t>
            </a:r>
            <a:r>
              <a:rPr lang="en-US" sz="2800" b="1" dirty="0" err="1" smtClean="0">
                <a:solidFill>
                  <a:srgbClr val="FFFF00"/>
                </a:solidFill>
              </a:rPr>
              <a:t>lbs</a:t>
            </a:r>
            <a:r>
              <a:rPr lang="en-US" sz="2800" b="1" dirty="0" smtClean="0">
                <a:solidFill>
                  <a:srgbClr val="FFFF00"/>
                </a:solidFill>
              </a:rPr>
              <a:t>/SY</a:t>
            </a:r>
          </a:p>
        </p:txBody>
      </p:sp>
      <p:sp>
        <p:nvSpPr>
          <p:cNvPr id="11" name="TextBox 10"/>
          <p:cNvSpPr txBox="1"/>
          <p:nvPr/>
        </p:nvSpPr>
        <p:spPr>
          <a:xfrm>
            <a:off x="7382537" y="4838448"/>
            <a:ext cx="4102069" cy="1384995"/>
          </a:xfrm>
          <a:prstGeom prst="rect">
            <a:avLst/>
          </a:prstGeom>
          <a:noFill/>
        </p:spPr>
        <p:txBody>
          <a:bodyPr wrap="square" rtlCol="0">
            <a:spAutoFit/>
          </a:bodyPr>
          <a:lstStyle/>
          <a:p>
            <a:r>
              <a:rPr lang="en-US" sz="2800" b="1" dirty="0" smtClean="0">
                <a:solidFill>
                  <a:srgbClr val="FFFF00"/>
                </a:solidFill>
              </a:rPr>
              <a:t>Top Course:</a:t>
            </a:r>
          </a:p>
          <a:p>
            <a:r>
              <a:rPr lang="en-US" sz="2800" b="1" dirty="0" smtClean="0">
                <a:solidFill>
                  <a:srgbClr val="FFFF00"/>
                </a:solidFill>
              </a:rPr>
              <a:t>CHFRS – </a:t>
            </a:r>
            <a:r>
              <a:rPr lang="en-US" sz="2800" b="1" dirty="0">
                <a:solidFill>
                  <a:srgbClr val="FFFF00"/>
                </a:solidFill>
              </a:rPr>
              <a:t>2</a:t>
            </a:r>
            <a:r>
              <a:rPr lang="en-US" sz="2800" b="1" dirty="0" smtClean="0">
                <a:solidFill>
                  <a:srgbClr val="FFFF00"/>
                </a:solidFill>
              </a:rPr>
              <a:t>P @ 0.32 gals/SY</a:t>
            </a:r>
          </a:p>
          <a:p>
            <a:r>
              <a:rPr lang="en-US" sz="2800" b="1" dirty="0" smtClean="0">
                <a:solidFill>
                  <a:srgbClr val="FFFF00"/>
                </a:solidFill>
              </a:rPr>
              <a:t>1/4” - 10 @ 12 </a:t>
            </a:r>
            <a:r>
              <a:rPr lang="en-US" sz="2800" b="1" dirty="0" err="1" smtClean="0">
                <a:solidFill>
                  <a:srgbClr val="FFFF00"/>
                </a:solidFill>
              </a:rPr>
              <a:t>lbs</a:t>
            </a:r>
            <a:r>
              <a:rPr lang="en-US" sz="2800" b="1" dirty="0" smtClean="0">
                <a:solidFill>
                  <a:srgbClr val="FFFF00"/>
                </a:solidFill>
              </a:rPr>
              <a:t>/SY</a:t>
            </a:r>
          </a:p>
        </p:txBody>
      </p:sp>
      <p:sp>
        <p:nvSpPr>
          <p:cNvPr id="13" name="TextBox 12"/>
          <p:cNvSpPr txBox="1"/>
          <p:nvPr/>
        </p:nvSpPr>
        <p:spPr>
          <a:xfrm>
            <a:off x="7382537" y="6363797"/>
            <a:ext cx="5370511" cy="523220"/>
          </a:xfrm>
          <a:prstGeom prst="rect">
            <a:avLst/>
          </a:prstGeom>
          <a:noFill/>
        </p:spPr>
        <p:txBody>
          <a:bodyPr wrap="square" rtlCol="0">
            <a:spAutoFit/>
          </a:bodyPr>
          <a:lstStyle/>
          <a:p>
            <a:r>
              <a:rPr lang="en-US" sz="2800" b="1" dirty="0" smtClean="0">
                <a:solidFill>
                  <a:srgbClr val="FFFF00"/>
                </a:solidFill>
              </a:rPr>
              <a:t>Fog Seal:  BL Fog @ 0.10 gals/SY </a:t>
            </a:r>
          </a:p>
        </p:txBody>
      </p:sp>
    </p:spTree>
    <p:extLst>
      <p:ext uri="{BB962C8B-B14F-4D97-AF65-F5344CB8AC3E}">
        <p14:creationId xmlns:p14="http://schemas.microsoft.com/office/powerpoint/2010/main" val="3662886602"/>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99FF"/>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275761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78575" y="0"/>
            <a:ext cx="6351914" cy="1325563"/>
          </a:xfrm>
        </p:spPr>
        <p:txBody>
          <a:bodyPr/>
          <a:lstStyle/>
          <a:p>
            <a:pPr algn="ctr"/>
            <a:r>
              <a:rPr lang="en-US" b="1" dirty="0" smtClean="0">
                <a:latin typeface="Castellar" panose="020A0402060406010301" pitchFamily="18" charset="0"/>
              </a:rPr>
              <a:t>SCRUB SEAL</a:t>
            </a:r>
            <a:endParaRPr lang="en-US" b="1" dirty="0">
              <a:latin typeface="Castellar" panose="020A0402060406010301" pitchFamily="18" charset="0"/>
            </a:endParaRPr>
          </a:p>
        </p:txBody>
      </p:sp>
      <p:sp>
        <p:nvSpPr>
          <p:cNvPr id="6" name="Content Placeholder 2"/>
          <p:cNvSpPr txBox="1">
            <a:spLocks/>
          </p:cNvSpPr>
          <p:nvPr/>
        </p:nvSpPr>
        <p:spPr>
          <a:xfrm>
            <a:off x="2971800" y="912458"/>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The Effectiveness of the Broom on Filling the Cracks (1)</a:t>
            </a:r>
            <a:endParaRPr lang="en-US" sz="1800" dirty="0">
              <a:latin typeface="Bookman Old Style" panose="02050604050505020204" pitchFamily="18" charset="0"/>
            </a:endParaRPr>
          </a:p>
        </p:txBody>
      </p:sp>
      <p:pic>
        <p:nvPicPr>
          <p:cNvPr id="3" name="Surface Distress after Bro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973" y="1259496"/>
            <a:ext cx="7976364" cy="5317576"/>
          </a:xfrm>
          <a:prstGeom prst="rect">
            <a:avLst/>
          </a:prstGeom>
        </p:spPr>
      </p:pic>
      <p:sp>
        <p:nvSpPr>
          <p:cNvPr id="7" name="TextBox 6"/>
          <p:cNvSpPr txBox="1"/>
          <p:nvPr/>
        </p:nvSpPr>
        <p:spPr>
          <a:xfrm>
            <a:off x="66173" y="6564934"/>
            <a:ext cx="1353256"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Click video image to play.</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20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78575" y="0"/>
            <a:ext cx="6351914" cy="1325563"/>
          </a:xfrm>
        </p:spPr>
        <p:txBody>
          <a:bodyPr/>
          <a:lstStyle/>
          <a:p>
            <a:pPr algn="ctr"/>
            <a:r>
              <a:rPr lang="en-US" b="1" dirty="0" smtClean="0">
                <a:latin typeface="Castellar" panose="020A0402060406010301" pitchFamily="18" charset="0"/>
              </a:rPr>
              <a:t>SCRUB SEAL</a:t>
            </a:r>
            <a:endParaRPr lang="en-US" b="1" dirty="0">
              <a:latin typeface="Castellar" panose="020A0402060406010301" pitchFamily="18" charset="0"/>
            </a:endParaRPr>
          </a:p>
        </p:txBody>
      </p:sp>
      <p:sp>
        <p:nvSpPr>
          <p:cNvPr id="6" name="Content Placeholder 2"/>
          <p:cNvSpPr txBox="1">
            <a:spLocks/>
          </p:cNvSpPr>
          <p:nvPr/>
        </p:nvSpPr>
        <p:spPr>
          <a:xfrm>
            <a:off x="2971800" y="912458"/>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The Effectiveness of the Broom on Filling the Cracks (2)</a:t>
            </a:r>
          </a:p>
          <a:p>
            <a:pPr marL="0" indent="0" algn="ctr">
              <a:buNone/>
            </a:pPr>
            <a:endParaRPr lang="en-US" sz="1800" dirty="0">
              <a:latin typeface="Bookman Old Style" panose="02050604050505020204" pitchFamily="18" charset="0"/>
            </a:endParaRPr>
          </a:p>
        </p:txBody>
      </p:sp>
      <p:pic>
        <p:nvPicPr>
          <p:cNvPr id="2" name="Surface Distress after Broo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8484" y="1215190"/>
            <a:ext cx="8081211" cy="5387474"/>
          </a:xfrm>
          <a:prstGeom prst="rect">
            <a:avLst/>
          </a:prstGeom>
        </p:spPr>
      </p:pic>
      <p:sp>
        <p:nvSpPr>
          <p:cNvPr id="7" name="TextBox 6"/>
          <p:cNvSpPr txBox="1"/>
          <p:nvPr/>
        </p:nvSpPr>
        <p:spPr>
          <a:xfrm>
            <a:off x="96549" y="6552320"/>
            <a:ext cx="1353256"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Click video image to play.</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497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78575" y="0"/>
            <a:ext cx="6351914" cy="1325563"/>
          </a:xfrm>
        </p:spPr>
        <p:txBody>
          <a:bodyPr/>
          <a:lstStyle/>
          <a:p>
            <a:pPr algn="ctr"/>
            <a:r>
              <a:rPr lang="en-US" b="1" dirty="0" smtClean="0">
                <a:latin typeface="Castellar" panose="020A0402060406010301" pitchFamily="18" charset="0"/>
              </a:rPr>
              <a:t>SCRUB SEAL</a:t>
            </a:r>
            <a:endParaRPr lang="en-US" b="1" dirty="0">
              <a:latin typeface="Castellar" panose="020A0402060406010301" pitchFamily="18" charset="0"/>
            </a:endParaRPr>
          </a:p>
        </p:txBody>
      </p:sp>
      <p:sp>
        <p:nvSpPr>
          <p:cNvPr id="6" name="Content Placeholder 2"/>
          <p:cNvSpPr txBox="1">
            <a:spLocks/>
          </p:cNvSpPr>
          <p:nvPr/>
        </p:nvSpPr>
        <p:spPr>
          <a:xfrm>
            <a:off x="2971800" y="912458"/>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Running a Wave in Front of the Broom</a:t>
            </a:r>
            <a:endParaRPr lang="en-US" sz="1800" dirty="0">
              <a:latin typeface="Bookman Old Style" panose="02050604050505020204" pitchFamily="18" charset="0"/>
            </a:endParaRPr>
          </a:p>
        </p:txBody>
      </p:sp>
      <p:pic>
        <p:nvPicPr>
          <p:cNvPr id="3" name="Oil loss at edge of br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2933" y="1237403"/>
            <a:ext cx="8000874" cy="5333916"/>
          </a:xfrm>
          <a:prstGeom prst="rect">
            <a:avLst/>
          </a:prstGeom>
        </p:spPr>
      </p:pic>
      <p:sp>
        <p:nvSpPr>
          <p:cNvPr id="2" name="TextBox 1"/>
          <p:cNvSpPr txBox="1"/>
          <p:nvPr/>
        </p:nvSpPr>
        <p:spPr>
          <a:xfrm>
            <a:off x="108284" y="6563227"/>
            <a:ext cx="1353256"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Click video image to play.</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448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3098024" y="-107754"/>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980267" y="1292232"/>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latin typeface="Bookman Old Style" panose="02050604050505020204" pitchFamily="18" charset="0"/>
              </a:rPr>
              <a:t>Ravelling</a:t>
            </a:r>
            <a:r>
              <a:rPr lang="en-US" sz="1800" dirty="0" smtClean="0">
                <a:latin typeface="Bookman Old Style" panose="02050604050505020204" pitchFamily="18" charset="0"/>
              </a:rPr>
              <a:t> and severe block cracking at 22174 </a:t>
            </a:r>
            <a:r>
              <a:rPr lang="en-US" sz="1800" dirty="0" err="1" smtClean="0">
                <a:latin typeface="Bookman Old Style" panose="02050604050505020204" pitchFamily="18" charset="0"/>
              </a:rPr>
              <a:t>Powerline</a:t>
            </a:r>
            <a:r>
              <a:rPr lang="en-US" sz="1800" dirty="0">
                <a:latin typeface="Bookman Old Style" panose="02050604050505020204" pitchFamily="18" charset="0"/>
              </a:rPr>
              <a:t>.</a:t>
            </a:r>
          </a:p>
        </p:txBody>
      </p:sp>
      <p:sp>
        <p:nvSpPr>
          <p:cNvPr id="15" name="Content Placeholder 2"/>
          <p:cNvSpPr txBox="1">
            <a:spLocks/>
          </p:cNvSpPr>
          <p:nvPr/>
        </p:nvSpPr>
        <p:spPr>
          <a:xfrm>
            <a:off x="4089232" y="825171"/>
            <a:ext cx="4337101" cy="3543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Prior to Scrub Seal</a:t>
            </a:r>
            <a:endParaRPr lang="en-US" sz="1800" dirty="0">
              <a:latin typeface="Bookman Old Style" panose="02050604050505020204" pitchFamily="18"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5" y="1705337"/>
            <a:ext cx="4868570" cy="495629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1626" y="2027263"/>
            <a:ext cx="7108380" cy="4141645"/>
          </a:xfrm>
          <a:prstGeom prst="rect">
            <a:avLst/>
          </a:prstGeom>
        </p:spPr>
      </p:pic>
      <p:sp>
        <p:nvSpPr>
          <p:cNvPr id="7" name="Content Placeholder 2"/>
          <p:cNvSpPr txBox="1">
            <a:spLocks/>
          </p:cNvSpPr>
          <p:nvPr/>
        </p:nvSpPr>
        <p:spPr>
          <a:xfrm>
            <a:off x="6257781" y="5784616"/>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Pictures taken in June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2198255185"/>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latin typeface="Bookman Old Style" panose="02050604050505020204" pitchFamily="18" charset="0"/>
              </a:rPr>
              <a:t>Ravelling</a:t>
            </a:r>
            <a:r>
              <a:rPr lang="en-US" sz="1800" dirty="0" smtClean="0">
                <a:latin typeface="Bookman Old Style" panose="02050604050505020204" pitchFamily="18" charset="0"/>
              </a:rPr>
              <a:t> and Severe </a:t>
            </a:r>
            <a:r>
              <a:rPr lang="en-US" sz="1800" dirty="0">
                <a:latin typeface="Bookman Old Style" panose="02050604050505020204" pitchFamily="18" charset="0"/>
              </a:rPr>
              <a:t>B</a:t>
            </a:r>
            <a:r>
              <a:rPr lang="en-US" sz="1800" dirty="0" smtClean="0">
                <a:latin typeface="Bookman Old Style" panose="02050604050505020204" pitchFamily="18" charset="0"/>
              </a:rPr>
              <a:t>lock </a:t>
            </a:r>
            <a:r>
              <a:rPr lang="en-US" sz="1800" dirty="0">
                <a:latin typeface="Bookman Old Style" panose="02050604050505020204" pitchFamily="18" charset="0"/>
              </a:rPr>
              <a:t>C</a:t>
            </a:r>
            <a:r>
              <a:rPr lang="en-US" sz="1800" dirty="0" smtClean="0">
                <a:latin typeface="Bookman Old Style" panose="02050604050505020204" pitchFamily="18" charset="0"/>
              </a:rPr>
              <a:t>racking at 22174 </a:t>
            </a:r>
            <a:r>
              <a:rPr lang="en-US" sz="1800" dirty="0" err="1" smtClean="0">
                <a:latin typeface="Bookman Old Style" panose="02050604050505020204" pitchFamily="18" charset="0"/>
              </a:rPr>
              <a:t>Powerline</a:t>
            </a:r>
            <a:r>
              <a:rPr lang="en-US" sz="1800" dirty="0">
                <a:latin typeface="Bookman Old Style" panose="02050604050505020204" pitchFamily="18" charset="0"/>
              </a:rPr>
              <a:t>.</a:t>
            </a: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183" y="1745977"/>
            <a:ext cx="4868570" cy="4956292"/>
          </a:xfrm>
          <a:prstGeom prst="rect">
            <a:avLst/>
          </a:prstGeom>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364" y="1745977"/>
            <a:ext cx="6425636" cy="4956292"/>
          </a:xfrm>
          <a:prstGeom prst="rect">
            <a:avLst/>
          </a:prstGeom>
        </p:spPr>
      </p:pic>
      <p:sp>
        <p:nvSpPr>
          <p:cNvPr id="7" name="Content Placeholder 2"/>
          <p:cNvSpPr txBox="1">
            <a:spLocks/>
          </p:cNvSpPr>
          <p:nvPr/>
        </p:nvSpPr>
        <p:spPr>
          <a:xfrm>
            <a:off x="6609785" y="6217540"/>
            <a:ext cx="443584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Picture taken in 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527943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 y="0"/>
            <a:ext cx="7048500" cy="1831338"/>
          </a:xfrm>
        </p:spPr>
        <p:txBody>
          <a:bodyPr/>
          <a:lstStyle/>
          <a:p>
            <a:pPr algn="ctr"/>
            <a:r>
              <a:rPr lang="en-US" b="1" dirty="0" smtClean="0">
                <a:latin typeface="Castellar" panose="020A0402060406010301" pitchFamily="18" charset="0"/>
              </a:rPr>
              <a:t>Inter-Agency Cooperation</a:t>
            </a:r>
            <a:endParaRPr lang="en-US" b="1" dirty="0">
              <a:latin typeface="Castellar" panose="020A0402060406010301"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46729"/>
            <a:ext cx="7456812" cy="521127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91251" y="857250"/>
            <a:ext cx="6858000" cy="51435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8300" y="1646729"/>
            <a:ext cx="3750201" cy="2083445"/>
          </a:xfrm>
          <a:prstGeom prst="rect">
            <a:avLst/>
          </a:prstGeom>
        </p:spPr>
      </p:pic>
    </p:spTree>
    <p:extLst>
      <p:ext uri="{BB962C8B-B14F-4D97-AF65-F5344CB8AC3E}">
        <p14:creationId xmlns:p14="http://schemas.microsoft.com/office/powerpoint/2010/main" val="2653225276"/>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latin typeface="Bookman Old Style" panose="02050604050505020204" pitchFamily="18" charset="0"/>
              </a:rPr>
              <a:t>Ravelling</a:t>
            </a:r>
            <a:r>
              <a:rPr lang="en-US" sz="1800" dirty="0" smtClean="0">
                <a:latin typeface="Bookman Old Style" panose="02050604050505020204" pitchFamily="18" charset="0"/>
              </a:rPr>
              <a:t> and Severe </a:t>
            </a:r>
            <a:r>
              <a:rPr lang="en-US" sz="1800" dirty="0">
                <a:latin typeface="Bookman Old Style" panose="02050604050505020204" pitchFamily="18" charset="0"/>
              </a:rPr>
              <a:t>B</a:t>
            </a:r>
            <a:r>
              <a:rPr lang="en-US" sz="1800" dirty="0" smtClean="0">
                <a:latin typeface="Bookman Old Style" panose="02050604050505020204" pitchFamily="18" charset="0"/>
              </a:rPr>
              <a:t>lock </a:t>
            </a:r>
            <a:r>
              <a:rPr lang="en-US" sz="1800" dirty="0">
                <a:latin typeface="Bookman Old Style" panose="02050604050505020204" pitchFamily="18" charset="0"/>
              </a:rPr>
              <a:t>C</a:t>
            </a:r>
            <a:r>
              <a:rPr lang="en-US" sz="1800" dirty="0" smtClean="0">
                <a:latin typeface="Bookman Old Style" panose="02050604050505020204" pitchFamily="18" charset="0"/>
              </a:rPr>
              <a:t>racking at 22174 </a:t>
            </a:r>
            <a:r>
              <a:rPr lang="en-US" sz="1800" dirty="0" err="1" smtClean="0">
                <a:latin typeface="Bookman Old Style" panose="02050604050505020204" pitchFamily="18" charset="0"/>
              </a:rPr>
              <a:t>Powerline</a:t>
            </a:r>
            <a:r>
              <a:rPr lang="en-US" sz="1800" dirty="0">
                <a:latin typeface="Bookman Old Style" panose="02050604050505020204" pitchFamily="18" charset="0"/>
              </a:rPr>
              <a:t>.</a:t>
            </a: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6364" y="1739204"/>
            <a:ext cx="6425636" cy="495629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14507"/>
            <a:ext cx="6308686" cy="3675709"/>
          </a:xfrm>
          <a:prstGeom prst="rect">
            <a:avLst/>
          </a:prstGeom>
        </p:spPr>
      </p:pic>
      <p:sp>
        <p:nvSpPr>
          <p:cNvPr id="8" name="Content Placeholder 2"/>
          <p:cNvSpPr txBox="1">
            <a:spLocks/>
          </p:cNvSpPr>
          <p:nvPr/>
        </p:nvSpPr>
        <p:spPr>
          <a:xfrm>
            <a:off x="504344" y="5586361"/>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
        <p:nvSpPr>
          <p:cNvPr id="9" name="Content Placeholder 2"/>
          <p:cNvSpPr txBox="1">
            <a:spLocks/>
          </p:cNvSpPr>
          <p:nvPr/>
        </p:nvSpPr>
        <p:spPr>
          <a:xfrm>
            <a:off x="7607803" y="5617380"/>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05564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183" y="1745977"/>
            <a:ext cx="4868570" cy="4956292"/>
          </a:xfrm>
          <a:prstGeom prst="rect">
            <a:avLst/>
          </a:prstGeom>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364" y="1745977"/>
            <a:ext cx="6425636" cy="4956292"/>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1240" y="995318"/>
            <a:ext cx="6363092" cy="4772319"/>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latin typeface="Bookman Old Style" panose="02050604050505020204" pitchFamily="18" charset="0"/>
              </a:rPr>
              <a:t>Ravelling</a:t>
            </a:r>
            <a:r>
              <a:rPr lang="en-US" sz="1800" dirty="0" smtClean="0">
                <a:latin typeface="Bookman Old Style" panose="02050604050505020204" pitchFamily="18" charset="0"/>
              </a:rPr>
              <a:t> and Severe </a:t>
            </a:r>
            <a:r>
              <a:rPr lang="en-US" sz="1800" dirty="0">
                <a:latin typeface="Bookman Old Style" panose="02050604050505020204" pitchFamily="18" charset="0"/>
              </a:rPr>
              <a:t>B</a:t>
            </a:r>
            <a:r>
              <a:rPr lang="en-US" sz="1800" dirty="0" smtClean="0">
                <a:latin typeface="Bookman Old Style" panose="02050604050505020204" pitchFamily="18" charset="0"/>
              </a:rPr>
              <a:t>lock </a:t>
            </a:r>
            <a:r>
              <a:rPr lang="en-US" sz="1800" dirty="0">
                <a:latin typeface="Bookman Old Style" panose="02050604050505020204" pitchFamily="18" charset="0"/>
              </a:rPr>
              <a:t>C</a:t>
            </a:r>
            <a:r>
              <a:rPr lang="en-US" sz="1800" dirty="0" smtClean="0">
                <a:latin typeface="Bookman Old Style" panose="02050604050505020204" pitchFamily="18" charset="0"/>
              </a:rPr>
              <a:t>racking at 22174 </a:t>
            </a:r>
            <a:r>
              <a:rPr lang="en-US" sz="1800" dirty="0" err="1" smtClean="0">
                <a:latin typeface="Bookman Old Style" panose="02050604050505020204" pitchFamily="18" charset="0"/>
              </a:rPr>
              <a:t>Powerline</a:t>
            </a:r>
            <a:r>
              <a:rPr lang="en-US" sz="1800" dirty="0">
                <a:latin typeface="Bookman Old Style" panose="02050604050505020204" pitchFamily="18" charset="0"/>
              </a:rPr>
              <a:t>.</a:t>
            </a: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sp>
        <p:nvSpPr>
          <p:cNvPr id="8" name="Content Placeholder 2"/>
          <p:cNvSpPr txBox="1">
            <a:spLocks/>
          </p:cNvSpPr>
          <p:nvPr/>
        </p:nvSpPr>
        <p:spPr>
          <a:xfrm>
            <a:off x="3902962" y="5347646"/>
            <a:ext cx="3239647"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Picture taken 12/05/2019.</a:t>
            </a:r>
            <a:endParaRPr lang="en-US" sz="1800" dirty="0">
              <a:solidFill>
                <a:srgbClr val="FFFF00"/>
              </a:solidFill>
              <a:latin typeface="Bookman Old Style" panose="02050604050505020204" pitchFamily="18" charset="0"/>
            </a:endParaRPr>
          </a:p>
        </p:txBody>
      </p:sp>
      <p:sp>
        <p:nvSpPr>
          <p:cNvPr id="9" name="Content Placeholder 2"/>
          <p:cNvSpPr txBox="1">
            <a:spLocks/>
          </p:cNvSpPr>
          <p:nvPr/>
        </p:nvSpPr>
        <p:spPr>
          <a:xfrm>
            <a:off x="1475097" y="6292607"/>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
        <p:nvSpPr>
          <p:cNvPr id="11" name="Content Placeholder 2"/>
          <p:cNvSpPr txBox="1">
            <a:spLocks/>
          </p:cNvSpPr>
          <p:nvPr/>
        </p:nvSpPr>
        <p:spPr>
          <a:xfrm>
            <a:off x="9230257" y="6292607"/>
            <a:ext cx="255534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64287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North of Lake Creek Dr.</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Before the Scrub Seal</a:t>
            </a:r>
            <a:endParaRPr lang="en-US" sz="1800" dirty="0">
              <a:latin typeface="Bookman Old Style" panose="02050604050505020204" pitchFamily="18"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7248" y="2343918"/>
            <a:ext cx="6944751" cy="451042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29697"/>
            <a:ext cx="6490196" cy="4538870"/>
          </a:xfrm>
          <a:prstGeom prst="rect">
            <a:avLst/>
          </a:prstGeom>
        </p:spPr>
      </p:pic>
      <p:sp>
        <p:nvSpPr>
          <p:cNvPr id="2" name="TextBox 1"/>
          <p:cNvSpPr txBox="1"/>
          <p:nvPr/>
        </p:nvSpPr>
        <p:spPr>
          <a:xfrm>
            <a:off x="1269332" y="6063916"/>
            <a:ext cx="1470274" cy="307777"/>
          </a:xfrm>
          <a:prstGeom prst="rect">
            <a:avLst/>
          </a:prstGeom>
          <a:noFill/>
        </p:spPr>
        <p:txBody>
          <a:bodyPr wrap="none" rtlCol="0">
            <a:spAutoFit/>
          </a:bodyPr>
          <a:lstStyle/>
          <a:p>
            <a:r>
              <a:rPr lang="en-US" sz="1400" dirty="0" smtClean="0">
                <a:solidFill>
                  <a:srgbClr val="FFFF00"/>
                </a:solidFill>
              </a:rPr>
              <a:t>Southbound Lane</a:t>
            </a:r>
            <a:endParaRPr lang="en-US" sz="1400" dirty="0">
              <a:solidFill>
                <a:srgbClr val="FFFF00"/>
              </a:solidFill>
            </a:endParaRPr>
          </a:p>
        </p:txBody>
      </p:sp>
      <p:sp>
        <p:nvSpPr>
          <p:cNvPr id="8" name="TextBox 7"/>
          <p:cNvSpPr txBox="1"/>
          <p:nvPr/>
        </p:nvSpPr>
        <p:spPr>
          <a:xfrm>
            <a:off x="8418095" y="5910027"/>
            <a:ext cx="1471878" cy="307777"/>
          </a:xfrm>
          <a:prstGeom prst="rect">
            <a:avLst/>
          </a:prstGeom>
          <a:noFill/>
        </p:spPr>
        <p:txBody>
          <a:bodyPr wrap="none" rtlCol="0">
            <a:spAutoFit/>
          </a:bodyPr>
          <a:lstStyle/>
          <a:p>
            <a:r>
              <a:rPr lang="en-US" sz="1400" dirty="0" smtClean="0">
                <a:solidFill>
                  <a:srgbClr val="FFFF00"/>
                </a:solidFill>
              </a:rPr>
              <a:t>Northbound Lane</a:t>
            </a:r>
            <a:endParaRPr lang="en-US" sz="1400" dirty="0">
              <a:solidFill>
                <a:srgbClr val="FFFF00"/>
              </a:solidFill>
            </a:endParaRPr>
          </a:p>
        </p:txBody>
      </p:sp>
      <p:sp>
        <p:nvSpPr>
          <p:cNvPr id="9" name="Content Placeholder 2"/>
          <p:cNvSpPr txBox="1">
            <a:spLocks/>
          </p:cNvSpPr>
          <p:nvPr/>
        </p:nvSpPr>
        <p:spPr>
          <a:xfrm>
            <a:off x="5557529" y="6011251"/>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80029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69456"/>
            <a:ext cx="6118058" cy="458854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8058" y="2302542"/>
            <a:ext cx="6073942" cy="4555457"/>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North of Lake Creek Dr.</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sp>
        <p:nvSpPr>
          <p:cNvPr id="2" name="TextBox 1"/>
          <p:cNvSpPr txBox="1"/>
          <p:nvPr/>
        </p:nvSpPr>
        <p:spPr>
          <a:xfrm>
            <a:off x="1269332" y="6063916"/>
            <a:ext cx="1233736" cy="307777"/>
          </a:xfrm>
          <a:prstGeom prst="rect">
            <a:avLst/>
          </a:prstGeom>
          <a:noFill/>
        </p:spPr>
        <p:txBody>
          <a:bodyPr wrap="none" rtlCol="0">
            <a:spAutoFit/>
          </a:bodyPr>
          <a:lstStyle/>
          <a:p>
            <a:r>
              <a:rPr lang="en-US" sz="1400" dirty="0" smtClean="0">
                <a:solidFill>
                  <a:srgbClr val="FFFF00"/>
                </a:solidFill>
              </a:rPr>
              <a:t>Viewing South</a:t>
            </a:r>
            <a:endParaRPr lang="en-US" sz="1400" dirty="0">
              <a:solidFill>
                <a:srgbClr val="FFFF00"/>
              </a:solidFill>
            </a:endParaRPr>
          </a:p>
        </p:txBody>
      </p:sp>
      <p:sp>
        <p:nvSpPr>
          <p:cNvPr id="8" name="TextBox 7"/>
          <p:cNvSpPr txBox="1"/>
          <p:nvPr/>
        </p:nvSpPr>
        <p:spPr>
          <a:xfrm>
            <a:off x="8418095" y="5910027"/>
            <a:ext cx="1235338" cy="307777"/>
          </a:xfrm>
          <a:prstGeom prst="rect">
            <a:avLst/>
          </a:prstGeom>
          <a:noFill/>
        </p:spPr>
        <p:txBody>
          <a:bodyPr wrap="none" rtlCol="0">
            <a:spAutoFit/>
          </a:bodyPr>
          <a:lstStyle/>
          <a:p>
            <a:r>
              <a:rPr lang="en-US" sz="1400" dirty="0" smtClean="0">
                <a:solidFill>
                  <a:srgbClr val="FFFF00"/>
                </a:solidFill>
              </a:rPr>
              <a:t>Viewing North</a:t>
            </a:r>
            <a:endParaRPr lang="en-US" sz="1400" dirty="0">
              <a:solidFill>
                <a:srgbClr val="FFFF00"/>
              </a:solidFill>
            </a:endParaRPr>
          </a:p>
        </p:txBody>
      </p:sp>
      <p:sp>
        <p:nvSpPr>
          <p:cNvPr id="9" name="Content Placeholder 2"/>
          <p:cNvSpPr txBox="1">
            <a:spLocks/>
          </p:cNvSpPr>
          <p:nvPr/>
        </p:nvSpPr>
        <p:spPr>
          <a:xfrm>
            <a:off x="4845430" y="6217804"/>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317536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North of Lake Creek Dr.</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89659"/>
            <a:ext cx="7502485" cy="375672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0" y="2093381"/>
            <a:ext cx="5905500" cy="4429125"/>
          </a:xfrm>
          <a:prstGeom prst="rect">
            <a:avLst/>
          </a:prstGeom>
        </p:spPr>
      </p:pic>
      <p:sp>
        <p:nvSpPr>
          <p:cNvPr id="7" name="Content Placeholder 2"/>
          <p:cNvSpPr txBox="1">
            <a:spLocks/>
          </p:cNvSpPr>
          <p:nvPr/>
        </p:nvSpPr>
        <p:spPr>
          <a:xfrm>
            <a:off x="1131185" y="5733278"/>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7341823" y="6090910"/>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11603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North of Lake Creek Dr.</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89659"/>
            <a:ext cx="7502485" cy="375672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0" y="2093381"/>
            <a:ext cx="5905500" cy="4429125"/>
          </a:xfrm>
          <a:prstGeom prst="rect">
            <a:avLst/>
          </a:prstGeom>
        </p:spPr>
      </p:pic>
      <p:sp>
        <p:nvSpPr>
          <p:cNvPr id="7" name="Content Placeholder 2"/>
          <p:cNvSpPr txBox="1">
            <a:spLocks/>
          </p:cNvSpPr>
          <p:nvPr/>
        </p:nvSpPr>
        <p:spPr>
          <a:xfrm>
            <a:off x="1131185" y="5733278"/>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0072" y="2484952"/>
            <a:ext cx="5826189" cy="4369642"/>
          </a:xfrm>
          <a:prstGeom prst="rect">
            <a:avLst/>
          </a:prstGeom>
        </p:spPr>
      </p:pic>
      <p:sp>
        <p:nvSpPr>
          <p:cNvPr id="8" name="Content Placeholder 2"/>
          <p:cNvSpPr txBox="1">
            <a:spLocks/>
          </p:cNvSpPr>
          <p:nvPr/>
        </p:nvSpPr>
        <p:spPr>
          <a:xfrm>
            <a:off x="9718018" y="6184216"/>
            <a:ext cx="2394671"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
        <p:nvSpPr>
          <p:cNvPr id="10" name="Content Placeholder 2"/>
          <p:cNvSpPr txBox="1">
            <a:spLocks/>
          </p:cNvSpPr>
          <p:nvPr/>
        </p:nvSpPr>
        <p:spPr>
          <a:xfrm>
            <a:off x="4955830" y="6188975"/>
            <a:ext cx="2394671"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2019.</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56469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at Smith Seed in Halsey</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17798"/>
            <a:ext cx="8707735" cy="504020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537" y="2230903"/>
            <a:ext cx="6169463" cy="4627097"/>
          </a:xfrm>
          <a:prstGeom prst="rect">
            <a:avLst/>
          </a:prstGeom>
        </p:spPr>
      </p:pic>
      <p:sp>
        <p:nvSpPr>
          <p:cNvPr id="7" name="Content Placeholder 2"/>
          <p:cNvSpPr txBox="1">
            <a:spLocks/>
          </p:cNvSpPr>
          <p:nvPr/>
        </p:nvSpPr>
        <p:spPr>
          <a:xfrm>
            <a:off x="579295" y="6398271"/>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9929531" y="5087559"/>
            <a:ext cx="2325858"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668853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17798"/>
            <a:ext cx="8707735" cy="504020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537" y="2230903"/>
            <a:ext cx="6169463" cy="462709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3668" y="1003412"/>
            <a:ext cx="7806117" cy="5854588"/>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err="1" smtClean="0">
                <a:latin typeface="Castellar" panose="020A0402060406010301" pitchFamily="18" charset="0"/>
              </a:rPr>
              <a:t>Powerline</a:t>
            </a:r>
            <a:r>
              <a:rPr lang="en-US" b="1" dirty="0" smtClean="0">
                <a:latin typeface="Castellar" panose="020A0402060406010301" pitchFamily="18" charset="0"/>
              </a:rPr>
              <a:t> Road</a:t>
            </a:r>
            <a:endParaRPr lang="en-US" b="1" dirty="0">
              <a:latin typeface="Castellar" panose="020A0402060406010301" pitchFamily="18" charset="0"/>
            </a:endParaRPr>
          </a:p>
        </p:txBody>
      </p:sp>
      <p:sp>
        <p:nvSpPr>
          <p:cNvPr id="13" name="Content Placeholder 2"/>
          <p:cNvSpPr txBox="1">
            <a:spLocks/>
          </p:cNvSpPr>
          <p:nvPr/>
        </p:nvSpPr>
        <p:spPr>
          <a:xfrm>
            <a:off x="2244056" y="1404693"/>
            <a:ext cx="6287394"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Alligator Cracking at Smith Seed in Halsey</a:t>
            </a:r>
            <a:endParaRPr lang="en-US" sz="1800" dirty="0">
              <a:latin typeface="Bookman Old Style" panose="02050604050505020204" pitchFamily="18" charset="0"/>
            </a:endParaRPr>
          </a:p>
        </p:txBody>
      </p:sp>
      <p:sp>
        <p:nvSpPr>
          <p:cNvPr id="15" name="Content Placeholder 2"/>
          <p:cNvSpPr txBox="1">
            <a:spLocks/>
          </p:cNvSpPr>
          <p:nvPr/>
        </p:nvSpPr>
        <p:spPr>
          <a:xfrm>
            <a:off x="3242039" y="1064096"/>
            <a:ext cx="4337101" cy="3543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Conditions After the Scrub Seal</a:t>
            </a:r>
            <a:endParaRPr lang="en-US" sz="1800" dirty="0">
              <a:latin typeface="Bookman Old Style" panose="02050604050505020204" pitchFamily="18" charset="0"/>
            </a:endParaRPr>
          </a:p>
        </p:txBody>
      </p:sp>
      <p:sp>
        <p:nvSpPr>
          <p:cNvPr id="7" name="Content Placeholder 2"/>
          <p:cNvSpPr txBox="1">
            <a:spLocks/>
          </p:cNvSpPr>
          <p:nvPr/>
        </p:nvSpPr>
        <p:spPr>
          <a:xfrm>
            <a:off x="579295" y="6398271"/>
            <a:ext cx="3917953"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June of 2016.</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9929531" y="5087559"/>
            <a:ext cx="2325858"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2016.</a:t>
            </a:r>
            <a:endParaRPr lang="en-US" sz="1800" dirty="0">
              <a:solidFill>
                <a:srgbClr val="FFFF00"/>
              </a:solidFill>
              <a:latin typeface="Bookman Old Style" panose="02050604050505020204" pitchFamily="18" charset="0"/>
            </a:endParaRPr>
          </a:p>
        </p:txBody>
      </p:sp>
      <p:sp>
        <p:nvSpPr>
          <p:cNvPr id="10" name="Content Placeholder 2"/>
          <p:cNvSpPr txBox="1">
            <a:spLocks/>
          </p:cNvSpPr>
          <p:nvPr/>
        </p:nvSpPr>
        <p:spPr>
          <a:xfrm>
            <a:off x="4224824" y="5430967"/>
            <a:ext cx="2325858" cy="413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December of 2019.</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918504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782"/>
            <a:ext cx="4515356" cy="338651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55299"/>
            <a:ext cx="4536935" cy="3402701"/>
          </a:xfrm>
          <a:prstGeom prst="rect">
            <a:avLst/>
          </a:prstGeom>
        </p:spPr>
      </p:pic>
      <p:sp>
        <p:nvSpPr>
          <p:cNvPr id="12" name="Title 1"/>
          <p:cNvSpPr>
            <a:spLocks noGrp="1"/>
          </p:cNvSpPr>
          <p:nvPr>
            <p:ph type="title"/>
          </p:nvPr>
        </p:nvSpPr>
        <p:spPr>
          <a:xfrm>
            <a:off x="5872481" y="0"/>
            <a:ext cx="6319519" cy="1325563"/>
          </a:xfrm>
        </p:spPr>
        <p:txBody>
          <a:bodyPr/>
          <a:lstStyle/>
          <a:p>
            <a:pPr algn="r"/>
            <a:r>
              <a:rPr lang="en-US" b="1" dirty="0" smtClean="0">
                <a:latin typeface="Castellar" panose="020A0402060406010301" pitchFamily="18" charset="0"/>
              </a:rPr>
              <a:t>American Dr.</a:t>
            </a:r>
            <a:endParaRPr lang="en-US" b="1" dirty="0">
              <a:latin typeface="Castellar" panose="020A0402060406010301" pitchFamily="18" charset="0"/>
            </a:endParaRPr>
          </a:p>
        </p:txBody>
      </p:sp>
      <p:sp>
        <p:nvSpPr>
          <p:cNvPr id="13" name="Content Placeholder 2"/>
          <p:cNvSpPr txBox="1">
            <a:spLocks/>
          </p:cNvSpPr>
          <p:nvPr/>
        </p:nvSpPr>
        <p:spPr>
          <a:xfrm>
            <a:off x="5338983" y="1450472"/>
            <a:ext cx="6853017" cy="443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smtClean="0">
                <a:latin typeface="Bookman Old Style" panose="02050604050505020204" pitchFamily="18" charset="0"/>
              </a:rPr>
              <a:t>Picture taken at a bridge abutment, showing end of scrub seal.</a:t>
            </a:r>
          </a:p>
          <a:p>
            <a:pPr marL="0" indent="0" algn="r">
              <a:buNone/>
            </a:pPr>
            <a:r>
              <a:rPr lang="en-US" sz="1400" dirty="0" smtClean="0">
                <a:latin typeface="Bookman Old Style" panose="02050604050505020204" pitchFamily="18" charset="0"/>
              </a:rPr>
              <a:t>Pictures taken 12/03/2019</a:t>
            </a:r>
            <a:endParaRPr lang="en-US" sz="1400" dirty="0">
              <a:latin typeface="Bookman Old Style" panose="02050604050505020204" pitchFamily="18" charset="0"/>
            </a:endParaRPr>
          </a:p>
        </p:txBody>
      </p:sp>
      <p:sp>
        <p:nvSpPr>
          <p:cNvPr id="15" name="Content Placeholder 2"/>
          <p:cNvSpPr txBox="1">
            <a:spLocks/>
          </p:cNvSpPr>
          <p:nvPr/>
        </p:nvSpPr>
        <p:spPr>
          <a:xfrm>
            <a:off x="7620000" y="1010758"/>
            <a:ext cx="4337101" cy="3543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Bookman Old Style" panose="02050604050505020204" pitchFamily="18" charset="0"/>
              </a:rPr>
              <a:t>Scrub sealed in 2017</a:t>
            </a:r>
            <a:endParaRPr lang="en-US" sz="1800" dirty="0">
              <a:latin typeface="Bookman Old Style" panose="02050604050505020204" pitchFamily="18" charset="0"/>
            </a:endParaRPr>
          </a:p>
        </p:txBody>
      </p:sp>
      <p:sp>
        <p:nvSpPr>
          <p:cNvPr id="11" name="Content Placeholder 2"/>
          <p:cNvSpPr txBox="1">
            <a:spLocks/>
          </p:cNvSpPr>
          <p:nvPr/>
        </p:nvSpPr>
        <p:spPr>
          <a:xfrm>
            <a:off x="543758" y="119512"/>
            <a:ext cx="3449417" cy="443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Bookman Old Style" panose="02050604050505020204" pitchFamily="18" charset="0"/>
              </a:rPr>
              <a:t>Quarter placed on scrub seal</a:t>
            </a:r>
            <a:endParaRPr lang="en-US" sz="1800" dirty="0">
              <a:latin typeface="Bookman Old Style" panose="02050604050505020204" pitchFamily="18" charset="0"/>
            </a:endParaRPr>
          </a:p>
        </p:txBody>
      </p:sp>
      <p:sp>
        <p:nvSpPr>
          <p:cNvPr id="14" name="Content Placeholder 2"/>
          <p:cNvSpPr txBox="1">
            <a:spLocks/>
          </p:cNvSpPr>
          <p:nvPr/>
        </p:nvSpPr>
        <p:spPr>
          <a:xfrm>
            <a:off x="2528960" y="5904382"/>
            <a:ext cx="3449417" cy="443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smtClean="0">
                <a:solidFill>
                  <a:srgbClr val="FFFF00"/>
                </a:solidFill>
                <a:latin typeface="Bookman Old Style" panose="02050604050505020204" pitchFamily="18" charset="0"/>
              </a:rPr>
              <a:t>Quarter as shown at right</a:t>
            </a:r>
            <a:endParaRPr lang="en-US" sz="18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213656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590" y="-2390"/>
            <a:ext cx="9144000" cy="6858000"/>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American Dr.</a:t>
            </a:r>
            <a:endParaRPr lang="en-US" b="1" dirty="0">
              <a:latin typeface="Castellar" panose="020A0402060406010301" pitchFamily="18" charset="0"/>
            </a:endParaRPr>
          </a:p>
        </p:txBody>
      </p:sp>
      <p:sp>
        <p:nvSpPr>
          <p:cNvPr id="9" name="Content Placeholder 2"/>
          <p:cNvSpPr txBox="1">
            <a:spLocks/>
          </p:cNvSpPr>
          <p:nvPr/>
        </p:nvSpPr>
        <p:spPr>
          <a:xfrm>
            <a:off x="6930335" y="6306952"/>
            <a:ext cx="1425250" cy="443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smtClean="0">
                <a:solidFill>
                  <a:srgbClr val="FFFF00"/>
                </a:solidFill>
                <a:latin typeface="Bookman Old Style" panose="02050604050505020204" pitchFamily="18" charset="0"/>
              </a:rPr>
              <a:t>Scrub seal</a:t>
            </a:r>
            <a:endParaRPr lang="en-US" sz="18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844591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11" name="Title 1"/>
          <p:cNvSpPr txBox="1">
            <a:spLocks/>
          </p:cNvSpPr>
          <p:nvPr/>
        </p:nvSpPr>
        <p:spPr>
          <a:xfrm>
            <a:off x="0" y="3319200"/>
            <a:ext cx="4168800" cy="1231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mtClean="0">
                <a:latin typeface="Castellar" panose="020A0402060406010301" pitchFamily="18" charset="0"/>
              </a:rPr>
              <a:t>Inter-Agency Cooperation</a:t>
            </a:r>
            <a:endParaRPr lang="en-US" sz="3200" b="1" dirty="0">
              <a:latin typeface="Castellar" panose="020A0402060406010301" pitchFamily="18" charset="0"/>
            </a:endParaRPr>
          </a:p>
        </p:txBody>
      </p:sp>
    </p:spTree>
    <p:extLst>
      <p:ext uri="{BB962C8B-B14F-4D97-AF65-F5344CB8AC3E}">
        <p14:creationId xmlns:p14="http://schemas.microsoft.com/office/powerpoint/2010/main" val="3011612441"/>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299364" cy="6858000"/>
          </a:xfrm>
          <a:prstGeom prst="rect">
            <a:avLst/>
          </a:prstGeom>
        </p:spPr>
      </p:pic>
      <p:sp>
        <p:nvSpPr>
          <p:cNvPr id="12" name="Title 1"/>
          <p:cNvSpPr>
            <a:spLocks noGrp="1"/>
          </p:cNvSpPr>
          <p:nvPr>
            <p:ph type="title"/>
          </p:nvPr>
        </p:nvSpPr>
        <p:spPr>
          <a:xfrm>
            <a:off x="6478919" y="470994"/>
            <a:ext cx="5064370"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6298210" y="161488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sp>
        <p:nvSpPr>
          <p:cNvPr id="5" name="Content Placeholder 2"/>
          <p:cNvSpPr txBox="1">
            <a:spLocks/>
          </p:cNvSpPr>
          <p:nvPr/>
        </p:nvSpPr>
        <p:spPr>
          <a:xfrm>
            <a:off x="5940812" y="4866534"/>
            <a:ext cx="5062530" cy="1615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6.73 miles</a:t>
            </a:r>
          </a:p>
          <a:p>
            <a:pPr marL="0" indent="0">
              <a:buNone/>
            </a:pPr>
            <a:r>
              <a:rPr lang="en-US" sz="2000" b="1" dirty="0" smtClean="0">
                <a:latin typeface="Bookman Old Style" panose="02050604050505020204" pitchFamily="18" charset="0"/>
              </a:rPr>
              <a:t>Major collector</a:t>
            </a:r>
          </a:p>
          <a:p>
            <a:pPr marL="0" indent="0">
              <a:buNone/>
            </a:pPr>
            <a:r>
              <a:rPr lang="en-US" sz="2000" b="1" dirty="0" smtClean="0">
                <a:latin typeface="Bookman Old Style" panose="02050604050505020204" pitchFamily="18" charset="0"/>
              </a:rPr>
              <a:t>ADT 5,000+</a:t>
            </a:r>
            <a:endParaRPr lang="en-US" sz="2000" b="1" dirty="0">
              <a:latin typeface="Bookman Old Style" panose="02050604050505020204" pitchFamily="18" charset="0"/>
            </a:endParaRPr>
          </a:p>
        </p:txBody>
      </p:sp>
    </p:spTree>
    <p:extLst>
      <p:ext uri="{BB962C8B-B14F-4D97-AF65-F5344CB8AC3E}">
        <p14:creationId xmlns:p14="http://schemas.microsoft.com/office/powerpoint/2010/main" val="323628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2598"/>
            <a:ext cx="12098492" cy="6805402"/>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2879325" y="111722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sp>
        <p:nvSpPr>
          <p:cNvPr id="5" name="Content Placeholder 2"/>
          <p:cNvSpPr txBox="1">
            <a:spLocks/>
          </p:cNvSpPr>
          <p:nvPr/>
        </p:nvSpPr>
        <p:spPr>
          <a:xfrm>
            <a:off x="3738520" y="5763831"/>
            <a:ext cx="4446573" cy="1149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Bookman Old Style" panose="02050604050505020204" pitchFamily="18" charset="0"/>
              </a:rPr>
              <a:t>PCI = 55 – 61</a:t>
            </a:r>
          </a:p>
          <a:p>
            <a:pPr marL="0" indent="0">
              <a:buNone/>
            </a:pPr>
            <a:r>
              <a:rPr lang="en-US" b="1" dirty="0" smtClean="0">
                <a:latin typeface="Bookman Old Style" panose="02050604050505020204" pitchFamily="18" charset="0"/>
              </a:rPr>
              <a:t>Mostly load cracking</a:t>
            </a:r>
          </a:p>
        </p:txBody>
      </p:sp>
    </p:spTree>
    <p:extLst>
      <p:ext uri="{BB962C8B-B14F-4D97-AF65-F5344CB8AC3E}">
        <p14:creationId xmlns:p14="http://schemas.microsoft.com/office/powerpoint/2010/main" val="278835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2879325" y="111722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sp>
        <p:nvSpPr>
          <p:cNvPr id="5" name="Content Placeholder 2"/>
          <p:cNvSpPr txBox="1">
            <a:spLocks/>
          </p:cNvSpPr>
          <p:nvPr/>
        </p:nvSpPr>
        <p:spPr>
          <a:xfrm>
            <a:off x="7084577" y="3697972"/>
            <a:ext cx="4446573" cy="1149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Bookman Old Style" panose="02050604050505020204" pitchFamily="18" charset="0"/>
              </a:rPr>
              <a:t>Fog Seal:</a:t>
            </a:r>
          </a:p>
          <a:p>
            <a:pPr marL="0" indent="0">
              <a:buNone/>
            </a:pPr>
            <a:r>
              <a:rPr lang="en-US" b="1" dirty="0" smtClean="0">
                <a:latin typeface="Bookman Old Style" panose="02050604050505020204" pitchFamily="18" charset="0"/>
              </a:rPr>
              <a:t>CSS-1h @ 0.10 gals/</a:t>
            </a:r>
            <a:r>
              <a:rPr lang="en-US" b="1" dirty="0" err="1" smtClean="0">
                <a:latin typeface="Bookman Old Style" panose="02050604050505020204" pitchFamily="18" charset="0"/>
              </a:rPr>
              <a:t>sy</a:t>
            </a:r>
            <a:endParaRPr lang="en-US" b="1" dirty="0" smtClean="0">
              <a:latin typeface="Bookman Old Style" panose="02050604050505020204" pitchFamily="18" charset="0"/>
            </a:endParaRPr>
          </a:p>
        </p:txBody>
      </p:sp>
      <p:sp>
        <p:nvSpPr>
          <p:cNvPr id="8" name="Content Placeholder 2"/>
          <p:cNvSpPr txBox="1">
            <a:spLocks/>
          </p:cNvSpPr>
          <p:nvPr/>
        </p:nvSpPr>
        <p:spPr>
          <a:xfrm>
            <a:off x="270236" y="1909720"/>
            <a:ext cx="11523906" cy="4086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Bookman Old Style" panose="02050604050505020204" pitchFamily="18" charset="0"/>
              </a:rPr>
              <a:t>PASS MAX-CR  (scrub seal oil – we did not use scrub broom)</a:t>
            </a:r>
          </a:p>
          <a:p>
            <a:pPr marL="0" indent="0">
              <a:buNone/>
            </a:pPr>
            <a:r>
              <a:rPr lang="en-US" b="1" dirty="0" smtClean="0">
                <a:latin typeface="Bookman Old Style" panose="02050604050505020204" pitchFamily="18" charset="0"/>
              </a:rPr>
              <a:t>0.40 gals/</a:t>
            </a:r>
            <a:r>
              <a:rPr lang="en-US" b="1" dirty="0" err="1" smtClean="0">
                <a:latin typeface="Bookman Old Style" panose="02050604050505020204" pitchFamily="18" charset="0"/>
              </a:rPr>
              <a:t>sy</a:t>
            </a:r>
            <a:endParaRPr lang="en-US" b="1" dirty="0" smtClean="0">
              <a:latin typeface="Bookman Old Style" panose="02050604050505020204" pitchFamily="18" charset="0"/>
            </a:endParaRPr>
          </a:p>
          <a:p>
            <a:pPr marL="0" indent="0">
              <a:buNone/>
            </a:pPr>
            <a:r>
              <a:rPr lang="en-US" b="1" dirty="0" smtClean="0">
                <a:latin typeface="Bookman Old Style" panose="02050604050505020204" pitchFamily="18" charset="0"/>
              </a:rPr>
              <a:t>3/8” – 10 rock @ 18-19 </a:t>
            </a:r>
            <a:r>
              <a:rPr lang="en-US" b="1" dirty="0" err="1" smtClean="0">
                <a:latin typeface="Bookman Old Style" panose="02050604050505020204" pitchFamily="18" charset="0"/>
              </a:rPr>
              <a:t>lbs</a:t>
            </a:r>
            <a:r>
              <a:rPr lang="en-US" b="1" dirty="0" smtClean="0">
                <a:latin typeface="Bookman Old Style" panose="02050604050505020204" pitchFamily="18" charset="0"/>
              </a:rPr>
              <a:t>/</a:t>
            </a:r>
            <a:r>
              <a:rPr lang="en-US" b="1" dirty="0" err="1" smtClean="0">
                <a:latin typeface="Bookman Old Style" panose="02050604050505020204" pitchFamily="18" charset="0"/>
              </a:rPr>
              <a:t>sy</a:t>
            </a:r>
            <a:endParaRPr lang="en-US" b="1" dirty="0" smtClean="0">
              <a:latin typeface="Bookman Old Style" panose="02050604050505020204" pitchFamily="18" charset="0"/>
            </a:endParaRPr>
          </a:p>
          <a:p>
            <a:pPr marL="0" indent="0">
              <a:buNone/>
            </a:pPr>
            <a:endParaRPr lang="en-US" b="1" dirty="0">
              <a:latin typeface="Bookman Old Style" panose="02050604050505020204" pitchFamily="18" charset="0"/>
            </a:endParaRPr>
          </a:p>
          <a:p>
            <a:pPr marL="0" indent="0">
              <a:buNone/>
            </a:pPr>
            <a:r>
              <a:rPr lang="en-US" b="1" dirty="0" smtClean="0">
                <a:latin typeface="Bookman Old Style" panose="02050604050505020204" pitchFamily="18" charset="0"/>
              </a:rPr>
              <a:t>Top Course (next day)</a:t>
            </a:r>
          </a:p>
          <a:p>
            <a:pPr marL="0" indent="0">
              <a:buNone/>
            </a:pPr>
            <a:r>
              <a:rPr lang="en-US" b="1" dirty="0" smtClean="0">
                <a:latin typeface="Bookman Old Style" panose="02050604050505020204" pitchFamily="18" charset="0"/>
              </a:rPr>
              <a:t>CRS-3P @ 0.30 gals/</a:t>
            </a:r>
            <a:r>
              <a:rPr lang="en-US" b="1" dirty="0" err="1" smtClean="0">
                <a:latin typeface="Bookman Old Style" panose="02050604050505020204" pitchFamily="18" charset="0"/>
              </a:rPr>
              <a:t>sy</a:t>
            </a:r>
            <a:endParaRPr lang="en-US" b="1" dirty="0" smtClean="0">
              <a:latin typeface="Bookman Old Style" panose="02050604050505020204" pitchFamily="18" charset="0"/>
            </a:endParaRPr>
          </a:p>
          <a:p>
            <a:pPr marL="0" indent="0">
              <a:buNone/>
            </a:pPr>
            <a:r>
              <a:rPr lang="en-US" b="1" dirty="0" smtClean="0">
                <a:latin typeface="Bookman Old Style" panose="02050604050505020204" pitchFamily="18" charset="0"/>
              </a:rPr>
              <a:t>¼” – 10 rock @ 12-13 </a:t>
            </a:r>
            <a:r>
              <a:rPr lang="en-US" b="1" dirty="0" err="1" smtClean="0">
                <a:latin typeface="Bookman Old Style" panose="02050604050505020204" pitchFamily="18" charset="0"/>
              </a:rPr>
              <a:t>lbs</a:t>
            </a:r>
            <a:r>
              <a:rPr lang="en-US" b="1" dirty="0" smtClean="0">
                <a:latin typeface="Bookman Old Style" panose="02050604050505020204" pitchFamily="18" charset="0"/>
              </a:rPr>
              <a:t>/</a:t>
            </a:r>
            <a:r>
              <a:rPr lang="en-US" b="1" dirty="0" err="1" smtClean="0">
                <a:latin typeface="Bookman Old Style" panose="02050604050505020204" pitchFamily="18" charset="0"/>
              </a:rPr>
              <a:t>sy</a:t>
            </a:r>
            <a:endParaRPr lang="en-US" b="1" dirty="0">
              <a:latin typeface="Bookman Old Style" panose="02050604050505020204" pitchFamily="18" charset="0"/>
            </a:endParaRPr>
          </a:p>
        </p:txBody>
      </p:sp>
    </p:spTree>
    <p:extLst>
      <p:ext uri="{BB962C8B-B14F-4D97-AF65-F5344CB8AC3E}">
        <p14:creationId xmlns:p14="http://schemas.microsoft.com/office/powerpoint/2010/main" val="3560642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2879325" y="111722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31860"/>
            <a:ext cx="3309983" cy="383562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4326" y="3022375"/>
            <a:ext cx="3265036" cy="383562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939" y="1"/>
            <a:ext cx="3797031" cy="362118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2430" y="2513939"/>
            <a:ext cx="4200947" cy="4344061"/>
          </a:xfrm>
          <a:prstGeom prst="rect">
            <a:avLst/>
          </a:prstGeom>
        </p:spPr>
      </p:pic>
      <p:sp>
        <p:nvSpPr>
          <p:cNvPr id="7" name="Rectangle 6"/>
          <p:cNvSpPr/>
          <p:nvPr/>
        </p:nvSpPr>
        <p:spPr>
          <a:xfrm>
            <a:off x="7638881" y="4685969"/>
            <a:ext cx="2366921" cy="885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16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247726" y="854860"/>
            <a:ext cx="6858000" cy="514350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4860"/>
            <a:ext cx="6858000" cy="5143500"/>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2879325" y="111722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pic>
        <p:nvPicPr>
          <p:cNvPr id="1026" name="Picture 2" descr="Image result for D'o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52676" y="244278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265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247726" y="854860"/>
            <a:ext cx="6858000" cy="514350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4860"/>
            <a:ext cx="6858000" cy="5143500"/>
          </a:xfrm>
          <a:prstGeom prst="rect">
            <a:avLst/>
          </a:prstGeom>
        </p:spPr>
      </p:pic>
      <p:sp>
        <p:nvSpPr>
          <p:cNvPr id="12" name="Title 1"/>
          <p:cNvSpPr>
            <a:spLocks noGrp="1"/>
          </p:cNvSpPr>
          <p:nvPr>
            <p:ph type="title"/>
          </p:nvPr>
        </p:nvSpPr>
        <p:spPr>
          <a:xfrm>
            <a:off x="2250831" y="-2390"/>
            <a:ext cx="6319519" cy="1325563"/>
          </a:xfrm>
        </p:spPr>
        <p:txBody>
          <a:bodyPr/>
          <a:lstStyle/>
          <a:p>
            <a:pPr algn="ctr"/>
            <a:r>
              <a:rPr lang="en-US" b="1" dirty="0" smtClean="0">
                <a:latin typeface="Castellar" panose="020A0402060406010301" pitchFamily="18" charset="0"/>
              </a:rPr>
              <a:t>Brewster rd.</a:t>
            </a:r>
            <a:endParaRPr lang="en-US" b="1" dirty="0">
              <a:latin typeface="Castellar" panose="020A0402060406010301" pitchFamily="18" charset="0"/>
            </a:endParaRPr>
          </a:p>
        </p:txBody>
      </p:sp>
      <p:sp>
        <p:nvSpPr>
          <p:cNvPr id="9" name="Content Placeholder 2"/>
          <p:cNvSpPr txBox="1">
            <a:spLocks/>
          </p:cNvSpPr>
          <p:nvPr/>
        </p:nvSpPr>
        <p:spPr>
          <a:xfrm>
            <a:off x="2879325" y="1117224"/>
            <a:ext cx="50625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FF0000"/>
                </a:solidFill>
                <a:latin typeface="Bookman Old Style" panose="02050604050505020204" pitchFamily="18" charset="0"/>
              </a:rPr>
              <a:t>When things go wrong</a:t>
            </a:r>
            <a:endParaRPr lang="en-US" b="1" dirty="0">
              <a:solidFill>
                <a:srgbClr val="FF0000"/>
              </a:solidFill>
              <a:latin typeface="Bookman Old Style" panose="02050604050505020204" pitchFamily="18" charset="0"/>
            </a:endParaRPr>
          </a:p>
        </p:txBody>
      </p:sp>
      <p:pic>
        <p:nvPicPr>
          <p:cNvPr id="1026" name="Picture 2" descr="Image result for D'o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52676" y="24427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74283" y="4114460"/>
            <a:ext cx="11803080" cy="2601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Bookman Old Style" panose="02050604050505020204" pitchFamily="18" charset="0"/>
              </a:rPr>
              <a:t>PASS MAX-CR  has a low softening point.</a:t>
            </a:r>
          </a:p>
          <a:p>
            <a:pPr marL="0" indent="0">
              <a:buNone/>
            </a:pPr>
            <a:r>
              <a:rPr lang="en-US" sz="2400" b="1" dirty="0">
                <a:latin typeface="Bookman Old Style" panose="02050604050505020204" pitchFamily="18" charset="0"/>
              </a:rPr>
              <a:t>C</a:t>
            </a:r>
            <a:r>
              <a:rPr lang="en-US" sz="2400" b="1" dirty="0" smtClean="0">
                <a:latin typeface="Bookman Old Style" panose="02050604050505020204" pitchFamily="18" charset="0"/>
              </a:rPr>
              <a:t>ould have used less oil / more rock with the PASS in this application.</a:t>
            </a:r>
          </a:p>
          <a:p>
            <a:pPr marL="0" indent="0">
              <a:buNone/>
            </a:pPr>
            <a:r>
              <a:rPr lang="en-US" sz="2400" b="1" dirty="0">
                <a:latin typeface="Bookman Old Style" panose="02050604050505020204" pitchFamily="18" charset="0"/>
              </a:rPr>
              <a:t>C</a:t>
            </a:r>
            <a:r>
              <a:rPr lang="en-US" sz="2400" b="1" dirty="0" smtClean="0">
                <a:latin typeface="Bookman Old Style" panose="02050604050505020204" pitchFamily="18" charset="0"/>
              </a:rPr>
              <a:t>ould have used ½” rock on base course instead of 3/8”.</a:t>
            </a:r>
          </a:p>
          <a:p>
            <a:pPr marL="0" indent="0">
              <a:buNone/>
            </a:pPr>
            <a:r>
              <a:rPr lang="en-US" sz="2400" b="1" dirty="0">
                <a:latin typeface="Bookman Old Style" panose="02050604050505020204" pitchFamily="18" charset="0"/>
              </a:rPr>
              <a:t>C</a:t>
            </a:r>
            <a:r>
              <a:rPr lang="en-US" sz="2400" b="1" dirty="0" smtClean="0">
                <a:latin typeface="Bookman Old Style" panose="02050604050505020204" pitchFamily="18" charset="0"/>
              </a:rPr>
              <a:t>ould have used a harder oil on top course, not CRS-3P; or use CRS-3P on top and bottom – but not PASS combined with CRS-3P.</a:t>
            </a:r>
          </a:p>
          <a:p>
            <a:pPr marL="0" indent="0">
              <a:buNone/>
            </a:pPr>
            <a:r>
              <a:rPr lang="en-US" sz="2400" b="1" dirty="0" smtClean="0">
                <a:latin typeface="Bookman Old Style" panose="02050604050505020204" pitchFamily="18" charset="0"/>
              </a:rPr>
              <a:t>Could have skipped the fog seal.</a:t>
            </a:r>
          </a:p>
        </p:txBody>
      </p:sp>
    </p:spTree>
    <p:extLst>
      <p:ext uri="{BB962C8B-B14F-4D97-AF65-F5344CB8AC3E}">
        <p14:creationId xmlns:p14="http://schemas.microsoft.com/office/powerpoint/2010/main" val="2302019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99FF"/>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211022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2" name="Picture 4" descr="Image result for stress absorbing membrane interlay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81399" y="1060710"/>
            <a:ext cx="7729720" cy="579729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SAMI</a:t>
            </a:r>
            <a:endParaRPr lang="en-US" b="1" dirty="0">
              <a:latin typeface="Castellar" panose="020A0402060406010301" pitchFamily="18" charset="0"/>
            </a:endParaRPr>
          </a:p>
        </p:txBody>
      </p:sp>
      <p:sp>
        <p:nvSpPr>
          <p:cNvPr id="5" name="TextBox 4"/>
          <p:cNvSpPr txBox="1"/>
          <p:nvPr/>
        </p:nvSpPr>
        <p:spPr>
          <a:xfrm>
            <a:off x="2849656" y="1065600"/>
            <a:ext cx="6342896" cy="523220"/>
          </a:xfrm>
          <a:prstGeom prst="rect">
            <a:avLst/>
          </a:prstGeom>
          <a:noFill/>
        </p:spPr>
        <p:txBody>
          <a:bodyPr wrap="square" rtlCol="0">
            <a:spAutoFit/>
          </a:bodyPr>
          <a:lstStyle/>
          <a:p>
            <a:r>
              <a:rPr lang="en-US" sz="2800" b="1" dirty="0" smtClean="0">
                <a:solidFill>
                  <a:srgbClr val="FFFF00"/>
                </a:solidFill>
              </a:rPr>
              <a:t>Stress Absorbing Membrane Interlayer</a:t>
            </a:r>
          </a:p>
        </p:txBody>
      </p:sp>
    </p:spTree>
    <p:extLst>
      <p:ext uri="{BB962C8B-B14F-4D97-AF65-F5344CB8AC3E}">
        <p14:creationId xmlns:p14="http://schemas.microsoft.com/office/powerpoint/2010/main" val="1044794254"/>
      </p:ext>
    </p:extLst>
  </p:cSld>
  <p:clrMapOvr>
    <a:masterClrMapping/>
  </p:clrMapOvr>
  <p:transition spd="slow">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SAMI</a:t>
            </a:r>
            <a:endParaRPr lang="en-US" b="1" dirty="0">
              <a:latin typeface="Castellar" panose="020A0402060406010301" pitchFamily="18" charset="0"/>
            </a:endParaRPr>
          </a:p>
        </p:txBody>
      </p:sp>
      <p:sp>
        <p:nvSpPr>
          <p:cNvPr id="8" name="TextBox 7"/>
          <p:cNvSpPr txBox="1"/>
          <p:nvPr/>
        </p:nvSpPr>
        <p:spPr>
          <a:xfrm>
            <a:off x="163020" y="1838812"/>
            <a:ext cx="11635168" cy="4154984"/>
          </a:xfrm>
          <a:prstGeom prst="rect">
            <a:avLst/>
          </a:prstGeom>
          <a:noFill/>
        </p:spPr>
        <p:txBody>
          <a:bodyPr wrap="square" rtlCol="0">
            <a:spAutoFit/>
          </a:bodyPr>
          <a:lstStyle/>
          <a:p>
            <a:r>
              <a:rPr lang="en-US" sz="3200" b="1" dirty="0" smtClean="0"/>
              <a:t>Five Rivers Road Overlay Project</a:t>
            </a:r>
          </a:p>
          <a:p>
            <a:r>
              <a:rPr lang="en-US" sz="3200" b="1" dirty="0" smtClean="0"/>
              <a:t>10.5 mile long project; $4.5 million</a:t>
            </a:r>
          </a:p>
          <a:p>
            <a:endParaRPr lang="en-US" sz="3200" b="1" dirty="0"/>
          </a:p>
          <a:p>
            <a:r>
              <a:rPr lang="en-US" sz="2400" b="1" dirty="0" smtClean="0"/>
              <a:t>Located in Lincoln County;  25 miles east of Waldport</a:t>
            </a:r>
          </a:p>
          <a:p>
            <a:r>
              <a:rPr lang="en-US" sz="2400" b="1" dirty="0" smtClean="0"/>
              <a:t>Managed by </a:t>
            </a:r>
            <a:r>
              <a:rPr lang="en-US" sz="2400" b="1" dirty="0" err="1" smtClean="0"/>
              <a:t>theFederal</a:t>
            </a:r>
            <a:r>
              <a:rPr lang="en-US" sz="2400" b="1" dirty="0" smtClean="0"/>
              <a:t> Highway Administration</a:t>
            </a:r>
          </a:p>
          <a:p>
            <a:endParaRPr lang="en-US" sz="2400" b="1" dirty="0" smtClean="0"/>
          </a:p>
          <a:p>
            <a:r>
              <a:rPr lang="en-US" sz="2400" b="1" dirty="0" smtClean="0"/>
              <a:t>Contract awarded to Brix Paving Northwest, Inc.</a:t>
            </a:r>
          </a:p>
          <a:p>
            <a:pPr marL="342900" indent="-342900">
              <a:buFont typeface="Arial" panose="020B0604020202020204" pitchFamily="34" charset="0"/>
              <a:buChar char="•"/>
            </a:pPr>
            <a:r>
              <a:rPr lang="en-US" sz="2400" b="1" dirty="0" smtClean="0"/>
              <a:t>Diamond Grind existing HMAC road surface for profile and crack seal material removal.</a:t>
            </a:r>
          </a:p>
          <a:p>
            <a:pPr marL="342900" indent="-342900">
              <a:buFont typeface="Arial" panose="020B0604020202020204" pitchFamily="34" charset="0"/>
              <a:buChar char="•"/>
            </a:pPr>
            <a:r>
              <a:rPr lang="en-US" sz="2400" b="1" dirty="0" smtClean="0"/>
              <a:t>Scrub seal performed by Sierra Santa Fe as subcontractor.</a:t>
            </a:r>
          </a:p>
          <a:p>
            <a:pPr marL="342900" indent="-342900">
              <a:buFont typeface="Arial" panose="020B0604020202020204" pitchFamily="34" charset="0"/>
              <a:buChar char="•"/>
            </a:pPr>
            <a:r>
              <a:rPr lang="en-US" sz="2400" b="1" dirty="0" smtClean="0"/>
              <a:t>Two inch asphalt concrete overlay placed by prime contractor.</a:t>
            </a:r>
          </a:p>
        </p:txBody>
      </p:sp>
      <p:sp>
        <p:nvSpPr>
          <p:cNvPr id="5" name="TextBox 4"/>
          <p:cNvSpPr txBox="1"/>
          <p:nvPr/>
        </p:nvSpPr>
        <p:spPr>
          <a:xfrm>
            <a:off x="2849656" y="1065600"/>
            <a:ext cx="6342896" cy="523220"/>
          </a:xfrm>
          <a:prstGeom prst="rect">
            <a:avLst/>
          </a:prstGeom>
          <a:noFill/>
        </p:spPr>
        <p:txBody>
          <a:bodyPr wrap="square" rtlCol="0">
            <a:spAutoFit/>
          </a:bodyPr>
          <a:lstStyle/>
          <a:p>
            <a:r>
              <a:rPr lang="en-US" sz="2800" b="1" dirty="0" smtClean="0"/>
              <a:t>Stress Absorbing Membrane Interlayer</a:t>
            </a:r>
          </a:p>
        </p:txBody>
      </p:sp>
    </p:spTree>
    <p:extLst>
      <p:ext uri="{BB962C8B-B14F-4D97-AF65-F5344CB8AC3E}">
        <p14:creationId xmlns:p14="http://schemas.microsoft.com/office/powerpoint/2010/main" val="2404400265"/>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SAMI</a:t>
            </a:r>
            <a:endParaRPr lang="en-US" b="1" dirty="0">
              <a:latin typeface="Castellar" panose="020A0402060406010301" pitchFamily="18" charset="0"/>
            </a:endParaRPr>
          </a:p>
        </p:txBody>
      </p:sp>
      <p:sp>
        <p:nvSpPr>
          <p:cNvPr id="8" name="TextBox 7"/>
          <p:cNvSpPr txBox="1"/>
          <p:nvPr/>
        </p:nvSpPr>
        <p:spPr>
          <a:xfrm>
            <a:off x="74033" y="1102578"/>
            <a:ext cx="12073585" cy="5755422"/>
          </a:xfrm>
          <a:prstGeom prst="rect">
            <a:avLst/>
          </a:prstGeom>
          <a:noFill/>
        </p:spPr>
        <p:txBody>
          <a:bodyPr wrap="square" rtlCol="0">
            <a:spAutoFit/>
          </a:bodyPr>
          <a:lstStyle/>
          <a:p>
            <a:r>
              <a:rPr lang="en-US" sz="3200" b="1" dirty="0" err="1" smtClean="0"/>
              <a:t>Helmick</a:t>
            </a:r>
            <a:r>
              <a:rPr lang="en-US" sz="3200" b="1" dirty="0" smtClean="0"/>
              <a:t> Road</a:t>
            </a:r>
          </a:p>
          <a:p>
            <a:r>
              <a:rPr lang="en-US" sz="2400" b="1" dirty="0" smtClean="0"/>
              <a:t>Case Study in Polk County</a:t>
            </a:r>
          </a:p>
          <a:p>
            <a:endParaRPr lang="en-US" sz="2400" b="1" dirty="0"/>
          </a:p>
          <a:p>
            <a:r>
              <a:rPr lang="en-US" sz="2400" b="1" dirty="0" smtClean="0"/>
              <a:t>This road was originally the old Highway 99. It had an 8.5” concrete base placed in 1923. The original concrete was also the wearing surface, no HMAC present. Very poor condition.</a:t>
            </a:r>
          </a:p>
          <a:p>
            <a:endParaRPr lang="en-US" sz="2400" b="1" dirty="0"/>
          </a:p>
          <a:p>
            <a:r>
              <a:rPr lang="en-US" sz="2400" b="1" dirty="0" smtClean="0"/>
              <a:t>2013 – 3” HMAC overlay placed on 4 miles of roadway. After one year reflective cracking had already begun to come through the overlay.</a:t>
            </a:r>
          </a:p>
          <a:p>
            <a:endParaRPr lang="en-US" sz="2400" b="1" dirty="0"/>
          </a:p>
          <a:p>
            <a:r>
              <a:rPr lang="en-US" sz="2400" b="1" dirty="0" smtClean="0"/>
              <a:t>2017 – New treatment applied to a 4 mile road segment contiguous to the above overlay. Double chip seal as SAMI: CRS-3P @ 0.42 with 3/8” - #4 @ 21 lbs. Two 1.5” lifts of HMAC placed over SAMI. HMAC dense graded mix; PG 64-22 asphalt w/ 30% RAP.</a:t>
            </a:r>
          </a:p>
          <a:p>
            <a:pPr marL="342900" indent="-342900">
              <a:buFont typeface="Arial" panose="020B0604020202020204" pitchFamily="34" charset="0"/>
              <a:buChar char="•"/>
            </a:pPr>
            <a:r>
              <a:rPr lang="en-US" sz="2400" b="1" dirty="0" smtClean="0"/>
              <a:t>Additionally, two bridges were ground at their abutments with </a:t>
            </a:r>
            <a:r>
              <a:rPr lang="en-US" sz="2400" b="1" dirty="0" err="1" smtClean="0"/>
              <a:t>Geogrid</a:t>
            </a:r>
            <a:r>
              <a:rPr lang="en-US" sz="2400" b="1" dirty="0" smtClean="0"/>
              <a:t> installed as SAMI.</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smtClean="0"/>
              <a:t>As of December 2019 no reflective cracking has appeared through the 2017 overlay.</a:t>
            </a:r>
          </a:p>
        </p:txBody>
      </p:sp>
    </p:spTree>
    <p:extLst>
      <p:ext uri="{BB962C8B-B14F-4D97-AF65-F5344CB8AC3E}">
        <p14:creationId xmlns:p14="http://schemas.microsoft.com/office/powerpoint/2010/main" val="338805971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611" y="0"/>
            <a:ext cx="8474389" cy="6858000"/>
          </a:xfrm>
          <a:prstGeom prst="rect">
            <a:avLst/>
          </a:prstGeom>
        </p:spPr>
      </p:pic>
      <p:sp>
        <p:nvSpPr>
          <p:cNvPr id="12" name="Title 1"/>
          <p:cNvSpPr>
            <a:spLocks noGrp="1"/>
          </p:cNvSpPr>
          <p:nvPr>
            <p:ph type="title"/>
          </p:nvPr>
        </p:nvSpPr>
        <p:spPr>
          <a:xfrm>
            <a:off x="0" y="3319200"/>
            <a:ext cx="4168800" cy="1231200"/>
          </a:xfrm>
        </p:spPr>
        <p:txBody>
          <a:bodyPr>
            <a:normAutofit/>
          </a:bodyPr>
          <a:lstStyle/>
          <a:p>
            <a:pPr algn="ctr"/>
            <a:r>
              <a:rPr lang="en-US" sz="3200" b="1" dirty="0" smtClean="0">
                <a:latin typeface="Castellar" panose="020A0402060406010301" pitchFamily="18" charset="0"/>
              </a:rPr>
              <a:t>Inter-Agency Cooperation</a:t>
            </a:r>
            <a:endParaRPr lang="en-US" sz="3200" b="1" dirty="0">
              <a:latin typeface="Castellar" panose="020A0402060406010301" pitchFamily="18" charset="0"/>
            </a:endParaRPr>
          </a:p>
        </p:txBody>
      </p:sp>
    </p:spTree>
    <p:extLst>
      <p:ext uri="{BB962C8B-B14F-4D97-AF65-F5344CB8AC3E}">
        <p14:creationId xmlns:p14="http://schemas.microsoft.com/office/powerpoint/2010/main" val="1504535302"/>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99FF"/>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1133144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Fog Seals</a:t>
            </a:r>
            <a:endParaRPr lang="en-US" b="1" dirty="0">
              <a:latin typeface="Castellar" panose="020A0402060406010301" pitchFamily="18" charset="0"/>
            </a:endParaRPr>
          </a:p>
        </p:txBody>
      </p:sp>
      <p:sp>
        <p:nvSpPr>
          <p:cNvPr id="13" name="TextBox 12"/>
          <p:cNvSpPr txBox="1"/>
          <p:nvPr/>
        </p:nvSpPr>
        <p:spPr>
          <a:xfrm>
            <a:off x="63568" y="1539476"/>
            <a:ext cx="11514966" cy="1938992"/>
          </a:xfrm>
          <a:prstGeom prst="rect">
            <a:avLst/>
          </a:prstGeom>
          <a:noFill/>
        </p:spPr>
        <p:txBody>
          <a:bodyPr wrap="square" rtlCol="0">
            <a:spAutoFit/>
          </a:bodyPr>
          <a:lstStyle/>
          <a:p>
            <a:r>
              <a:rPr lang="en-US" sz="2400" b="1" dirty="0" smtClean="0"/>
              <a:t>Single shot chip seals:</a:t>
            </a:r>
          </a:p>
          <a:p>
            <a:r>
              <a:rPr lang="en-US" sz="2400" b="1" dirty="0"/>
              <a:t>	</a:t>
            </a:r>
            <a:r>
              <a:rPr lang="en-US" sz="2400" b="1" dirty="0" smtClean="0"/>
              <a:t>	0.11 – 0.13 gals/SY  (0.12 typical)</a:t>
            </a:r>
          </a:p>
          <a:p>
            <a:pPr marL="457200" indent="-227013">
              <a:buFont typeface="Arial" panose="020B0604020202020204" pitchFamily="34" charset="0"/>
              <a:buChar char="•"/>
            </a:pPr>
            <a:r>
              <a:rPr lang="en-US" sz="2400" b="1" dirty="0" smtClean="0"/>
              <a:t>Linn County now applies a fog seal to every single shot chip seal</a:t>
            </a:r>
          </a:p>
          <a:p>
            <a:pPr marL="457200" indent="-227013">
              <a:buFont typeface="Arial" panose="020B0604020202020204" pitchFamily="34" charset="0"/>
              <a:buChar char="•"/>
            </a:pPr>
            <a:r>
              <a:rPr lang="en-US" sz="2400" b="1" dirty="0" smtClean="0"/>
              <a:t>Better chip retention</a:t>
            </a:r>
          </a:p>
          <a:p>
            <a:pPr marL="457200" indent="-227013">
              <a:buFont typeface="Arial" panose="020B0604020202020204" pitchFamily="34" charset="0"/>
              <a:buChar char="•"/>
            </a:pPr>
            <a:r>
              <a:rPr lang="en-US" sz="2400" b="1" dirty="0" smtClean="0"/>
              <a:t>Better contrast for pavement markings</a:t>
            </a:r>
          </a:p>
        </p:txBody>
      </p:sp>
      <p:sp>
        <p:nvSpPr>
          <p:cNvPr id="14" name="TextBox 13"/>
          <p:cNvSpPr txBox="1"/>
          <p:nvPr/>
        </p:nvSpPr>
        <p:spPr>
          <a:xfrm>
            <a:off x="0" y="3716111"/>
            <a:ext cx="11357172" cy="1200329"/>
          </a:xfrm>
          <a:prstGeom prst="rect">
            <a:avLst/>
          </a:prstGeom>
          <a:noFill/>
        </p:spPr>
        <p:txBody>
          <a:bodyPr wrap="square" rtlCol="0">
            <a:spAutoFit/>
          </a:bodyPr>
          <a:lstStyle/>
          <a:p>
            <a:r>
              <a:rPr lang="en-US" sz="2400" b="1" dirty="0" smtClean="0"/>
              <a:t>Double shot chip seals:</a:t>
            </a:r>
          </a:p>
          <a:p>
            <a:r>
              <a:rPr lang="en-US" sz="2400" b="1" dirty="0"/>
              <a:t>	</a:t>
            </a:r>
            <a:r>
              <a:rPr lang="en-US" sz="2400" b="1" dirty="0" smtClean="0"/>
              <a:t>	0.09 – 0.10 gals/SY  (0.10 typical)</a:t>
            </a:r>
          </a:p>
          <a:p>
            <a:pPr marL="457200" indent="-227013">
              <a:buFont typeface="Arial" panose="020B0604020202020204" pitchFamily="34" charset="0"/>
              <a:buChar char="•"/>
            </a:pPr>
            <a:r>
              <a:rPr lang="en-US" sz="2400" b="1" dirty="0" smtClean="0"/>
              <a:t>Optional but generally recommended on double shots for the above reasons</a:t>
            </a:r>
          </a:p>
        </p:txBody>
      </p:sp>
      <p:sp>
        <p:nvSpPr>
          <p:cNvPr id="15" name="TextBox 14"/>
          <p:cNvSpPr txBox="1"/>
          <p:nvPr/>
        </p:nvSpPr>
        <p:spPr>
          <a:xfrm>
            <a:off x="0" y="5256295"/>
            <a:ext cx="11357172" cy="461665"/>
          </a:xfrm>
          <a:prstGeom prst="rect">
            <a:avLst/>
          </a:prstGeom>
          <a:noFill/>
        </p:spPr>
        <p:txBody>
          <a:bodyPr wrap="square" rtlCol="0">
            <a:spAutoFit/>
          </a:bodyPr>
          <a:lstStyle/>
          <a:p>
            <a:r>
              <a:rPr lang="en-US" sz="2400" b="1" dirty="0" smtClean="0"/>
              <a:t>Linn County does not perform fog seals as a stand-alone treatment.</a:t>
            </a:r>
          </a:p>
        </p:txBody>
      </p:sp>
    </p:spTree>
    <p:extLst>
      <p:ext uri="{BB962C8B-B14F-4D97-AF65-F5344CB8AC3E}">
        <p14:creationId xmlns:p14="http://schemas.microsoft.com/office/powerpoint/2010/main" val="2412310443"/>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Fog Seals</a:t>
            </a:r>
            <a:endParaRPr lang="en-US" b="1" dirty="0">
              <a:latin typeface="Castellar" panose="020A0402060406010301" pitchFamily="18"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273269" y="2369395"/>
            <a:ext cx="3335692" cy="2501769"/>
          </a:xfrm>
          <a:prstGeom prst="rect">
            <a:avLst/>
          </a:prstGeom>
        </p:spPr>
      </p:pic>
      <p:sp>
        <p:nvSpPr>
          <p:cNvPr id="8" name="Content Placeholder 2"/>
          <p:cNvSpPr txBox="1">
            <a:spLocks/>
          </p:cNvSpPr>
          <p:nvPr/>
        </p:nvSpPr>
        <p:spPr>
          <a:xfrm>
            <a:off x="8175797" y="5971209"/>
            <a:ext cx="3412823" cy="6908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solidFill>
                  <a:srgbClr val="FFFF00"/>
                </a:solidFill>
                <a:latin typeface="Bookman Old Style" panose="02050604050505020204" pitchFamily="18" charset="0"/>
              </a:rPr>
              <a:t>Double shot – No fog seal</a:t>
            </a:r>
          </a:p>
          <a:p>
            <a:pPr marL="0" indent="0" algn="ctr">
              <a:buNone/>
            </a:pPr>
            <a:r>
              <a:rPr lang="en-US" sz="1800" dirty="0" smtClean="0">
                <a:solidFill>
                  <a:srgbClr val="FFFF00"/>
                </a:solidFill>
                <a:latin typeface="Bookman Old Style" panose="02050604050505020204" pitchFamily="18" charset="0"/>
              </a:rPr>
              <a:t>Engel Rd.</a:t>
            </a:r>
            <a:endParaRPr lang="en-US" sz="1800" dirty="0">
              <a:solidFill>
                <a:srgbClr val="FFFF00"/>
              </a:solidFill>
              <a:latin typeface="Bookman Old Style" panose="02050604050505020204" pitchFamily="18" charset="0"/>
            </a:endParaRPr>
          </a:p>
        </p:txBody>
      </p:sp>
      <p:sp>
        <p:nvSpPr>
          <p:cNvPr id="10" name="Content Placeholder 2"/>
          <p:cNvSpPr txBox="1">
            <a:spLocks/>
          </p:cNvSpPr>
          <p:nvPr/>
        </p:nvSpPr>
        <p:spPr>
          <a:xfrm>
            <a:off x="976766" y="5864099"/>
            <a:ext cx="3412823" cy="6908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solidFill>
                  <a:srgbClr val="FFFF00"/>
                </a:solidFill>
                <a:latin typeface="Bookman Old Style" panose="02050604050505020204" pitchFamily="18" charset="0"/>
              </a:rPr>
              <a:t>Double shot with fog seal</a:t>
            </a:r>
          </a:p>
          <a:p>
            <a:pPr marL="0" indent="0" algn="ctr">
              <a:buNone/>
            </a:pPr>
            <a:r>
              <a:rPr lang="en-US" sz="1800" dirty="0" smtClean="0">
                <a:solidFill>
                  <a:srgbClr val="FFFF00"/>
                </a:solidFill>
                <a:latin typeface="Bookman Old Style" panose="02050604050505020204" pitchFamily="18" charset="0"/>
              </a:rPr>
              <a:t>Tangent Dr.</a:t>
            </a:r>
            <a:endParaRPr lang="en-US" sz="1800" dirty="0">
              <a:solidFill>
                <a:srgbClr val="FFFF00"/>
              </a:solidFill>
              <a:latin typeface="Bookman Old Style" panose="02050604050505020204" pitchFamily="18" charset="0"/>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421336" y="2767985"/>
            <a:ext cx="3370686" cy="2528015"/>
          </a:xfrm>
          <a:prstGeom prst="rect">
            <a:avLst/>
          </a:prstGeom>
        </p:spPr>
      </p:pic>
      <p:sp>
        <p:nvSpPr>
          <p:cNvPr id="16" name="Content Placeholder 2"/>
          <p:cNvSpPr txBox="1">
            <a:spLocks/>
          </p:cNvSpPr>
          <p:nvPr/>
        </p:nvSpPr>
        <p:spPr>
          <a:xfrm>
            <a:off x="4264715" y="3302930"/>
            <a:ext cx="3412823" cy="43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latin typeface="Bookman Old Style" panose="02050604050505020204" pitchFamily="18" charset="0"/>
              </a:rPr>
              <a:t>Pictures taken on same day</a:t>
            </a:r>
            <a:endParaRPr lang="en-US" sz="1800" dirty="0">
              <a:latin typeface="Bookman Old Style" panose="02050604050505020204" pitchFamily="18" charset="0"/>
            </a:endParaRPr>
          </a:p>
        </p:txBody>
      </p:sp>
    </p:spTree>
    <p:extLst>
      <p:ext uri="{BB962C8B-B14F-4D97-AF65-F5344CB8AC3E}">
        <p14:creationId xmlns:p14="http://schemas.microsoft.com/office/powerpoint/2010/main" val="660957165"/>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Fog Seals</a:t>
            </a:r>
            <a:endParaRPr lang="en-US" b="1" dirty="0">
              <a:latin typeface="Castellar" panose="020A0402060406010301" pitchFamily="18" charset="0"/>
            </a:endParaRPr>
          </a:p>
        </p:txBody>
      </p:sp>
      <p:sp>
        <p:nvSpPr>
          <p:cNvPr id="8" name="TextBox 7"/>
          <p:cNvSpPr txBox="1"/>
          <p:nvPr/>
        </p:nvSpPr>
        <p:spPr>
          <a:xfrm>
            <a:off x="3913705" y="1118762"/>
            <a:ext cx="3980076" cy="1015663"/>
          </a:xfrm>
          <a:prstGeom prst="rect">
            <a:avLst/>
          </a:prstGeom>
          <a:noFill/>
        </p:spPr>
        <p:txBody>
          <a:bodyPr wrap="square" rtlCol="0">
            <a:spAutoFit/>
          </a:bodyPr>
          <a:lstStyle/>
          <a:p>
            <a:pPr algn="ctr"/>
            <a:r>
              <a:rPr lang="en-US" sz="3600" b="1" dirty="0" smtClean="0"/>
              <a:t>Stop using CSS-1h</a:t>
            </a:r>
          </a:p>
          <a:p>
            <a:pPr algn="ctr"/>
            <a:r>
              <a:rPr lang="en-US" sz="2400" b="1" dirty="0" smtClean="0"/>
              <a:t>Better products exist</a:t>
            </a:r>
          </a:p>
        </p:txBody>
      </p:sp>
      <p:sp>
        <p:nvSpPr>
          <p:cNvPr id="4" name="TextBox 3"/>
          <p:cNvSpPr txBox="1"/>
          <p:nvPr/>
        </p:nvSpPr>
        <p:spPr>
          <a:xfrm>
            <a:off x="1610592" y="4159451"/>
            <a:ext cx="1643881" cy="584775"/>
          </a:xfrm>
          <a:prstGeom prst="rect">
            <a:avLst/>
          </a:prstGeom>
          <a:noFill/>
        </p:spPr>
        <p:txBody>
          <a:bodyPr wrap="square" rtlCol="0">
            <a:spAutoFit/>
          </a:bodyPr>
          <a:lstStyle/>
          <a:p>
            <a:r>
              <a:rPr lang="en-US" sz="3200" b="1" dirty="0" smtClean="0"/>
              <a:t>BL Fog</a:t>
            </a:r>
            <a:endParaRPr lang="en-US" sz="2400" b="1" dirty="0" smtClean="0"/>
          </a:p>
        </p:txBody>
      </p:sp>
      <p:sp>
        <p:nvSpPr>
          <p:cNvPr id="5" name="TextBox 4"/>
          <p:cNvSpPr txBox="1"/>
          <p:nvPr/>
        </p:nvSpPr>
        <p:spPr>
          <a:xfrm>
            <a:off x="5165693" y="4085274"/>
            <a:ext cx="1643881" cy="1077218"/>
          </a:xfrm>
          <a:prstGeom prst="rect">
            <a:avLst/>
          </a:prstGeom>
          <a:noFill/>
        </p:spPr>
        <p:txBody>
          <a:bodyPr wrap="square" rtlCol="0">
            <a:spAutoFit/>
          </a:bodyPr>
          <a:lstStyle/>
          <a:p>
            <a:pPr algn="ctr"/>
            <a:r>
              <a:rPr lang="en-US" sz="3200" b="1" dirty="0" smtClean="0"/>
              <a:t>QSE or</a:t>
            </a:r>
          </a:p>
          <a:p>
            <a:pPr algn="ctr"/>
            <a:r>
              <a:rPr lang="en-US" sz="3200" b="1" dirty="0" smtClean="0"/>
              <a:t>CQS-1h</a:t>
            </a:r>
            <a:endParaRPr lang="en-US" sz="2400" b="1" dirty="0" smtClean="0"/>
          </a:p>
        </p:txBody>
      </p:sp>
      <p:sp>
        <p:nvSpPr>
          <p:cNvPr id="6" name="TextBox 5"/>
          <p:cNvSpPr txBox="1"/>
          <p:nvPr/>
        </p:nvSpPr>
        <p:spPr>
          <a:xfrm>
            <a:off x="8720794" y="4085274"/>
            <a:ext cx="1643881" cy="584775"/>
          </a:xfrm>
          <a:prstGeom prst="rect">
            <a:avLst/>
          </a:prstGeom>
          <a:noFill/>
        </p:spPr>
        <p:txBody>
          <a:bodyPr wrap="square" rtlCol="0">
            <a:spAutoFit/>
          </a:bodyPr>
          <a:lstStyle/>
          <a:p>
            <a:r>
              <a:rPr lang="en-US" sz="3200" b="1" dirty="0" smtClean="0"/>
              <a:t>CQS-1h</a:t>
            </a:r>
            <a:endParaRPr lang="en-US" sz="2400" b="1" dirty="0" smtClean="0"/>
          </a:p>
        </p:txBody>
      </p:sp>
      <p:pic>
        <p:nvPicPr>
          <p:cNvPr id="4098" name="Picture 2" descr="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8159" y="3179108"/>
            <a:ext cx="3219190" cy="6491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lbina asphal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16333" y="2632649"/>
            <a:ext cx="2325861" cy="142251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idaho asphalt"/>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19028" y="2917178"/>
            <a:ext cx="2147967" cy="10364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974597" y="5710920"/>
            <a:ext cx="6504666" cy="461665"/>
          </a:xfrm>
          <a:prstGeom prst="rect">
            <a:avLst/>
          </a:prstGeom>
          <a:noFill/>
        </p:spPr>
        <p:txBody>
          <a:bodyPr wrap="square" rtlCol="0">
            <a:spAutoFit/>
          </a:bodyPr>
          <a:lstStyle/>
          <a:p>
            <a:pPr algn="ctr"/>
            <a:r>
              <a:rPr lang="en-US" sz="2400" b="1" dirty="0" smtClean="0"/>
              <a:t>These products break faster; stay black longer</a:t>
            </a:r>
          </a:p>
        </p:txBody>
      </p:sp>
    </p:spTree>
    <p:extLst>
      <p:ext uri="{BB962C8B-B14F-4D97-AF65-F5344CB8AC3E}">
        <p14:creationId xmlns:p14="http://schemas.microsoft.com/office/powerpoint/2010/main" val="4269553244"/>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99FF"/>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111214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12" name="Title 1"/>
          <p:cNvSpPr>
            <a:spLocks noGrp="1"/>
          </p:cNvSpPr>
          <p:nvPr>
            <p:ph type="title"/>
          </p:nvPr>
        </p:nvSpPr>
        <p:spPr>
          <a:xfrm>
            <a:off x="3161684" y="0"/>
            <a:ext cx="5602477" cy="1321520"/>
          </a:xfrm>
        </p:spPr>
        <p:txBody>
          <a:bodyPr/>
          <a:lstStyle/>
          <a:p>
            <a:pPr algn="ctr"/>
            <a:r>
              <a:rPr lang="en-US" b="1" dirty="0" smtClean="0">
                <a:latin typeface="Castellar" panose="020A0402060406010301" pitchFamily="18" charset="0"/>
              </a:rPr>
              <a:t>New oil roads</a:t>
            </a:r>
            <a:endParaRPr lang="en-US" b="1" dirty="0">
              <a:latin typeface="Castellar" panose="020A0402060406010301" pitchFamily="18" charset="0"/>
            </a:endParaRPr>
          </a:p>
        </p:txBody>
      </p:sp>
      <p:sp>
        <p:nvSpPr>
          <p:cNvPr id="9" name="Content Placeholder 2"/>
          <p:cNvSpPr txBox="1">
            <a:spLocks/>
          </p:cNvSpPr>
          <p:nvPr/>
        </p:nvSpPr>
        <p:spPr>
          <a:xfrm>
            <a:off x="173385" y="1805716"/>
            <a:ext cx="8107730"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Bookman Old Style" panose="02050604050505020204" pitchFamily="18" charset="0"/>
              </a:rPr>
              <a:t>Make sure you have enough good base.</a:t>
            </a:r>
            <a:endParaRPr lang="en-US" b="1" dirty="0">
              <a:latin typeface="Bookman Old Style" panose="02050604050505020204" pitchFamily="18" charset="0"/>
            </a:endParaRPr>
          </a:p>
        </p:txBody>
      </p:sp>
      <p:sp>
        <p:nvSpPr>
          <p:cNvPr id="5" name="Content Placeholder 2"/>
          <p:cNvSpPr txBox="1">
            <a:spLocks/>
          </p:cNvSpPr>
          <p:nvPr/>
        </p:nvSpPr>
        <p:spPr>
          <a:xfrm>
            <a:off x="113121" y="2852306"/>
            <a:ext cx="9629747" cy="3793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This project:  Arthur Dr.</a:t>
            </a:r>
          </a:p>
          <a:p>
            <a:pPr marL="0" indent="0">
              <a:buNone/>
            </a:pPr>
            <a:r>
              <a:rPr lang="en-US" sz="2000" b="1" dirty="0" smtClean="0">
                <a:latin typeface="Bookman Old Style" panose="02050604050505020204" pitchFamily="18" charset="0"/>
              </a:rPr>
              <a:t>16” total base section. Pothole in advance to know existing road base in multiple locations.</a:t>
            </a:r>
          </a:p>
          <a:p>
            <a:pPr marL="0" indent="0">
              <a:buNone/>
            </a:pPr>
            <a:r>
              <a:rPr lang="en-US" sz="2000" b="1" dirty="0" err="1" smtClean="0">
                <a:latin typeface="Bookman Old Style" panose="02050604050505020204" pitchFamily="18" charset="0"/>
              </a:rPr>
              <a:t>Digout</a:t>
            </a:r>
            <a:r>
              <a:rPr lang="en-US" sz="2000" b="1" dirty="0" smtClean="0">
                <a:latin typeface="Bookman Old Style" panose="02050604050505020204" pitchFamily="18" charset="0"/>
              </a:rPr>
              <a:t> end areas:  12” of 3”-0 with 4” of ¾” – 0 on top.</a:t>
            </a:r>
          </a:p>
          <a:p>
            <a:pPr marL="0" indent="0">
              <a:buNone/>
            </a:pPr>
            <a:r>
              <a:rPr lang="en-US" sz="2000" b="1" dirty="0" smtClean="0">
                <a:latin typeface="Bookman Old Style" panose="02050604050505020204" pitchFamily="18" charset="0"/>
              </a:rPr>
              <a:t>Construct in multiple well compacted lifts.</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3” – 0 added to existing road base per design to achieve minimum design base thickness. </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¾” – 0 placed at 4” deep, graded to shape and finished grade elevation.</a:t>
            </a:r>
          </a:p>
        </p:txBody>
      </p:sp>
    </p:spTree>
    <p:extLst>
      <p:ext uri="{BB962C8B-B14F-4D97-AF65-F5344CB8AC3E}">
        <p14:creationId xmlns:p14="http://schemas.microsoft.com/office/powerpoint/2010/main" val="1414512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16320" y="0"/>
            <a:ext cx="7175679" cy="6858000"/>
          </a:xfrm>
          <a:prstGeom prst="rect">
            <a:avLst/>
          </a:prstGeom>
        </p:spPr>
      </p:pic>
      <p:sp>
        <p:nvSpPr>
          <p:cNvPr id="12" name="Title 1"/>
          <p:cNvSpPr>
            <a:spLocks noGrp="1"/>
          </p:cNvSpPr>
          <p:nvPr>
            <p:ph type="title"/>
          </p:nvPr>
        </p:nvSpPr>
        <p:spPr>
          <a:xfrm>
            <a:off x="3161684" y="0"/>
            <a:ext cx="5602477" cy="1321520"/>
          </a:xfrm>
        </p:spPr>
        <p:txBody>
          <a:bodyPr/>
          <a:lstStyle/>
          <a:p>
            <a:pPr algn="ctr"/>
            <a:r>
              <a:rPr lang="en-US" b="1" dirty="0" smtClean="0">
                <a:latin typeface="Castellar" panose="020A0402060406010301" pitchFamily="18" charset="0"/>
              </a:rPr>
              <a:t>New oil roads</a:t>
            </a:r>
            <a:endParaRPr lang="en-US" b="1" dirty="0">
              <a:latin typeface="Castellar" panose="020A0402060406010301" pitchFamily="18" charset="0"/>
            </a:endParaRPr>
          </a:p>
        </p:txBody>
      </p:sp>
      <p:sp>
        <p:nvSpPr>
          <p:cNvPr id="9" name="Content Placeholder 2"/>
          <p:cNvSpPr txBox="1">
            <a:spLocks/>
          </p:cNvSpPr>
          <p:nvPr/>
        </p:nvSpPr>
        <p:spPr>
          <a:xfrm>
            <a:off x="173385" y="1805716"/>
            <a:ext cx="4385736" cy="50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Bookman Old Style" panose="02050604050505020204" pitchFamily="18" charset="0"/>
              </a:rPr>
              <a:t>Water and roll … a lot.</a:t>
            </a:r>
            <a:endParaRPr lang="en-US" b="1" dirty="0">
              <a:latin typeface="Bookman Old Style" panose="02050604050505020204" pitchFamily="18" charset="0"/>
            </a:endParaRPr>
          </a:p>
        </p:txBody>
      </p:sp>
      <p:sp>
        <p:nvSpPr>
          <p:cNvPr id="5" name="Content Placeholder 2"/>
          <p:cNvSpPr txBox="1">
            <a:spLocks/>
          </p:cNvSpPr>
          <p:nvPr/>
        </p:nvSpPr>
        <p:spPr>
          <a:xfrm>
            <a:off x="113121" y="2852306"/>
            <a:ext cx="4903199" cy="3793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The surface should be tightly graded and moist, but not wet.</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Wet enough to keep the gravel base from absorbing the oil. You want the oil to stay on the surface for the oil rock to adhere.</a:t>
            </a:r>
          </a:p>
        </p:txBody>
      </p:sp>
    </p:spTree>
    <p:extLst>
      <p:ext uri="{BB962C8B-B14F-4D97-AF65-F5344CB8AC3E}">
        <p14:creationId xmlns:p14="http://schemas.microsoft.com/office/powerpoint/2010/main" val="1368326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12" name="Title 1"/>
          <p:cNvSpPr>
            <a:spLocks noGrp="1"/>
          </p:cNvSpPr>
          <p:nvPr>
            <p:ph type="title"/>
          </p:nvPr>
        </p:nvSpPr>
        <p:spPr>
          <a:xfrm>
            <a:off x="3161684" y="0"/>
            <a:ext cx="5602477" cy="1321520"/>
          </a:xfrm>
        </p:spPr>
        <p:txBody>
          <a:bodyPr/>
          <a:lstStyle/>
          <a:p>
            <a:pPr algn="ctr"/>
            <a:r>
              <a:rPr lang="en-US" b="1" dirty="0" smtClean="0">
                <a:latin typeface="Castellar" panose="020A0402060406010301" pitchFamily="18" charset="0"/>
              </a:rPr>
              <a:t>New oil roads</a:t>
            </a:r>
            <a:endParaRPr lang="en-US" b="1" dirty="0">
              <a:latin typeface="Castellar" panose="020A0402060406010301" pitchFamily="18" charset="0"/>
            </a:endParaRPr>
          </a:p>
        </p:txBody>
      </p:sp>
      <p:sp>
        <p:nvSpPr>
          <p:cNvPr id="5" name="Content Placeholder 2"/>
          <p:cNvSpPr txBox="1">
            <a:spLocks/>
          </p:cNvSpPr>
          <p:nvPr/>
        </p:nvSpPr>
        <p:spPr>
          <a:xfrm>
            <a:off x="1240022" y="1321520"/>
            <a:ext cx="4903199" cy="5383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¾” – ½” rock @ 52 – 55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 0.50 – 0.60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½” – ¼” rock @ 22 – 25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 0.40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THIRD COURSE</a:t>
            </a:r>
          </a:p>
          <a:p>
            <a:pPr marL="0" indent="0">
              <a:buNone/>
            </a:pPr>
            <a:r>
              <a:rPr lang="en-US" sz="2000" b="1" dirty="0" smtClean="0">
                <a:latin typeface="Bookman Old Style" panose="02050604050505020204" pitchFamily="18" charset="0"/>
              </a:rPr>
              <a:t>¼” – 10 rock @ 12 – 14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p:txBody>
      </p:sp>
    </p:spTree>
    <p:extLst>
      <p:ext uri="{BB962C8B-B14F-4D97-AF65-F5344CB8AC3E}">
        <p14:creationId xmlns:p14="http://schemas.microsoft.com/office/powerpoint/2010/main" val="3007545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410598" y="76597"/>
            <a:ext cx="6858000" cy="6704807"/>
          </a:xfrm>
          <a:prstGeom prst="rect">
            <a:avLst/>
          </a:prstGeom>
        </p:spPr>
      </p:pic>
      <p:sp>
        <p:nvSpPr>
          <p:cNvPr id="12" name="Title 1"/>
          <p:cNvSpPr>
            <a:spLocks noGrp="1"/>
          </p:cNvSpPr>
          <p:nvPr>
            <p:ph type="title"/>
          </p:nvPr>
        </p:nvSpPr>
        <p:spPr>
          <a:xfrm>
            <a:off x="3161684" y="0"/>
            <a:ext cx="5602477" cy="1321520"/>
          </a:xfrm>
        </p:spPr>
        <p:txBody>
          <a:bodyPr/>
          <a:lstStyle/>
          <a:p>
            <a:pPr algn="ctr"/>
            <a:r>
              <a:rPr lang="en-US" b="1" dirty="0" smtClean="0">
                <a:latin typeface="Castellar" panose="020A0402060406010301" pitchFamily="18" charset="0"/>
              </a:rPr>
              <a:t>New oil roads</a:t>
            </a:r>
            <a:endParaRPr lang="en-US" b="1" dirty="0">
              <a:latin typeface="Castellar" panose="020A0402060406010301" pitchFamily="18" charset="0"/>
            </a:endParaRPr>
          </a:p>
        </p:txBody>
      </p:sp>
      <p:sp>
        <p:nvSpPr>
          <p:cNvPr id="5" name="Content Placeholder 2"/>
          <p:cNvSpPr txBox="1">
            <a:spLocks/>
          </p:cNvSpPr>
          <p:nvPr/>
        </p:nvSpPr>
        <p:spPr>
          <a:xfrm>
            <a:off x="325622" y="2480619"/>
            <a:ext cx="4903199" cy="1402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Don’t let the gravel road dry out in front of the chip spreader.</a:t>
            </a:r>
          </a:p>
        </p:txBody>
      </p:sp>
    </p:spTree>
    <p:extLst>
      <p:ext uri="{BB962C8B-B14F-4D97-AF65-F5344CB8AC3E}">
        <p14:creationId xmlns:p14="http://schemas.microsoft.com/office/powerpoint/2010/main" val="1805965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240887" y="857250"/>
            <a:ext cx="6858000" cy="5143500"/>
          </a:xfrm>
          <a:prstGeom prst="rect">
            <a:avLst/>
          </a:prstGeom>
        </p:spPr>
      </p:pic>
      <p:sp>
        <p:nvSpPr>
          <p:cNvPr id="12" name="Title 1"/>
          <p:cNvSpPr>
            <a:spLocks noGrp="1"/>
          </p:cNvSpPr>
          <p:nvPr>
            <p:ph type="title"/>
          </p:nvPr>
        </p:nvSpPr>
        <p:spPr>
          <a:xfrm>
            <a:off x="3161684" y="0"/>
            <a:ext cx="5602477" cy="1321520"/>
          </a:xfrm>
        </p:spPr>
        <p:txBody>
          <a:bodyPr/>
          <a:lstStyle/>
          <a:p>
            <a:pPr algn="ctr"/>
            <a:r>
              <a:rPr lang="en-US" b="1" dirty="0" smtClean="0">
                <a:latin typeface="Castellar" panose="020A0402060406010301" pitchFamily="18" charset="0"/>
              </a:rPr>
              <a:t>New oil roads</a:t>
            </a:r>
            <a:endParaRPr lang="en-US" b="1" dirty="0">
              <a:latin typeface="Castellar" panose="020A0402060406010301" pitchFamily="18" charset="0"/>
            </a:endParaRPr>
          </a:p>
        </p:txBody>
      </p:sp>
      <p:sp>
        <p:nvSpPr>
          <p:cNvPr id="5" name="Content Placeholder 2"/>
          <p:cNvSpPr txBox="1">
            <a:spLocks/>
          </p:cNvSpPr>
          <p:nvPr/>
        </p:nvSpPr>
        <p:spPr>
          <a:xfrm>
            <a:off x="325622" y="2480619"/>
            <a:ext cx="4903199" cy="1402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Give the oil time to cure between courses.</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Roll, roll, roll.</a:t>
            </a:r>
          </a:p>
        </p:txBody>
      </p:sp>
    </p:spTree>
    <p:extLst>
      <p:ext uri="{BB962C8B-B14F-4D97-AF65-F5344CB8AC3E}">
        <p14:creationId xmlns:p14="http://schemas.microsoft.com/office/powerpoint/2010/main" val="1781374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99FF"/>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FF00"/>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196493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138334" y="2198158"/>
            <a:ext cx="6053666" cy="31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dirty="0" smtClean="0">
                <a:solidFill>
                  <a:srgbClr val="FFFF00"/>
                </a:solidFill>
                <a:latin typeface="Bookman Old Style" panose="02050604050505020204" pitchFamily="18" charset="0"/>
              </a:rPr>
              <a:t>Kevin Hamilton</a:t>
            </a:r>
          </a:p>
          <a:p>
            <a:pPr marL="0" indent="0">
              <a:spcBef>
                <a:spcPts val="0"/>
              </a:spcBef>
              <a:buNone/>
            </a:pPr>
            <a:r>
              <a:rPr lang="en-US" sz="2000" dirty="0" smtClean="0">
                <a:solidFill>
                  <a:srgbClr val="FFFF00"/>
                </a:solidFill>
                <a:latin typeface="Bookman Old Style" panose="02050604050505020204" pitchFamily="18" charset="0"/>
              </a:rPr>
              <a:t>Construction &amp; Rd. </a:t>
            </a:r>
            <a:r>
              <a:rPr lang="en-US" sz="2000" dirty="0" err="1" smtClean="0">
                <a:solidFill>
                  <a:srgbClr val="FFFF00"/>
                </a:solidFill>
                <a:latin typeface="Bookman Old Style" panose="02050604050505020204" pitchFamily="18" charset="0"/>
              </a:rPr>
              <a:t>Maint</a:t>
            </a:r>
            <a:r>
              <a:rPr lang="en-US" sz="2000" dirty="0" smtClean="0">
                <a:solidFill>
                  <a:srgbClr val="FFFF00"/>
                </a:solidFill>
                <a:latin typeface="Bookman Old Style" panose="02050604050505020204" pitchFamily="18" charset="0"/>
              </a:rPr>
              <a:t>. Sup.</a:t>
            </a:r>
          </a:p>
          <a:p>
            <a:pPr marL="0" indent="0">
              <a:spcBef>
                <a:spcPts val="0"/>
              </a:spcBef>
              <a:buNone/>
            </a:pPr>
            <a:r>
              <a:rPr lang="en-US" sz="2000" dirty="0" smtClean="0">
                <a:solidFill>
                  <a:srgbClr val="FFFF00"/>
                </a:solidFill>
                <a:latin typeface="Bookman Old Style" panose="02050604050505020204" pitchFamily="18" charset="0"/>
              </a:rPr>
              <a:t>(541) 967-3919 Office</a:t>
            </a:r>
          </a:p>
          <a:p>
            <a:pPr marL="0" indent="0">
              <a:spcBef>
                <a:spcPts val="0"/>
              </a:spcBef>
              <a:buNone/>
            </a:pPr>
            <a:r>
              <a:rPr lang="en-US" sz="2000" dirty="0" smtClean="0">
                <a:solidFill>
                  <a:srgbClr val="FFFF00"/>
                </a:solidFill>
                <a:latin typeface="Bookman Old Style" panose="02050604050505020204" pitchFamily="18" charset="0"/>
              </a:rPr>
              <a:t>(541) 740-1787 Cell</a:t>
            </a:r>
          </a:p>
          <a:p>
            <a:pPr marL="0" indent="0">
              <a:spcBef>
                <a:spcPts val="0"/>
              </a:spcBef>
              <a:buNone/>
            </a:pPr>
            <a:r>
              <a:rPr lang="en-US" sz="2000" dirty="0" smtClean="0">
                <a:solidFill>
                  <a:srgbClr val="FFFF00"/>
                </a:solidFill>
                <a:latin typeface="Bookman Old Style" panose="02050604050505020204" pitchFamily="18" charset="0"/>
              </a:rPr>
              <a:t>khamilton@co.linn.or.us</a:t>
            </a:r>
          </a:p>
          <a:p>
            <a:pPr marL="0" indent="0">
              <a:spcBef>
                <a:spcPts val="0"/>
              </a:spcBef>
              <a:buNone/>
            </a:pPr>
            <a:endParaRPr lang="en-US" sz="2000" dirty="0">
              <a:solidFill>
                <a:srgbClr val="FFFF00"/>
              </a:solidFill>
              <a:latin typeface="Bookman Old Style" panose="02050604050505020204" pitchFamily="18" charset="0"/>
            </a:endParaRPr>
          </a:p>
          <a:p>
            <a:pPr marL="0" indent="0">
              <a:spcBef>
                <a:spcPts val="0"/>
              </a:spcBef>
              <a:buNone/>
            </a:pPr>
            <a:r>
              <a:rPr lang="en-US" sz="2000" dirty="0" smtClean="0">
                <a:solidFill>
                  <a:srgbClr val="FFFF00"/>
                </a:solidFill>
                <a:latin typeface="Bookman Old Style" panose="02050604050505020204" pitchFamily="18" charset="0"/>
              </a:rPr>
              <a:t>Jeff Maskal</a:t>
            </a:r>
          </a:p>
          <a:p>
            <a:pPr marL="0" indent="0">
              <a:spcBef>
                <a:spcPts val="0"/>
              </a:spcBef>
              <a:buNone/>
            </a:pPr>
            <a:r>
              <a:rPr lang="en-US" sz="2000" dirty="0" smtClean="0">
                <a:solidFill>
                  <a:srgbClr val="FFFF00"/>
                </a:solidFill>
                <a:latin typeface="Bookman Old Style" panose="02050604050505020204" pitchFamily="18" charset="0"/>
              </a:rPr>
              <a:t>Maintenance Worker III</a:t>
            </a:r>
          </a:p>
          <a:p>
            <a:pPr marL="0" indent="0">
              <a:spcBef>
                <a:spcPts val="0"/>
              </a:spcBef>
              <a:buNone/>
            </a:pPr>
            <a:r>
              <a:rPr lang="en-US" sz="2000" dirty="0" err="1" smtClean="0">
                <a:solidFill>
                  <a:srgbClr val="FFFF00"/>
                </a:solidFill>
                <a:latin typeface="Bookman Old Style" panose="02050604050505020204" pitchFamily="18" charset="0"/>
              </a:rPr>
              <a:t>Leadworker</a:t>
            </a:r>
            <a:r>
              <a:rPr lang="en-US" sz="2000" dirty="0" smtClean="0">
                <a:solidFill>
                  <a:srgbClr val="FFFF00"/>
                </a:solidFill>
                <a:latin typeface="Bookman Old Style" panose="02050604050505020204" pitchFamily="18" charset="0"/>
              </a:rPr>
              <a:t> for Chip Seal Operations</a:t>
            </a:r>
          </a:p>
          <a:p>
            <a:pPr marL="0" indent="0">
              <a:spcBef>
                <a:spcPts val="0"/>
              </a:spcBef>
              <a:buNone/>
            </a:pPr>
            <a:r>
              <a:rPr lang="en-US" sz="2000" dirty="0" smtClean="0">
                <a:solidFill>
                  <a:srgbClr val="FFFF00"/>
                </a:solidFill>
                <a:latin typeface="Bookman Old Style" panose="02050604050505020204" pitchFamily="18" charset="0"/>
              </a:rPr>
              <a:t>(541) 967-3919 Office/Message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714" y="5727776"/>
            <a:ext cx="1126286" cy="1130224"/>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14" name="Title 1"/>
          <p:cNvSpPr txBox="1">
            <a:spLocks/>
          </p:cNvSpPr>
          <p:nvPr/>
        </p:nvSpPr>
        <p:spPr>
          <a:xfrm>
            <a:off x="460075" y="233490"/>
            <a:ext cx="11122325" cy="124450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12700" cmpd="sng">
                  <a:solidFill>
                    <a:schemeClr val="accent4"/>
                  </a:solidFill>
                  <a:prstDash val="solid"/>
                </a:ln>
                <a:solidFill>
                  <a:srgbClr val="FF0000"/>
                </a:solidFill>
                <a:latin typeface="Castellar" panose="020A0402060406010301" pitchFamily="18" charset="0"/>
              </a:rPr>
              <a:t>Surface treatment toolbox</a:t>
            </a:r>
            <a:endParaRPr lang="en-US" sz="5400" b="1" dirty="0">
              <a:ln w="12700" cmpd="sng">
                <a:solidFill>
                  <a:schemeClr val="accent4"/>
                </a:solidFill>
                <a:prstDash val="solid"/>
              </a:ln>
              <a:solidFill>
                <a:srgbClr val="FF0000"/>
              </a:solidFill>
              <a:latin typeface="Castellar" panose="020A0402060406010301" pitchFamily="18" charset="0"/>
            </a:endParaRPr>
          </a:p>
        </p:txBody>
      </p:sp>
      <p:sp>
        <p:nvSpPr>
          <p:cNvPr id="15" name="Subtitle 2"/>
          <p:cNvSpPr txBox="1">
            <a:spLocks/>
          </p:cNvSpPr>
          <p:nvPr/>
        </p:nvSpPr>
        <p:spPr>
          <a:xfrm>
            <a:off x="3279460" y="1572942"/>
            <a:ext cx="5039360" cy="5302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Bodoni MT" panose="02070603080606020203" pitchFamily="18" charset="0"/>
              </a:rPr>
              <a:t>in Linn County, OR</a:t>
            </a:r>
            <a:endParaRPr lang="en-US" dirty="0">
              <a:solidFill>
                <a:srgbClr val="FFFF00"/>
              </a:solidFill>
              <a:latin typeface="Bodoni MT" panose="02070603080606020203" pitchFamily="18" charset="0"/>
            </a:endParaRPr>
          </a:p>
        </p:txBody>
      </p:sp>
      <p:sp>
        <p:nvSpPr>
          <p:cNvPr id="6" name="Content Placeholder 2"/>
          <p:cNvSpPr>
            <a:spLocks noGrp="1"/>
          </p:cNvSpPr>
          <p:nvPr>
            <p:ph idx="1"/>
          </p:nvPr>
        </p:nvSpPr>
        <p:spPr>
          <a:xfrm>
            <a:off x="1604860" y="2103209"/>
            <a:ext cx="5363099" cy="4457635"/>
          </a:xfrm>
          <a:noFill/>
        </p:spPr>
        <p:txBody>
          <a:bodyPr>
            <a:normAutofit fontScale="85000" lnSpcReduction="20000"/>
          </a:bodyPr>
          <a:lstStyle/>
          <a:p>
            <a:pPr>
              <a:lnSpc>
                <a:spcPct val="110000"/>
              </a:lnSpc>
            </a:pPr>
            <a:r>
              <a:rPr lang="en-US" sz="2000" dirty="0" smtClean="0">
                <a:solidFill>
                  <a:srgbClr val="FFFF00"/>
                </a:solidFill>
                <a:latin typeface="Bookman Old Style" panose="02050604050505020204" pitchFamily="18" charset="0"/>
              </a:rPr>
              <a:t>Inter-Agency Cooperation</a:t>
            </a:r>
          </a:p>
          <a:p>
            <a:pPr>
              <a:lnSpc>
                <a:spcPct val="110000"/>
              </a:lnSpc>
            </a:pPr>
            <a:r>
              <a:rPr lang="en-US" sz="2000" dirty="0" smtClean="0">
                <a:solidFill>
                  <a:srgbClr val="FFFF00"/>
                </a:solidFill>
                <a:latin typeface="Bookman Old Style" panose="02050604050505020204" pitchFamily="18" charset="0"/>
              </a:rPr>
              <a:t>Communication</a:t>
            </a:r>
          </a:p>
          <a:p>
            <a:pPr>
              <a:lnSpc>
                <a:spcPct val="110000"/>
              </a:lnSpc>
            </a:pPr>
            <a:r>
              <a:rPr lang="en-US" sz="2000" dirty="0" smtClean="0">
                <a:solidFill>
                  <a:srgbClr val="FFFF00"/>
                </a:solidFill>
                <a:latin typeface="Bookman Old Style" panose="02050604050505020204" pitchFamily="18" charset="0"/>
              </a:rPr>
              <a:t>Contract Work</a:t>
            </a:r>
          </a:p>
          <a:p>
            <a:pPr>
              <a:lnSpc>
                <a:spcPct val="110000"/>
              </a:lnSpc>
            </a:pPr>
            <a:r>
              <a:rPr lang="en-US" sz="2000" dirty="0" smtClean="0">
                <a:solidFill>
                  <a:srgbClr val="FFFF00"/>
                </a:solidFill>
                <a:latin typeface="Bookman Old Style" panose="02050604050505020204" pitchFamily="18" charset="0"/>
              </a:rPr>
              <a:t>Paved Intersections</a:t>
            </a:r>
          </a:p>
          <a:p>
            <a:pPr>
              <a:lnSpc>
                <a:spcPct val="110000"/>
              </a:lnSpc>
            </a:pPr>
            <a:r>
              <a:rPr lang="en-US" sz="2000" dirty="0" smtClean="0">
                <a:solidFill>
                  <a:srgbClr val="FFFF00"/>
                </a:solidFill>
                <a:latin typeface="Bookman Old Style" panose="02050604050505020204" pitchFamily="18" charset="0"/>
              </a:rPr>
              <a:t>Single Shot Chip Seals</a:t>
            </a:r>
          </a:p>
          <a:p>
            <a:pPr>
              <a:lnSpc>
                <a:spcPct val="110000"/>
              </a:lnSpc>
              <a:spcBef>
                <a:spcPts val="1200"/>
              </a:spcBef>
              <a:spcAft>
                <a:spcPts val="1200"/>
              </a:spcAft>
            </a:pPr>
            <a:r>
              <a:rPr lang="en-US" sz="2000" dirty="0" smtClean="0">
                <a:solidFill>
                  <a:srgbClr val="FFFF00"/>
                </a:solidFill>
                <a:latin typeface="Bookman Old Style" panose="02050604050505020204" pitchFamily="18" charset="0"/>
              </a:rPr>
              <a:t>Double Shot Chip Seals</a:t>
            </a:r>
          </a:p>
          <a:p>
            <a:pPr>
              <a:lnSpc>
                <a:spcPct val="110000"/>
              </a:lnSpc>
              <a:spcBef>
                <a:spcPts val="0"/>
              </a:spcBef>
            </a:pPr>
            <a:r>
              <a:rPr lang="en-US" sz="2000" dirty="0" smtClean="0">
                <a:solidFill>
                  <a:srgbClr val="FFFF00"/>
                </a:solidFill>
                <a:latin typeface="Bookman Old Style" panose="02050604050505020204" pitchFamily="18" charset="0"/>
              </a:rPr>
              <a:t>Scrub Seals</a:t>
            </a:r>
          </a:p>
          <a:p>
            <a:pPr>
              <a:lnSpc>
                <a:spcPct val="110000"/>
              </a:lnSpc>
              <a:spcBef>
                <a:spcPts val="0"/>
              </a:spcBef>
            </a:pPr>
            <a:endParaRPr lang="en-US" sz="2000" dirty="0" smtClean="0">
              <a:solidFill>
                <a:srgbClr val="FFFF00"/>
              </a:solidFill>
              <a:latin typeface="Bookman Old Style" panose="02050604050505020204" pitchFamily="18" charset="0"/>
            </a:endParaRPr>
          </a:p>
          <a:p>
            <a:pPr>
              <a:lnSpc>
                <a:spcPct val="110000"/>
              </a:lnSpc>
              <a:spcBef>
                <a:spcPts val="0"/>
              </a:spcBef>
            </a:pPr>
            <a:r>
              <a:rPr lang="en-US" sz="2000" dirty="0" smtClean="0">
                <a:solidFill>
                  <a:srgbClr val="FFFF00"/>
                </a:solidFill>
                <a:latin typeface="Bookman Old Style" panose="02050604050505020204" pitchFamily="18" charset="0"/>
              </a:rPr>
              <a:t>SAMI</a:t>
            </a:r>
          </a:p>
          <a:p>
            <a:pPr>
              <a:lnSpc>
                <a:spcPct val="110000"/>
              </a:lnSpc>
              <a:spcBef>
                <a:spcPts val="1200"/>
              </a:spcBef>
            </a:pPr>
            <a:r>
              <a:rPr lang="en-US" sz="2000" dirty="0" smtClean="0">
                <a:solidFill>
                  <a:srgbClr val="FFFF00"/>
                </a:solidFill>
                <a:latin typeface="Bookman Old Style" panose="02050604050505020204" pitchFamily="18" charset="0"/>
              </a:rPr>
              <a:t>Fog Seals</a:t>
            </a:r>
          </a:p>
          <a:p>
            <a:pPr>
              <a:lnSpc>
                <a:spcPct val="110000"/>
              </a:lnSpc>
              <a:spcBef>
                <a:spcPts val="1200"/>
              </a:spcBef>
            </a:pPr>
            <a:r>
              <a:rPr lang="en-US" sz="2000" dirty="0" smtClean="0">
                <a:solidFill>
                  <a:srgbClr val="FFFF00"/>
                </a:solidFill>
                <a:latin typeface="Bookman Old Style" panose="02050604050505020204" pitchFamily="18" charset="0"/>
              </a:rPr>
              <a:t>New Oil Mat Roads</a:t>
            </a:r>
          </a:p>
          <a:p>
            <a:pPr>
              <a:lnSpc>
                <a:spcPct val="110000"/>
              </a:lnSpc>
              <a:spcBef>
                <a:spcPts val="1200"/>
              </a:spcBef>
            </a:pPr>
            <a:r>
              <a:rPr lang="en-US" sz="2000" dirty="0" smtClean="0">
                <a:solidFill>
                  <a:srgbClr val="FF99FF"/>
                </a:solidFill>
                <a:latin typeface="Bookman Old Style" panose="02050604050505020204" pitchFamily="18" charset="0"/>
              </a:rPr>
              <a:t>Combatting Flushing/Bleeding Roads</a:t>
            </a:r>
          </a:p>
        </p:txBody>
      </p:sp>
    </p:spTree>
    <p:extLst>
      <p:ext uri="{BB962C8B-B14F-4D97-AF65-F5344CB8AC3E}">
        <p14:creationId xmlns:p14="http://schemas.microsoft.com/office/powerpoint/2010/main" val="2082914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40936" y="1057459"/>
            <a:ext cx="8251064" cy="5800541"/>
          </a:xfrm>
          <a:prstGeom prst="rect">
            <a:avLst/>
          </a:prstGeom>
        </p:spPr>
      </p:pic>
      <p:sp>
        <p:nvSpPr>
          <p:cNvPr id="5" name="Content Placeholder 2"/>
          <p:cNvSpPr txBox="1">
            <a:spLocks/>
          </p:cNvSpPr>
          <p:nvPr/>
        </p:nvSpPr>
        <p:spPr>
          <a:xfrm>
            <a:off x="119560" y="1984782"/>
            <a:ext cx="4903199" cy="4712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¾” – ½” rock </a:t>
            </a:r>
          </a:p>
          <a:p>
            <a:pPr marL="0" indent="0">
              <a:buNone/>
            </a:pPr>
            <a:r>
              <a:rPr lang="en-US" sz="2000" b="1" dirty="0" smtClean="0">
                <a:latin typeface="Bookman Old Style" panose="02050604050505020204" pitchFamily="18" charset="0"/>
              </a:rPr>
              <a:t>@ 52 – 55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0.46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3/8” – 10 rock </a:t>
            </a:r>
          </a:p>
          <a:p>
            <a:pPr marL="0" indent="0">
              <a:buNone/>
            </a:pPr>
            <a:r>
              <a:rPr lang="en-US" sz="2000" b="1" dirty="0" smtClean="0">
                <a:latin typeface="Bookman Old Style" panose="02050604050505020204" pitchFamily="18" charset="0"/>
              </a:rPr>
              <a:t>@ 18 – 22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0.38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9" name="Content Placeholder 2"/>
          <p:cNvSpPr txBox="1">
            <a:spLocks/>
          </p:cNvSpPr>
          <p:nvPr/>
        </p:nvSpPr>
        <p:spPr>
          <a:xfrm>
            <a:off x="9866142" y="5804455"/>
            <a:ext cx="2325858"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solidFill>
                  <a:srgbClr val="FFFF00"/>
                </a:solidFill>
                <a:latin typeface="Bookman Old Style" panose="02050604050505020204" pitchFamily="18" charset="0"/>
              </a:rPr>
              <a:t>Langmack</a:t>
            </a:r>
            <a:r>
              <a:rPr lang="en-US" sz="1800" dirty="0" smtClean="0">
                <a:solidFill>
                  <a:srgbClr val="FFFF00"/>
                </a:solidFill>
                <a:latin typeface="Bookman Old Style" panose="02050604050505020204" pitchFamily="18" charset="0"/>
              </a:rPr>
              <a:t> Rd.</a:t>
            </a:r>
          </a:p>
          <a:p>
            <a:pPr marL="0" indent="0">
              <a:buNone/>
            </a:pPr>
            <a:r>
              <a:rPr lang="en-US" sz="1800" dirty="0" smtClean="0">
                <a:solidFill>
                  <a:srgbClr val="FFFF00"/>
                </a:solidFill>
                <a:latin typeface="Bookman Old Style" panose="02050604050505020204" pitchFamily="18" charset="0"/>
              </a:rPr>
              <a:t>May of 2018.</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982095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5" name="Content Placeholder 2"/>
          <p:cNvSpPr txBox="1">
            <a:spLocks/>
          </p:cNvSpPr>
          <p:nvPr/>
        </p:nvSpPr>
        <p:spPr>
          <a:xfrm>
            <a:off x="119560" y="1984782"/>
            <a:ext cx="4903199" cy="4712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¾” – ½” rock </a:t>
            </a:r>
          </a:p>
          <a:p>
            <a:pPr marL="0" indent="0">
              <a:buNone/>
            </a:pPr>
            <a:r>
              <a:rPr lang="en-US" sz="2000" b="1" dirty="0" smtClean="0">
                <a:latin typeface="Bookman Old Style" panose="02050604050505020204" pitchFamily="18" charset="0"/>
              </a:rPr>
              <a:t>@ 52 – 55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0.46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3/8” – 10 rock </a:t>
            </a:r>
          </a:p>
          <a:p>
            <a:pPr marL="0" indent="0">
              <a:buNone/>
            </a:pPr>
            <a:r>
              <a:rPr lang="en-US" sz="2000" b="1" dirty="0" smtClean="0">
                <a:latin typeface="Bookman Old Style" panose="02050604050505020204" pitchFamily="18" charset="0"/>
              </a:rPr>
              <a:t>@ 18 – 22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0.38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7" name="Content Placeholder 2"/>
          <p:cNvSpPr txBox="1">
            <a:spLocks/>
          </p:cNvSpPr>
          <p:nvPr/>
        </p:nvSpPr>
        <p:spPr>
          <a:xfrm>
            <a:off x="9866142" y="5804455"/>
            <a:ext cx="2325858"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solidFill>
                  <a:srgbClr val="FFFF00"/>
                </a:solidFill>
                <a:latin typeface="Bookman Old Style" panose="02050604050505020204" pitchFamily="18" charset="0"/>
              </a:rPr>
              <a:t>Langmack</a:t>
            </a:r>
            <a:r>
              <a:rPr lang="en-US" sz="1800" dirty="0" smtClean="0">
                <a:solidFill>
                  <a:srgbClr val="FFFF00"/>
                </a:solidFill>
                <a:latin typeface="Bookman Old Style" panose="02050604050505020204" pitchFamily="18" charset="0"/>
              </a:rPr>
              <a:t> Rd.</a:t>
            </a:r>
          </a:p>
          <a:p>
            <a:pPr marL="0" indent="0">
              <a:buNone/>
            </a:pPr>
            <a:r>
              <a:rPr lang="en-US" sz="1800" dirty="0" smtClean="0">
                <a:solidFill>
                  <a:srgbClr val="FFFF00"/>
                </a:solidFill>
                <a:latin typeface="Bookman Old Style" panose="02050604050505020204" pitchFamily="18" charset="0"/>
              </a:rPr>
              <a:t>December of 2019.</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78165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5" name="Content Placeholder 2"/>
          <p:cNvSpPr txBox="1">
            <a:spLocks/>
          </p:cNvSpPr>
          <p:nvPr/>
        </p:nvSpPr>
        <p:spPr>
          <a:xfrm>
            <a:off x="80924" y="1282883"/>
            <a:ext cx="2906976" cy="5362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¾” – ½” rock </a:t>
            </a:r>
          </a:p>
          <a:p>
            <a:pPr marL="0" indent="0">
              <a:buNone/>
            </a:pPr>
            <a:r>
              <a:rPr lang="en-US" sz="2000" b="1" dirty="0" smtClean="0">
                <a:latin typeface="Bookman Old Style" panose="02050604050505020204" pitchFamily="18" charset="0"/>
              </a:rPr>
              <a:t>@ 52 – 55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0.46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3/8” – 10 rock </a:t>
            </a:r>
          </a:p>
          <a:p>
            <a:pPr marL="0" indent="0">
              <a:buNone/>
            </a:pPr>
            <a:r>
              <a:rPr lang="en-US" sz="2000" b="1" dirty="0" smtClean="0">
                <a:latin typeface="Bookman Old Style" panose="02050604050505020204" pitchFamily="18" charset="0"/>
              </a:rPr>
              <a:t>@ 18 – 22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CRS-3P </a:t>
            </a:r>
          </a:p>
          <a:p>
            <a:pPr marL="0" indent="0">
              <a:buNone/>
            </a:pPr>
            <a:r>
              <a:rPr lang="en-US" sz="2000" b="1" dirty="0" smtClean="0">
                <a:latin typeface="Bookman Old Style" panose="02050604050505020204" pitchFamily="18" charset="0"/>
              </a:rPr>
              <a:t>@ 0.38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No fog seal</a:t>
            </a: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46513" y="2107242"/>
            <a:ext cx="4945487" cy="3709115"/>
          </a:xfrm>
          <a:prstGeom prst="rect">
            <a:avLst/>
          </a:prstGeom>
        </p:spPr>
      </p:pic>
      <p:sp>
        <p:nvSpPr>
          <p:cNvPr id="7" name="Content Placeholder 2"/>
          <p:cNvSpPr txBox="1">
            <a:spLocks/>
          </p:cNvSpPr>
          <p:nvPr/>
        </p:nvSpPr>
        <p:spPr>
          <a:xfrm>
            <a:off x="9866142" y="5804455"/>
            <a:ext cx="2325858"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smtClean="0">
                <a:solidFill>
                  <a:srgbClr val="FFFF00"/>
                </a:solidFill>
                <a:latin typeface="Bookman Old Style" panose="02050604050505020204" pitchFamily="18" charset="0"/>
              </a:rPr>
              <a:t>Langmack</a:t>
            </a:r>
            <a:r>
              <a:rPr lang="en-US" sz="1800" dirty="0" smtClean="0">
                <a:solidFill>
                  <a:srgbClr val="FFFF00"/>
                </a:solidFill>
                <a:latin typeface="Bookman Old Style" panose="02050604050505020204" pitchFamily="18" charset="0"/>
              </a:rPr>
              <a:t> Rd.</a:t>
            </a:r>
          </a:p>
          <a:p>
            <a:pPr marL="0" indent="0">
              <a:buNone/>
            </a:pPr>
            <a:r>
              <a:rPr lang="en-US" sz="1800" dirty="0" smtClean="0">
                <a:solidFill>
                  <a:srgbClr val="FFFF00"/>
                </a:solidFill>
                <a:latin typeface="Bookman Old Style" panose="02050604050505020204" pitchFamily="18" charset="0"/>
              </a:rPr>
              <a:t>December of 2019.</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10875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1" y="1106690"/>
            <a:ext cx="6019799" cy="5715000"/>
          </a:xfrm>
          <a:prstGeom prst="rect">
            <a:avLst/>
          </a:prstGeom>
          <a:noFill/>
          <a:ln w="9525">
            <a:noFill/>
            <a:miter lim="800000"/>
            <a:headEnd/>
            <a:tailEnd/>
          </a:ln>
          <a:effectLst/>
        </p:spPr>
      </p:pic>
      <p:sp>
        <p:nvSpPr>
          <p:cNvPr id="5" name="Content Placeholder 2"/>
          <p:cNvSpPr txBox="1">
            <a:spLocks/>
          </p:cNvSpPr>
          <p:nvPr/>
        </p:nvSpPr>
        <p:spPr>
          <a:xfrm>
            <a:off x="892293" y="2042736"/>
            <a:ext cx="4375166" cy="2239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Three courses of rock.</a:t>
            </a:r>
          </a:p>
          <a:p>
            <a:pPr marL="0" indent="0">
              <a:buNone/>
            </a:pPr>
            <a:r>
              <a:rPr lang="en-US" sz="2000" b="1" dirty="0" smtClean="0">
                <a:latin typeface="Bookman Old Style" panose="02050604050505020204" pitchFamily="18" charset="0"/>
              </a:rPr>
              <a:t>Two courses of oil.</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No fog seal</a:t>
            </a: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7" name="Content Placeholder 2"/>
          <p:cNvSpPr txBox="1">
            <a:spLocks/>
          </p:cNvSpPr>
          <p:nvPr/>
        </p:nvSpPr>
        <p:spPr>
          <a:xfrm>
            <a:off x="9866142" y="5804455"/>
            <a:ext cx="2325858"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Parker Rd.</a:t>
            </a:r>
          </a:p>
          <a:p>
            <a:pPr marL="0" indent="0">
              <a:buNone/>
            </a:pPr>
            <a:r>
              <a:rPr lang="en-US" sz="1800" dirty="0" smtClean="0">
                <a:solidFill>
                  <a:srgbClr val="FFFF00"/>
                </a:solidFill>
                <a:latin typeface="Bookman Old Style" panose="02050604050505020204" pitchFamily="18" charset="0"/>
              </a:rPr>
              <a:t>2011</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3208464" y="1045341"/>
            <a:ext cx="5336668" cy="475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Bookman Old Style" panose="02050604050505020204" pitchFamily="18" charset="0"/>
              </a:rPr>
              <a:t>SANDWICH SEAL</a:t>
            </a:r>
          </a:p>
          <a:p>
            <a:pPr marL="0" indent="0" algn="ctr">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882914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2541" y="1469015"/>
            <a:ext cx="6029459" cy="5388985"/>
          </a:xfrm>
          <a:prstGeom prst="rect">
            <a:avLst/>
          </a:prstGeom>
          <a:noFill/>
          <a:ln w="9525">
            <a:noFill/>
            <a:miter lim="800000"/>
            <a:headEnd/>
            <a:tailEnd/>
          </a:ln>
          <a:effectLst/>
        </p:spPr>
      </p:pic>
      <p:sp>
        <p:nvSpPr>
          <p:cNvPr id="5" name="Content Placeholder 2"/>
          <p:cNvSpPr txBox="1">
            <a:spLocks/>
          </p:cNvSpPr>
          <p:nvPr/>
        </p:nvSpPr>
        <p:spPr>
          <a:xfrm>
            <a:off x="48042" y="973790"/>
            <a:ext cx="6050103" cy="5884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½” – ¼” rock @ 20 – 24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No oil. </a:t>
            </a:r>
          </a:p>
          <a:p>
            <a:pPr marL="0" indent="0">
              <a:buNone/>
            </a:pPr>
            <a:r>
              <a:rPr lang="en-US" sz="2000" b="1" dirty="0" smtClean="0">
                <a:latin typeface="Bookman Old Style" panose="02050604050505020204" pitchFamily="18" charset="0"/>
              </a:rPr>
              <a:t>Roll, roll, roll.</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Applied CRS-2P @ 0.35 gals/</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a:t>
            </a:r>
          </a:p>
          <a:p>
            <a:pPr marL="0" indent="0">
              <a:buNone/>
            </a:pPr>
            <a:r>
              <a:rPr lang="en-US" sz="2000" b="1" dirty="0" smtClean="0">
                <a:latin typeface="Bookman Old Style" panose="02050604050505020204" pitchFamily="18" charset="0"/>
              </a:rPr>
              <a:t>Then ½” – ¼” rock @ 22 - 24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 again.</a:t>
            </a:r>
          </a:p>
          <a:p>
            <a:pPr marL="0" indent="0">
              <a:buNone/>
            </a:pPr>
            <a:r>
              <a:rPr lang="en-US" sz="2000" b="1" dirty="0" smtClean="0">
                <a:latin typeface="Bookman Old Style" panose="02050604050505020204" pitchFamily="18" charset="0"/>
              </a:rPr>
              <a:t>Roll, roll, roll. Then sweep.</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THIRD COURSE</a:t>
            </a:r>
          </a:p>
          <a:p>
            <a:pPr marL="0" indent="0">
              <a:buNone/>
            </a:pPr>
            <a:r>
              <a:rPr lang="en-US" sz="2000" b="1" dirty="0" smtClean="0">
                <a:latin typeface="Bookman Old Style" panose="02050604050505020204" pitchFamily="18" charset="0"/>
              </a:rPr>
              <a:t>Applied CRS-2P @ 0.40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Then ¼” – 10 rock @ 18 – 20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a:t>
            </a:r>
          </a:p>
          <a:p>
            <a:pPr marL="0" indent="0">
              <a:buNone/>
            </a:pPr>
            <a:r>
              <a:rPr lang="en-US" sz="2000" b="1" dirty="0" smtClean="0">
                <a:latin typeface="Bookman Old Style" panose="02050604050505020204" pitchFamily="18" charset="0"/>
              </a:rPr>
              <a:t>Roll.</a:t>
            </a:r>
          </a:p>
          <a:p>
            <a:pPr marL="0" indent="0">
              <a:buNone/>
            </a:pPr>
            <a:endParaRPr lang="en-US" sz="2000" b="1" dirty="0">
              <a:latin typeface="Bookman Old Style" panose="02050604050505020204" pitchFamily="18" charset="0"/>
            </a:endParaRP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7" name="Content Placeholder 2"/>
          <p:cNvSpPr txBox="1">
            <a:spLocks/>
          </p:cNvSpPr>
          <p:nvPr/>
        </p:nvSpPr>
        <p:spPr>
          <a:xfrm>
            <a:off x="9866142" y="5804455"/>
            <a:ext cx="2325858"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Parker Rd.</a:t>
            </a:r>
          </a:p>
          <a:p>
            <a:pPr marL="0" indent="0">
              <a:buNone/>
            </a:pPr>
            <a:r>
              <a:rPr lang="en-US" sz="1800" dirty="0" smtClean="0">
                <a:solidFill>
                  <a:srgbClr val="FFFF00"/>
                </a:solidFill>
                <a:latin typeface="Bookman Old Style" panose="02050604050505020204" pitchFamily="18" charset="0"/>
              </a:rPr>
              <a:t>2011</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3208464" y="1045341"/>
            <a:ext cx="5336668" cy="475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Bookman Old Style" panose="02050604050505020204" pitchFamily="18" charset="0"/>
              </a:rPr>
              <a:t>SANDWICH SEAL</a:t>
            </a:r>
          </a:p>
          <a:p>
            <a:pPr marL="0" indent="0" algn="ctr">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369782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2" descr="C:\Users\kenny.hamlin\Desktop\sandwich-cement seal 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199" y="1282883"/>
            <a:ext cx="6019801" cy="5562599"/>
          </a:xfrm>
          <a:prstGeom prst="rect">
            <a:avLst/>
          </a:prstGeom>
          <a:noFill/>
        </p:spPr>
      </p:pic>
      <p:sp>
        <p:nvSpPr>
          <p:cNvPr id="5" name="Content Placeholder 2"/>
          <p:cNvSpPr txBox="1">
            <a:spLocks/>
          </p:cNvSpPr>
          <p:nvPr/>
        </p:nvSpPr>
        <p:spPr>
          <a:xfrm>
            <a:off x="48042" y="973790"/>
            <a:ext cx="6050103" cy="5884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Bookman Old Style" panose="02050604050505020204" pitchFamily="18" charset="0"/>
              </a:rPr>
              <a:t>FIRST COURSE</a:t>
            </a:r>
          </a:p>
          <a:p>
            <a:pPr marL="0" indent="0">
              <a:buNone/>
            </a:pPr>
            <a:r>
              <a:rPr lang="en-US" sz="2000" b="1" dirty="0" smtClean="0">
                <a:latin typeface="Bookman Old Style" panose="02050604050505020204" pitchFamily="18" charset="0"/>
              </a:rPr>
              <a:t>½” – ¼” rock @ 20 – 24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No oil. </a:t>
            </a:r>
          </a:p>
          <a:p>
            <a:pPr marL="0" indent="0">
              <a:buNone/>
            </a:pPr>
            <a:r>
              <a:rPr lang="en-US" sz="2000" b="1" dirty="0" smtClean="0">
                <a:latin typeface="Bookman Old Style" panose="02050604050505020204" pitchFamily="18" charset="0"/>
              </a:rPr>
              <a:t>Roll, roll, roll.</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SECOND COURSE</a:t>
            </a:r>
          </a:p>
          <a:p>
            <a:pPr marL="0" indent="0">
              <a:buNone/>
            </a:pPr>
            <a:r>
              <a:rPr lang="en-US" sz="2000" b="1" dirty="0" smtClean="0">
                <a:latin typeface="Bookman Old Style" panose="02050604050505020204" pitchFamily="18" charset="0"/>
              </a:rPr>
              <a:t>Applied CRS-2P @ 0.35 gals/</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a:t>
            </a:r>
          </a:p>
          <a:p>
            <a:pPr marL="0" indent="0">
              <a:buNone/>
            </a:pPr>
            <a:r>
              <a:rPr lang="en-US" sz="2000" b="1" dirty="0" smtClean="0">
                <a:latin typeface="Bookman Old Style" panose="02050604050505020204" pitchFamily="18" charset="0"/>
              </a:rPr>
              <a:t>Then ½” – ¼” rock @ 22 - 24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 again.</a:t>
            </a:r>
          </a:p>
          <a:p>
            <a:pPr marL="0" indent="0">
              <a:buNone/>
            </a:pPr>
            <a:r>
              <a:rPr lang="en-US" sz="2000" b="1" dirty="0" smtClean="0">
                <a:latin typeface="Bookman Old Style" panose="02050604050505020204" pitchFamily="18" charset="0"/>
              </a:rPr>
              <a:t>Roll, roll, roll. Then sweep.</a:t>
            </a:r>
          </a:p>
          <a:p>
            <a:pPr marL="0" indent="0">
              <a:buNone/>
            </a:pPr>
            <a:endParaRPr lang="en-US" sz="2000" b="1" dirty="0">
              <a:latin typeface="Bookman Old Style" panose="02050604050505020204" pitchFamily="18" charset="0"/>
            </a:endParaRPr>
          </a:p>
          <a:p>
            <a:pPr marL="0" indent="0">
              <a:buNone/>
            </a:pPr>
            <a:r>
              <a:rPr lang="en-US" sz="2000" b="1" dirty="0" smtClean="0">
                <a:latin typeface="Bookman Old Style" panose="02050604050505020204" pitchFamily="18" charset="0"/>
              </a:rPr>
              <a:t>THIRD COURSE</a:t>
            </a:r>
          </a:p>
          <a:p>
            <a:pPr marL="0" indent="0">
              <a:buNone/>
            </a:pPr>
            <a:r>
              <a:rPr lang="en-US" sz="2000" b="1" dirty="0" smtClean="0">
                <a:latin typeface="Bookman Old Style" panose="02050604050505020204" pitchFamily="18" charset="0"/>
              </a:rPr>
              <a:t>Applied CRS-2P @ 0.40 gals/</a:t>
            </a:r>
            <a:r>
              <a:rPr lang="en-US" sz="2000" b="1" dirty="0" err="1" smtClean="0">
                <a:latin typeface="Bookman Old Style" panose="02050604050505020204" pitchFamily="18" charset="0"/>
              </a:rPr>
              <a:t>sy</a:t>
            </a:r>
            <a:endParaRPr lang="en-US" sz="2000" b="1" dirty="0" smtClean="0">
              <a:latin typeface="Bookman Old Style" panose="02050604050505020204" pitchFamily="18" charset="0"/>
            </a:endParaRPr>
          </a:p>
          <a:p>
            <a:pPr marL="0" indent="0">
              <a:buNone/>
            </a:pPr>
            <a:r>
              <a:rPr lang="en-US" sz="2000" b="1" dirty="0" smtClean="0">
                <a:latin typeface="Bookman Old Style" panose="02050604050505020204" pitchFamily="18" charset="0"/>
              </a:rPr>
              <a:t>Then ¼” – 10 rock @ 18 – 20 </a:t>
            </a:r>
            <a:r>
              <a:rPr lang="en-US" sz="2000" b="1" dirty="0" err="1" smtClean="0">
                <a:latin typeface="Bookman Old Style" panose="02050604050505020204" pitchFamily="18" charset="0"/>
              </a:rPr>
              <a:t>lbs</a:t>
            </a:r>
            <a:r>
              <a:rPr lang="en-US" sz="2000" b="1" dirty="0" smtClean="0">
                <a:latin typeface="Bookman Old Style" panose="02050604050505020204" pitchFamily="18" charset="0"/>
              </a:rPr>
              <a:t>/</a:t>
            </a:r>
            <a:r>
              <a:rPr lang="en-US" sz="2000" b="1" dirty="0" err="1" smtClean="0">
                <a:latin typeface="Bookman Old Style" panose="02050604050505020204" pitchFamily="18" charset="0"/>
              </a:rPr>
              <a:t>sy</a:t>
            </a:r>
            <a:r>
              <a:rPr lang="en-US" sz="2000" b="1" dirty="0" smtClean="0">
                <a:latin typeface="Bookman Old Style" panose="02050604050505020204" pitchFamily="18" charset="0"/>
              </a:rPr>
              <a:t>.</a:t>
            </a:r>
          </a:p>
          <a:p>
            <a:pPr marL="0" indent="0">
              <a:buNone/>
            </a:pPr>
            <a:r>
              <a:rPr lang="en-US" sz="2000" b="1" dirty="0" smtClean="0">
                <a:latin typeface="Bookman Old Style" panose="02050604050505020204" pitchFamily="18" charset="0"/>
              </a:rPr>
              <a:t>Roll.</a:t>
            </a:r>
          </a:p>
          <a:p>
            <a:pPr marL="0" indent="0">
              <a:buNone/>
            </a:pPr>
            <a:endParaRPr lang="en-US" sz="2000" b="1" dirty="0">
              <a:latin typeface="Bookman Old Style" panose="02050604050505020204" pitchFamily="18" charset="0"/>
            </a:endParaRPr>
          </a:p>
          <a:p>
            <a:pPr marL="0" indent="0">
              <a:buNone/>
            </a:pPr>
            <a:endParaRPr lang="en-US" sz="2000" b="1" dirty="0">
              <a:latin typeface="Bookman Old Style" panose="02050604050505020204" pitchFamily="18" charset="0"/>
            </a:endParaRPr>
          </a:p>
        </p:txBody>
      </p:sp>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7" name="Content Placeholder 2"/>
          <p:cNvSpPr txBox="1">
            <a:spLocks/>
          </p:cNvSpPr>
          <p:nvPr/>
        </p:nvSpPr>
        <p:spPr>
          <a:xfrm>
            <a:off x="8873544" y="5804455"/>
            <a:ext cx="3318456"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Parker Rd.</a:t>
            </a:r>
          </a:p>
          <a:p>
            <a:pPr marL="0" indent="0">
              <a:buNone/>
            </a:pPr>
            <a:r>
              <a:rPr lang="en-US" sz="1800" dirty="0" smtClean="0">
                <a:solidFill>
                  <a:srgbClr val="FFFF00"/>
                </a:solidFill>
                <a:latin typeface="Bookman Old Style" panose="02050604050505020204" pitchFamily="18" charset="0"/>
              </a:rPr>
              <a:t>After sandwich seal in 2011</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3208464" y="1045341"/>
            <a:ext cx="5336668" cy="475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Bookman Old Style" panose="02050604050505020204" pitchFamily="18" charset="0"/>
              </a:rPr>
              <a:t>SANDWICH SEAL</a:t>
            </a:r>
          </a:p>
          <a:p>
            <a:pPr marL="0" indent="0" algn="ctr">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3821845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03307"/>
            <a:ext cx="5215944" cy="5554694"/>
          </a:xfrm>
          <a:prstGeom prst="rect">
            <a:avLst/>
          </a:prstGeom>
        </p:spPr>
      </p:pic>
      <p:pic>
        <p:nvPicPr>
          <p:cNvPr id="9" name="Picture 2" descr="C:\Users\kenny.hamlin\Desktop\sandwich-cement seal 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199" y="1282883"/>
            <a:ext cx="6019801" cy="5562599"/>
          </a:xfrm>
          <a:prstGeom prst="rect">
            <a:avLst/>
          </a:prstGeom>
          <a:noFill/>
        </p:spPr>
      </p:pic>
      <p:sp>
        <p:nvSpPr>
          <p:cNvPr id="6" name="Title 1"/>
          <p:cNvSpPr txBox="1">
            <a:spLocks/>
          </p:cNvSpPr>
          <p:nvPr/>
        </p:nvSpPr>
        <p:spPr>
          <a:xfrm>
            <a:off x="2406271" y="0"/>
            <a:ext cx="7048500" cy="1065600"/>
          </a:xfrm>
          <a:prstGeom prst="rect">
            <a:avLst/>
          </a:prstGeom>
          <a:solidFill>
            <a:srgbClr val="92D05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Castellar" panose="020A0402060406010301" pitchFamily="18" charset="0"/>
              </a:rPr>
              <a:t>Flushing/bleeding roads</a:t>
            </a:r>
            <a:endParaRPr lang="en-US" b="1" dirty="0">
              <a:latin typeface="Castellar" panose="020A0402060406010301" pitchFamily="18" charset="0"/>
            </a:endParaRPr>
          </a:p>
        </p:txBody>
      </p:sp>
      <p:sp>
        <p:nvSpPr>
          <p:cNvPr id="7" name="Content Placeholder 2"/>
          <p:cNvSpPr txBox="1">
            <a:spLocks/>
          </p:cNvSpPr>
          <p:nvPr/>
        </p:nvSpPr>
        <p:spPr>
          <a:xfrm>
            <a:off x="8873544" y="5804455"/>
            <a:ext cx="3318456"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Parker Rd.</a:t>
            </a:r>
          </a:p>
          <a:p>
            <a:pPr marL="0" indent="0">
              <a:buNone/>
            </a:pPr>
            <a:r>
              <a:rPr lang="en-US" sz="1800" dirty="0" smtClean="0">
                <a:solidFill>
                  <a:srgbClr val="FFFF00"/>
                </a:solidFill>
                <a:latin typeface="Bookman Old Style" panose="02050604050505020204" pitchFamily="18" charset="0"/>
              </a:rPr>
              <a:t>After sandwich seal in 2011</a:t>
            </a:r>
            <a:endParaRPr lang="en-US" sz="1800" dirty="0">
              <a:solidFill>
                <a:srgbClr val="FFFF00"/>
              </a:solidFill>
              <a:latin typeface="Bookman Old Style" panose="02050604050505020204" pitchFamily="18" charset="0"/>
            </a:endParaRPr>
          </a:p>
        </p:txBody>
      </p:sp>
      <p:sp>
        <p:nvSpPr>
          <p:cNvPr id="8" name="Content Placeholder 2"/>
          <p:cNvSpPr txBox="1">
            <a:spLocks/>
          </p:cNvSpPr>
          <p:nvPr/>
        </p:nvSpPr>
        <p:spPr>
          <a:xfrm>
            <a:off x="3208464" y="1045341"/>
            <a:ext cx="5336668" cy="475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Bookman Old Style" panose="02050604050505020204" pitchFamily="18" charset="0"/>
              </a:rPr>
              <a:t>SANDWICH SEAL</a:t>
            </a:r>
          </a:p>
          <a:p>
            <a:pPr marL="0" indent="0" algn="ctr">
              <a:buNone/>
            </a:pPr>
            <a:endParaRPr lang="en-US" b="1" dirty="0">
              <a:latin typeface="Bookman Old Style" panose="02050604050505020204" pitchFamily="18" charset="0"/>
            </a:endParaRPr>
          </a:p>
        </p:txBody>
      </p:sp>
      <p:sp>
        <p:nvSpPr>
          <p:cNvPr id="10" name="Content Placeholder 2"/>
          <p:cNvSpPr txBox="1">
            <a:spLocks/>
          </p:cNvSpPr>
          <p:nvPr/>
        </p:nvSpPr>
        <p:spPr>
          <a:xfrm>
            <a:off x="255431" y="5804455"/>
            <a:ext cx="3318456" cy="969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FFFF00"/>
                </a:solidFill>
                <a:latin typeface="Bookman Old Style" panose="02050604050505020204" pitchFamily="18" charset="0"/>
              </a:rPr>
              <a:t>Parker Rd.</a:t>
            </a:r>
          </a:p>
          <a:p>
            <a:pPr marL="0" indent="0">
              <a:buNone/>
            </a:pPr>
            <a:r>
              <a:rPr lang="en-US" sz="1800" dirty="0" smtClean="0">
                <a:solidFill>
                  <a:srgbClr val="FFFF00"/>
                </a:solidFill>
                <a:latin typeface="Bookman Old Style" panose="02050604050505020204" pitchFamily="18" charset="0"/>
              </a:rPr>
              <a:t>July, 2018</a:t>
            </a:r>
            <a:endParaRPr lang="en-US" sz="18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51266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043" y="0"/>
            <a:ext cx="9144000" cy="6858000"/>
          </a:xfrm>
          <a:prstGeom prst="rect">
            <a:avLst/>
          </a:prstGeom>
        </p:spPr>
      </p:pic>
      <p:sp>
        <p:nvSpPr>
          <p:cNvPr id="12" name="Title 1"/>
          <p:cNvSpPr>
            <a:spLocks noGrp="1"/>
          </p:cNvSpPr>
          <p:nvPr>
            <p:ph type="title"/>
          </p:nvPr>
        </p:nvSpPr>
        <p:spPr>
          <a:xfrm>
            <a:off x="2296801" y="0"/>
            <a:ext cx="7048500" cy="1065600"/>
          </a:xfrm>
          <a:solidFill>
            <a:srgbClr val="92D050"/>
          </a:solidFill>
        </p:spPr>
        <p:txBody>
          <a:bodyPr/>
          <a:lstStyle/>
          <a:p>
            <a:pPr algn="ctr"/>
            <a:r>
              <a:rPr lang="en-US" b="1" dirty="0" smtClean="0">
                <a:latin typeface="Castellar" panose="020A0402060406010301" pitchFamily="18" charset="0"/>
              </a:rPr>
              <a:t>COMMUNICATION</a:t>
            </a:r>
            <a:endParaRPr lang="en-US" b="1" dirty="0">
              <a:latin typeface="Castellar" panose="020A0402060406010301" pitchFamily="18" charset="0"/>
            </a:endParaRPr>
          </a:p>
        </p:txBody>
      </p:sp>
    </p:spTree>
    <p:extLst>
      <p:ext uri="{BB962C8B-B14F-4D97-AF65-F5344CB8AC3E}">
        <p14:creationId xmlns:p14="http://schemas.microsoft.com/office/powerpoint/2010/main" val="189216577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C35680814BB43A11E9FB07D601FB4" ma:contentTypeVersion="2" ma:contentTypeDescription="Create a new document." ma:contentTypeScope="" ma:versionID="eec5cde7945ba053eb90ff92c76b596f">
  <xsd:schema xmlns:xsd="http://www.w3.org/2001/XMLSchema" xmlns:xs="http://www.w3.org/2001/XMLSchema" xmlns:p="http://schemas.microsoft.com/office/2006/metadata/properties" xmlns:ns1="http://schemas.microsoft.com/sharepoint/v3" xmlns:ns2="7ac1d05a-fc1e-4069-a527-ab4693b3d038" targetNamespace="http://schemas.microsoft.com/office/2006/metadata/properties" ma:root="true" ma:fieldsID="cda7576bbc4fe67a2cb7ad6bfa5bbd97" ns1:_="" ns2:_="">
    <xsd:import namespace="http://schemas.microsoft.com/sharepoint/v3"/>
    <xsd:import namespace="7ac1d05a-fc1e-4069-a527-ab4693b3d038"/>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d05a-fc1e-4069-a527-ab4693b3d038"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MigrationSourceURL xmlns="7ac1d05a-fc1e-4069-a527-ab4693b3d038" xsi:nil="true"/>
    <PublishingStartDate xmlns="http://schemas.microsoft.com/sharepoint/v3" xsi:nil="true"/>
  </documentManagement>
</p:properties>
</file>

<file path=customXml/itemProps1.xml><?xml version="1.0" encoding="utf-8"?>
<ds:datastoreItem xmlns:ds="http://schemas.openxmlformats.org/officeDocument/2006/customXml" ds:itemID="{8B81B6D8-5486-418F-B286-E827DC06E03E}"/>
</file>

<file path=customXml/itemProps2.xml><?xml version="1.0" encoding="utf-8"?>
<ds:datastoreItem xmlns:ds="http://schemas.openxmlformats.org/officeDocument/2006/customXml" ds:itemID="{9BD57B93-E42A-4D3F-9433-6D9969904B24}"/>
</file>

<file path=customXml/itemProps3.xml><?xml version="1.0" encoding="utf-8"?>
<ds:datastoreItem xmlns:ds="http://schemas.openxmlformats.org/officeDocument/2006/customXml" ds:itemID="{30814729-0FD4-472E-95CF-EF3558267E1A}"/>
</file>

<file path=docProps/app.xml><?xml version="1.0" encoding="utf-8"?>
<Properties xmlns="http://schemas.openxmlformats.org/officeDocument/2006/extended-properties" xmlns:vt="http://schemas.openxmlformats.org/officeDocument/2006/docPropsVTypes">
  <TotalTime>3962</TotalTime>
  <Words>2955</Words>
  <Application>Microsoft Office PowerPoint</Application>
  <PresentationFormat>Custom</PresentationFormat>
  <Paragraphs>773</Paragraphs>
  <Slides>87</Slides>
  <Notes>0</Notes>
  <HiddenSlides>0</HiddenSlides>
  <MMClips>3</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LINN COUNTY</vt:lpstr>
      <vt:lpstr>PowerPoint Presentation</vt:lpstr>
      <vt:lpstr>Inter-Agency Cooperation</vt:lpstr>
      <vt:lpstr>Inter-Agency Cooperation</vt:lpstr>
      <vt:lpstr>PowerPoint Presentation</vt:lpstr>
      <vt:lpstr>Inter-Agency Cooperation</vt:lpstr>
      <vt:lpstr>PowerPoint Presentation</vt:lpstr>
      <vt:lpstr>COMMUNICATION</vt:lpstr>
      <vt:lpstr>COMMUNICATION</vt:lpstr>
      <vt:lpstr>COMMUNICATION</vt:lpstr>
      <vt:lpstr>COMMUNICATION</vt:lpstr>
      <vt:lpstr>COMMUNICATION</vt:lpstr>
      <vt:lpstr>COMMUNICATION</vt:lpstr>
      <vt:lpstr>PowerPoint Presentation</vt:lpstr>
      <vt:lpstr>contractors</vt:lpstr>
      <vt:lpstr>contractors</vt:lpstr>
      <vt:lpstr>contractors</vt:lpstr>
      <vt:lpstr>contractors</vt:lpstr>
      <vt:lpstr>PowerPoint Presentation</vt:lpstr>
      <vt:lpstr>Paved intersections</vt:lpstr>
      <vt:lpstr>Paved intersections</vt:lpstr>
      <vt:lpstr>Paved intersections</vt:lpstr>
      <vt:lpstr>Paved intersections</vt:lpstr>
      <vt:lpstr>Paved intersections</vt:lpstr>
      <vt:lpstr>PowerPoint Presentation</vt:lpstr>
      <vt:lpstr>Single shot</vt:lpstr>
      <vt:lpstr>Single shot</vt:lpstr>
      <vt:lpstr>Single shot</vt:lpstr>
      <vt:lpstr>Single shot</vt:lpstr>
      <vt:lpstr>Single shot</vt:lpstr>
      <vt:lpstr>Single shot</vt:lpstr>
      <vt:lpstr>single shot</vt:lpstr>
      <vt:lpstr>single shot</vt:lpstr>
      <vt:lpstr>PowerPoint Presentation</vt:lpstr>
      <vt:lpstr>double shot</vt:lpstr>
      <vt:lpstr>double shot</vt:lpstr>
      <vt:lpstr>double shot</vt:lpstr>
      <vt:lpstr>double shot</vt:lpstr>
      <vt:lpstr>double shot</vt:lpstr>
      <vt:lpstr>double shot</vt:lpstr>
      <vt:lpstr>double shot</vt:lpstr>
      <vt:lpstr>double shot</vt:lpstr>
      <vt:lpstr>PowerPoint Presentation</vt:lpstr>
      <vt:lpstr>SCRUB SEAL</vt:lpstr>
      <vt:lpstr>SCRUB SEAL</vt:lpstr>
      <vt:lpstr>SCRUB SEAL</vt:lpstr>
      <vt:lpstr>Powerline Road</vt:lpstr>
      <vt:lpstr>Powerline Road</vt:lpstr>
      <vt:lpstr>Powerline Road</vt:lpstr>
      <vt:lpstr>Powerline Road</vt:lpstr>
      <vt:lpstr>Powerline Road</vt:lpstr>
      <vt:lpstr>Powerline Road</vt:lpstr>
      <vt:lpstr>Powerline Road</vt:lpstr>
      <vt:lpstr>Powerline Road</vt:lpstr>
      <vt:lpstr>Powerline Road</vt:lpstr>
      <vt:lpstr>Powerline Road</vt:lpstr>
      <vt:lpstr>American Dr.</vt:lpstr>
      <vt:lpstr>American Dr.</vt:lpstr>
      <vt:lpstr>Brewster rd.</vt:lpstr>
      <vt:lpstr>Brewster rd.</vt:lpstr>
      <vt:lpstr>Brewster rd.</vt:lpstr>
      <vt:lpstr>Brewster rd.</vt:lpstr>
      <vt:lpstr>Brewster rd.</vt:lpstr>
      <vt:lpstr>Brewster rd.</vt:lpstr>
      <vt:lpstr>PowerPoint Presentation</vt:lpstr>
      <vt:lpstr>SAMI</vt:lpstr>
      <vt:lpstr>SAMI</vt:lpstr>
      <vt:lpstr>SAMI</vt:lpstr>
      <vt:lpstr>PowerPoint Presentation</vt:lpstr>
      <vt:lpstr>Fog Seals</vt:lpstr>
      <vt:lpstr>Fog Seals</vt:lpstr>
      <vt:lpstr>Fog Seals</vt:lpstr>
      <vt:lpstr>PowerPoint Presentation</vt:lpstr>
      <vt:lpstr>New oil roads</vt:lpstr>
      <vt:lpstr>New oil roads</vt:lpstr>
      <vt:lpstr>New oil roads</vt:lpstr>
      <vt:lpstr>New oil roads</vt:lpstr>
      <vt:lpstr>New oil roads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SCRUB SEAL</dc:title>
  <dc:creator>Kevin Hamilton</dc:creator>
  <cp:lastModifiedBy>Morgan A. La France</cp:lastModifiedBy>
  <cp:revision>188</cp:revision>
  <dcterms:created xsi:type="dcterms:W3CDTF">2016-11-08T18:47:26Z</dcterms:created>
  <dcterms:modified xsi:type="dcterms:W3CDTF">2019-12-17T19:41:02Z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0x010100563C35680814BB43A11E9FB07D601FB4</vt:lpwstr>
  </property>
</Properties>
</file>