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75" r:id="rId5"/>
    <p:sldId id="269" r:id="rId6"/>
    <p:sldId id="259" r:id="rId7"/>
    <p:sldId id="262" r:id="rId8"/>
    <p:sldId id="261" r:id="rId9"/>
    <p:sldId id="265" r:id="rId10"/>
    <p:sldId id="263" r:id="rId11"/>
    <p:sldId id="264" r:id="rId12"/>
    <p:sldId id="268" r:id="rId13"/>
    <p:sldId id="270" r:id="rId14"/>
    <p:sldId id="271" r:id="rId15"/>
    <p:sldId id="27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86" d="100"/>
          <a:sy n="86" d="100"/>
        </p:scale>
        <p:origin x="48" y="4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92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76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066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93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95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498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1157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46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15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073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70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CFF8C0-921E-4C8A-898C-D0045BCF21DD}" type="datetimeFigureOut">
              <a:rPr lang="en-US" smtClean="0"/>
              <a:t>12/9/2019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C4D81F-B4F1-4C0E-B534-A85A25EF46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4480" y="1087800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/>
            </a:r>
            <a:br>
              <a:rPr lang="en-US" sz="5400" b="1" dirty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/>
              <a:t>CHIP SEAL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5400" b="1" dirty="0" smtClean="0"/>
              <a:t>EFFICIENCY IN OPERATIONS</a:t>
            </a:r>
            <a:br>
              <a:rPr lang="en-US" sz="5400" b="1" dirty="0" smtClean="0"/>
            </a:br>
            <a:r>
              <a:rPr lang="en-US" sz="5400" dirty="0" smtClean="0"/>
              <a:t/>
            </a:r>
            <a:br>
              <a:rPr lang="en-US" sz="5400" dirty="0" smtClean="0"/>
            </a:b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54480" y="4492665"/>
            <a:ext cx="9144000" cy="1655762"/>
          </a:xfrm>
        </p:spPr>
        <p:txBody>
          <a:bodyPr/>
          <a:lstStyle/>
          <a:p>
            <a:pPr algn="ctr"/>
            <a:r>
              <a:rPr lang="en-US" dirty="0" smtClean="0"/>
              <a:t>MORROW COUNTY</a:t>
            </a:r>
          </a:p>
          <a:p>
            <a:pPr algn="ctr"/>
            <a:r>
              <a:rPr lang="en-US" dirty="0" smtClean="0"/>
              <a:t>2018-2019</a:t>
            </a:r>
          </a:p>
          <a:p>
            <a:pPr algn="ctr"/>
            <a:r>
              <a:rPr lang="en-US" sz="1800" dirty="0" smtClean="0"/>
              <a:t>Eric Imes</a:t>
            </a:r>
          </a:p>
          <a:p>
            <a:pPr algn="ctr"/>
            <a:r>
              <a:rPr lang="en-US" sz="1800" dirty="0" smtClean="0"/>
              <a:t>541-256-0576</a:t>
            </a: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280" y="4492665"/>
            <a:ext cx="1053709" cy="1068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1971" y="4492665"/>
            <a:ext cx="1053709" cy="106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581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POST CONSTRUCTION MEETING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Discussed what went well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Discussed what to change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Discussed safety concerns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It was valuable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523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374" y="163886"/>
            <a:ext cx="10515600" cy="1240708"/>
          </a:xfrm>
        </p:spPr>
        <p:txBody>
          <a:bodyPr/>
          <a:lstStyle/>
          <a:p>
            <a:pPr algn="ctr"/>
            <a:r>
              <a:rPr lang="en-US" b="1" dirty="0" smtClean="0"/>
              <a:t>DATA ENTRY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416775"/>
              </p:ext>
            </p:extLst>
          </p:nvPr>
        </p:nvGraphicFramePr>
        <p:xfrm>
          <a:off x="113121" y="1756404"/>
          <a:ext cx="11981468" cy="49837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74968"/>
                <a:gridCol w="708962"/>
                <a:gridCol w="708962"/>
                <a:gridCol w="1255876"/>
                <a:gridCol w="435504"/>
                <a:gridCol w="891268"/>
                <a:gridCol w="891268"/>
                <a:gridCol w="891268"/>
                <a:gridCol w="891268"/>
                <a:gridCol w="901395"/>
                <a:gridCol w="901395"/>
                <a:gridCol w="891268"/>
                <a:gridCol w="638066"/>
              </a:tblGrid>
              <a:tr h="123974"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CHIP SEAL FISCAL YEAR 2018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0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ROAD NAME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projected date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actual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AREA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MILES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LENGTH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WIDTH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SQUARE YDS.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projected gallons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projected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square yds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gallons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shot rate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ALPINE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3rd.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3rd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North Lexington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11200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24889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11200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26874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11100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PATTERSON FERRY north of 730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4th.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4th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Irrigon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3.34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17635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50946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21907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52380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22725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PATTERSON FERRY south of 730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5th.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5,6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Irrigon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15101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43625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18759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42723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19725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0.462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COLUMBIA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5,6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4,5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Irrigon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2.43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12830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35639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17820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37133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16600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KUNZE west of main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6,10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6,10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4.78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25239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33.5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93945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39457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93673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45244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0.483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KUNZE east of main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11th.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11th.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1.24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6547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22-24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16731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7362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16731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8081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0.483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MILLER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11th.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11th.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2660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5911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2956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6879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3725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0.542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PETERS north of Kunze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11th.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10th.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5844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6456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3050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0.472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TOMS CAMP north of Kunze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11th.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11th.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5889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2945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6333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3500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0.553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WILSON west of Paul Smith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12th.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12th.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12640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40729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18328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41395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19400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0.469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01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TOWER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june 13,17,18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june 12,13,17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43845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126663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53199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127233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57250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28.96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152977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450811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196563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457810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210400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FOG SEAL FISCAL YEAR 2018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01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ROAD NAME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projected date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actual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AREA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MILES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LENGTH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WIDTH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SQUARE YDS.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projected gallons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projected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square yds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gallons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shot rate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ALPINE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North Lexington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PATTERSON FERRY north of 207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19th.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18th.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Irrigon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3.34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17635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50946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6114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51931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5193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PATTERSON FERRY south of 207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19,20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18th.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Irrigon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2.86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15101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43625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5235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44590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4459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COLUMBIA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20th.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18th.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Irrigon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2.43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12830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35639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4277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37619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4425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0.118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KUNZE west of main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20,24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19th.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4.78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25239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33.5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93945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11273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94522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9830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KUNZE east of main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24th.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19th.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1.24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6547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22-24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16731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2008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17464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1816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MILLER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25th.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19th.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2660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5911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709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6695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PETERS north of Kunze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25th.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19th.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2630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5844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6695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TOM CAMP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25th.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19th.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5889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707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6695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0.101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WILSON west of Paul Smith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26th.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19th.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2.39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12640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40729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4888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42476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4375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0.103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30173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TOWER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june 26th.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june 20th.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Boardman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8.3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43845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126663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15200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127117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13200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  <a:tr h="123974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TOTAL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15 days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12 days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26.84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141777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425922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51112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435804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45323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0.1036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93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76374" y="163886"/>
            <a:ext cx="10515600" cy="1240708"/>
          </a:xfrm>
        </p:spPr>
        <p:txBody>
          <a:bodyPr/>
          <a:lstStyle/>
          <a:p>
            <a:pPr algn="ctr"/>
            <a:r>
              <a:rPr lang="en-US" b="1" dirty="0" smtClean="0"/>
              <a:t>DATA ENTRY</a:t>
            </a:r>
            <a:endParaRPr lang="en-US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05449"/>
              </p:ext>
            </p:extLst>
          </p:nvPr>
        </p:nvGraphicFramePr>
        <p:xfrm>
          <a:off x="84840" y="1508305"/>
          <a:ext cx="11698668" cy="52711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13790"/>
                <a:gridCol w="687003"/>
                <a:gridCol w="687003"/>
                <a:gridCol w="1216973"/>
                <a:gridCol w="510345"/>
                <a:gridCol w="863661"/>
                <a:gridCol w="863661"/>
                <a:gridCol w="863661"/>
                <a:gridCol w="863661"/>
                <a:gridCol w="873474"/>
                <a:gridCol w="873474"/>
                <a:gridCol w="863661"/>
                <a:gridCol w="618301"/>
              </a:tblGrid>
              <a:tr h="128087"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CHIP SEAL FISCAL YEAR 2019</a:t>
                      </a:r>
                      <a:endParaRPr lang="en-US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201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ROAD NAME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projected date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actual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AREA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MILES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LENGTH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WIDTH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SQUARE YDS.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projected gallons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projected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square yds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gallons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shot rate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RHEA CREEK BRIDGE SECTION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19-Aug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IONE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8267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3968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8194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4000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0.488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IONE-GOOSEBERRY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20-Aug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IONE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19.54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103152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22-31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276900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132912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0.48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281183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135550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21-Aug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21-Aug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22-Aug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22-Aug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26-Aug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26-Aug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27-Aug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28-Aug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private aircraft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hanger apron and taxiway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were added and completed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 this time frame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20.127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106252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285167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136880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0.480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289377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139550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0.485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FOG SEAL FISCAL YEAR 2019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2019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ROAD NAME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projected date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actual date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AREA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MILES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LENGTH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WIDTH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SQUARE YDS.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projected gallons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projected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square yds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gallons shot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shot rate</a:t>
                      </a:r>
                      <a:endParaRPr lang="en-US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RHEA CREEK BRIDGE SECTION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29-Aug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IONE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0.587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8267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992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8327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1100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0.13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IONE-GOOSEBERRY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3-Sep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IONE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19.54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103152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22-31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276900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27690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293267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40925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4-Sep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29-Aug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600" u="none" strike="noStrike">
                          <a:effectLst/>
                        </a:rPr>
                        <a:t>5-Sep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private aircraft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hanger apron and taxiway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were added and completed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in this time frame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  <a:tr h="128087">
                <a:tc>
                  <a:txBody>
                    <a:bodyPr/>
                    <a:lstStyle/>
                    <a:p>
                      <a:pPr algn="l" fontAlgn="b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600" u="none" strike="noStrike">
                          <a:effectLst/>
                        </a:rPr>
                        <a:t>11 days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 days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20.127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106252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285167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28682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0.11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301594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42025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 dirty="0">
                          <a:effectLst/>
                        </a:rPr>
                        <a:t>0.135</a:t>
                      </a:r>
                      <a:endParaRPr lang="en-US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12" marR="5412" marT="541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02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751" y="118240"/>
            <a:ext cx="8886497" cy="666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66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79" y="200025"/>
            <a:ext cx="8614541" cy="646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19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995488"/>
            <a:ext cx="12245866" cy="486251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Faster Capabilities = more oil on the ground in a day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Faster pump turnaround = more oil on the ground in a day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Seamless Flagging = more oil on the ground in a day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Matching rock trucks to dist = more oil on the ground in a day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Maximum oil on the ground in a day = maximum project efficiency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7 DAYS AHEAD OF SCHEDULE &amp; LOWER ROCK RATES SAVED AN ADDITIONAL $204,000 IN TOTAL PROJECT COSTS THIS YEAR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algn="ctr">
              <a:buNone/>
            </a:pPr>
            <a:r>
              <a:rPr lang="en-US" dirty="0" smtClean="0"/>
              <a:t>Eric Imes 541-256-0576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4000500" lvl="8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3568" y="319897"/>
            <a:ext cx="9605963" cy="1824038"/>
          </a:xfrm>
        </p:spPr>
        <p:txBody>
          <a:bodyPr/>
          <a:lstStyle/>
          <a:p>
            <a:pPr algn="ctr"/>
            <a:r>
              <a:rPr lang="en-US" b="1" dirty="0" smtClean="0"/>
              <a:t>IN CLOSING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587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4364" y="441667"/>
            <a:ext cx="9385576" cy="1089121"/>
          </a:xfrm>
        </p:spPr>
        <p:txBody>
          <a:bodyPr/>
          <a:lstStyle/>
          <a:p>
            <a:pPr algn="ctr"/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3956" y="1852654"/>
            <a:ext cx="4683318" cy="471512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Chip Seal Operations Planning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Pre Construction Meeting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Post Construction Meeting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chemeClr val="tx1"/>
                </a:solidFill>
              </a:rPr>
              <a:t>Data Entry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95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995488"/>
            <a:ext cx="5486400" cy="4862512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Crew and Equipment Capabilities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Rock source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Equipment Staging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Municipality Communication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Land Owner Communication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Asphalt Supplier Capabilities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Projected Schedule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n-US" dirty="0" smtClean="0"/>
              <a:t>Back Up Plan</a:t>
            </a:r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4000500" lvl="8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483568" y="319897"/>
            <a:ext cx="9605963" cy="1824038"/>
          </a:xfrm>
        </p:spPr>
        <p:txBody>
          <a:bodyPr/>
          <a:lstStyle/>
          <a:p>
            <a:pPr algn="ctr"/>
            <a:r>
              <a:rPr lang="en-US" b="1" dirty="0" smtClean="0"/>
              <a:t>CHIP SEAL OPERATIONS PLANNING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4376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0" y="1995488"/>
            <a:ext cx="5486400" cy="4862512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4000500" lvl="8" indent="-342900">
              <a:buFont typeface="Wingdings" panose="05000000000000000000" pitchFamily="2" charset="2"/>
              <a:buChar char="v"/>
            </a:pPr>
            <a:endParaRPr lang="en-US" dirty="0" smtClean="0"/>
          </a:p>
          <a:p>
            <a:pPr marL="342900" indent="-342900" algn="l">
              <a:buFont typeface="Wingdings" panose="05000000000000000000" pitchFamily="2" charset="2"/>
              <a:buChar char="v"/>
            </a:pP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8143673"/>
              </p:ext>
            </p:extLst>
          </p:nvPr>
        </p:nvGraphicFramePr>
        <p:xfrm>
          <a:off x="181303" y="1635673"/>
          <a:ext cx="11828079" cy="50567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90782"/>
                <a:gridCol w="857936"/>
                <a:gridCol w="1521408"/>
                <a:gridCol w="526200"/>
                <a:gridCol w="1086719"/>
                <a:gridCol w="1086719"/>
                <a:gridCol w="1086719"/>
                <a:gridCol w="1086719"/>
                <a:gridCol w="1086719"/>
                <a:gridCol w="1098158"/>
              </a:tblGrid>
              <a:tr h="374800">
                <a:tc gridSpan="10"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>
                          <a:effectLst/>
                        </a:rPr>
                        <a:t>CHIP SEAL FISCAL YEAR 2018</a:t>
                      </a:r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9698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ROAD NAME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projected date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AREA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MILES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LENGTH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WIDTH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SQUARE YDS.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projected rock tons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projected gallons</a:t>
                      </a:r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u="none" strike="noStrike">
                          <a:effectLst/>
                        </a:rPr>
                        <a:t>projected shot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ALPINE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3rd.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North Lexington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24889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11200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PATTERSON FERRY north of 730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4th.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Irrigon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3.34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17635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50946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535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21907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PATTERSON FERRY south of 730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5th.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Irrigon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15101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43625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458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18759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COLUMBIA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5,6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Irrigon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2.43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12830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35639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17820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KUNZE west of main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6,10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Boardman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4.78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25239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33.5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93945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986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39457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KUNZE east of main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11th.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Boardman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1.24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6547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22-24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16731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176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7362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MILLER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11th.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Boardman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2660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5911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2956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PETERS north of Kunze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11th.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Boardman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5844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61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TOMS CAMP north of Kunze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11th.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Boardman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2650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5889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WILSON west of Paul Smith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june 12th.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Boardman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2.39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12640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40729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18328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9698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TOWER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june 13,17,18</a:t>
                      </a:r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Boardman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8.3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43845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126663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1330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53199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0.42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  <a:tr h="310969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28.96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152977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450811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4786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>
                          <a:effectLst/>
                        </a:rPr>
                        <a:t>196563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0.454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52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52" y="317240"/>
            <a:ext cx="10551498" cy="1147665"/>
          </a:xfrm>
        </p:spPr>
        <p:txBody>
          <a:bodyPr/>
          <a:lstStyle/>
          <a:p>
            <a:pPr algn="ctr"/>
            <a:r>
              <a:rPr lang="en-US" b="1" dirty="0" smtClean="0"/>
              <a:t>PRE CONSTRUCTION MEETING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36" y="1707213"/>
            <a:ext cx="5779884" cy="507065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304800" y="2036190"/>
            <a:ext cx="5040198" cy="4077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Oil award 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RFQ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cost comparison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Expectations of oil supplier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Flagging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 men leave shop @ 6:00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sign sets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Briefing w/ hired flaggers on days schedule &amp; JHA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with hired flaggers/sign time slips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Shadow brooms when necessary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Brooms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Sweep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ahead of chip crew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Pull stick n’ stomps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Sweep chip seal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Distributer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Has right of way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sight distance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 distractions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Extreme danger while shooting intersections and turn lanes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Hot oil under pressure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Maintain 20 feet of space between you and back end of truck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 sudden changes in movements/direction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969" y="1705560"/>
            <a:ext cx="5779509" cy="507231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526492" y="2036190"/>
            <a:ext cx="3937261" cy="3171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Chip spreader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 aboard unless communicated with operator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Expect sudden changes in movements/direction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Operator will hook to trucks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belt man for hand signals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Haul </a:t>
            </a: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trucks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with lead driver on protocol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Route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Loading procedures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Entering construction zone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construction zone staging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Leaving chip spreader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with belt man by hand signals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Try to cross meet lines where others have also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Spit tracks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for chip rock problems on road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track of loads per road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33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38" y="228408"/>
            <a:ext cx="8562028" cy="6421521"/>
          </a:xfrm>
        </p:spPr>
      </p:pic>
    </p:spTree>
    <p:extLst>
      <p:ext uri="{BB962C8B-B14F-4D97-AF65-F5344CB8AC3E}">
        <p14:creationId xmlns:p14="http://schemas.microsoft.com/office/powerpoint/2010/main" val="42879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952" y="317240"/>
            <a:ext cx="10551498" cy="1147665"/>
          </a:xfrm>
        </p:spPr>
        <p:txBody>
          <a:bodyPr/>
          <a:lstStyle/>
          <a:p>
            <a:pPr algn="ctr"/>
            <a:r>
              <a:rPr lang="en-US" b="1" dirty="0" smtClean="0"/>
              <a:t>PRE CONSTRUCTION MEETING</a:t>
            </a:r>
            <a:endParaRPr lang="en-US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136" y="1707213"/>
            <a:ext cx="5779884" cy="5070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3969" y="1705560"/>
            <a:ext cx="5779509" cy="507231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27349" y="2036190"/>
            <a:ext cx="4352041" cy="3352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Rollers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Patterns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for well rolled wheel paths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Sections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Roll in sections to make room for ground crew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point contact rule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Look before changing directions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Watch for ground crew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Shoulders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Ground crew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Repair imperfections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Rake joints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Sweep &amp; rake intersections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Stick n’ stomps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Safety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Constant personal awareness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have an escape route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385088" y="2036190"/>
            <a:ext cx="4267200" cy="3220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Chip Seal Foreman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Quality control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Roadway prep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with oil supplier on oil and rock rates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with lead men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Organize stock pile sites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Floor prep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Rock quantities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Loader logistics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Staging sites for equipment and oil tankers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with landowners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Prep stage location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schedule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Project dates and locations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with municipalities and schools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Communicate with land owners (harvest)</a:t>
            </a:r>
          </a:p>
          <a:p>
            <a:pPr marL="1143000" marR="0" lvl="2" indent="-2286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romanLcParenR"/>
            </a:pPr>
            <a:r>
              <a:rPr lang="en-US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Manage operational changes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7220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93" y="0"/>
            <a:ext cx="10287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903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3C35680814BB43A11E9FB07D601FB4" ma:contentTypeVersion="2" ma:contentTypeDescription="Create a new document." ma:contentTypeScope="" ma:versionID="eec5cde7945ba053eb90ff92c76b596f">
  <xsd:schema xmlns:xsd="http://www.w3.org/2001/XMLSchema" xmlns:xs="http://www.w3.org/2001/XMLSchema" xmlns:p="http://schemas.microsoft.com/office/2006/metadata/properties" xmlns:ns1="http://schemas.microsoft.com/sharepoint/v3" xmlns:ns2="7ac1d05a-fc1e-4069-a527-ab4693b3d038" targetNamespace="http://schemas.microsoft.com/office/2006/metadata/properties" ma:root="true" ma:fieldsID="cda7576bbc4fe67a2cb7ad6bfa5bbd97" ns1:_="" ns2:_="">
    <xsd:import namespace="http://schemas.microsoft.com/sharepoint/v3"/>
    <xsd:import namespace="7ac1d05a-fc1e-4069-a527-ab4693b3d038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MigrationSourceUR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c1d05a-fc1e-4069-a527-ab4693b3d038" elementFormDefault="qualified">
    <xsd:import namespace="http://schemas.microsoft.com/office/2006/documentManagement/types"/>
    <xsd:import namespace="http://schemas.microsoft.com/office/infopath/2007/PartnerControls"/>
    <xsd:element name="MigrationSourceURL" ma:index="10" nillable="true" ma:displayName="MigrationSourceURL" ma:internalName="MigrationSourceURL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MigrationSourceURL xmlns="7ac1d05a-fc1e-4069-a527-ab4693b3d038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6051F36F-D663-4713-825A-72164415DF28}"/>
</file>

<file path=customXml/itemProps2.xml><?xml version="1.0" encoding="utf-8"?>
<ds:datastoreItem xmlns:ds="http://schemas.openxmlformats.org/officeDocument/2006/customXml" ds:itemID="{89850374-F3FB-48F6-B49A-0DC5CCFE4768}"/>
</file>

<file path=customXml/itemProps3.xml><?xml version="1.0" encoding="utf-8"?>
<ds:datastoreItem xmlns:ds="http://schemas.openxmlformats.org/officeDocument/2006/customXml" ds:itemID="{FE1B1609-C6D6-4CAC-A58A-C290DD25B89F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1658</TotalTime>
  <Words>1283</Words>
  <Application>Microsoft Office PowerPoint</Application>
  <PresentationFormat>Widescreen</PresentationFormat>
  <Paragraphs>713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Office Theme</vt:lpstr>
      <vt:lpstr>   CHIP SEAL EFFICIENCY IN OPERATIONS  </vt:lpstr>
      <vt:lpstr>INTRODUCTION</vt:lpstr>
      <vt:lpstr>CHIP SEAL OPERATIONS PLANNING</vt:lpstr>
      <vt:lpstr>PowerPoint Presentation</vt:lpstr>
      <vt:lpstr>PowerPoint Presentation</vt:lpstr>
      <vt:lpstr>PRE CONSTRUCTION MEETING</vt:lpstr>
      <vt:lpstr>PowerPoint Presentation</vt:lpstr>
      <vt:lpstr>PRE CONSTRUCTION MEETING</vt:lpstr>
      <vt:lpstr>PowerPoint Presentation</vt:lpstr>
      <vt:lpstr>POST CONSTRUCTION MEETING</vt:lpstr>
      <vt:lpstr>DATA ENTRY</vt:lpstr>
      <vt:lpstr>DATA ENTRY</vt:lpstr>
      <vt:lpstr>PowerPoint Presentation</vt:lpstr>
      <vt:lpstr>PowerPoint Presentation</vt:lpstr>
      <vt:lpstr>IN CLOSING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EFFICIENT CHIP SEAL OPERATION</dc:title>
  <dc:creator>Eric Imes</dc:creator>
  <cp:lastModifiedBy>Eric Imes</cp:lastModifiedBy>
  <cp:revision>49</cp:revision>
  <dcterms:created xsi:type="dcterms:W3CDTF">2019-11-13T23:33:20Z</dcterms:created>
  <dcterms:modified xsi:type="dcterms:W3CDTF">2019-12-10T04:31:40Z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0x010100563C35680814BB43A11E9FB07D601FB4</vt:lpwstr>
  </property>
</Properties>
</file>