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64" r:id="rId2"/>
    <p:sldId id="367" r:id="rId3"/>
    <p:sldId id="36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80" r:id="rId16"/>
    <p:sldId id="3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Hamilton" initials="KH" lastIdx="0" clrIdx="0">
    <p:extLst>
      <p:ext uri="{19B8F6BF-5375-455C-9EA6-DF929625EA0E}">
        <p15:presenceInfo xmlns:p15="http://schemas.microsoft.com/office/powerpoint/2012/main" userId="S-1-5-21-1351140754-822190931-1964834656-36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64" autoAdjust="0"/>
    <p:restoredTop sz="94660"/>
  </p:normalViewPr>
  <p:slideViewPr>
    <p:cSldViewPr snapToGrid="0">
      <p:cViewPr varScale="1">
        <p:scale>
          <a:sx n="135" d="100"/>
          <a:sy n="135" d="100"/>
        </p:scale>
        <p:origin x="103" y="1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8635B-D371-4EFE-BD15-9BFD668E4001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BDA62-4A41-4522-B3EF-1E975F9FE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D9D440-48B7-42F6-82A4-06F477C67F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1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1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86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01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1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71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5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9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3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2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D74E-8788-41A6-972A-D289A3C9A6C4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55D9-C028-4106-AE6E-C3B45E159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4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stress absorbing membrane interlay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399" y="1060710"/>
            <a:ext cx="7729720" cy="579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SAMI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9656" y="1065600"/>
            <a:ext cx="634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Stress Absorbing Membrane Interlayer</a:t>
            </a:r>
          </a:p>
        </p:txBody>
      </p:sp>
    </p:spTree>
    <p:extLst>
      <p:ext uri="{BB962C8B-B14F-4D97-AF65-F5344CB8AC3E}">
        <p14:creationId xmlns:p14="http://schemas.microsoft.com/office/powerpoint/2010/main" val="10447942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chemeClr val="bg1">
                <a:lumMod val="85000"/>
                <a:alpha val="22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">
            <a:extLst>
              <a:ext uri="{FF2B5EF4-FFF2-40B4-BE49-F238E27FC236}">
                <a16:creationId xmlns:a16="http://schemas.microsoft.com/office/drawing/2014/main" id="{E4510EE6-6CCE-F627-1D96-DCB059FBA1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9" t="9032" r="28845"/>
          <a:stretch/>
        </p:blipFill>
        <p:spPr>
          <a:xfrm rot="54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A1C89BA-4591-2FDF-C321-DE6079511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245931"/>
            <a:ext cx="4023360" cy="5151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b="1" i="1" dirty="0"/>
              <a:t>Arndt RD NE -SAMI Treatment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1FA9A-4C28-DFAE-4480-0791686951D1}"/>
              </a:ext>
            </a:extLst>
          </p:cNvPr>
          <p:cNvSpPr txBox="1"/>
          <p:nvPr/>
        </p:nvSpPr>
        <p:spPr>
          <a:xfrm>
            <a:off x="1282529" y="99517"/>
            <a:ext cx="2866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OACES Chipseal Workshop </a:t>
            </a:r>
          </a:p>
          <a:p>
            <a:r>
              <a:rPr lang="en-US" b="1" i="1" dirty="0"/>
              <a:t>March 21-22, 2023</a:t>
            </a:r>
          </a:p>
          <a:p>
            <a:r>
              <a:rPr lang="en-US" b="1" i="1" dirty="0"/>
              <a:t>Hood River 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188AB-91EA-9CB9-9514-B5E09CC7828B}"/>
              </a:ext>
            </a:extLst>
          </p:cNvPr>
          <p:cNvSpPr txBox="1"/>
          <p:nvPr/>
        </p:nvSpPr>
        <p:spPr>
          <a:xfrm>
            <a:off x="222422" y="2185884"/>
            <a:ext cx="525162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1.3-mile segment located in northern Marion County. Completed July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Collector in the northern region that connects Aurora area to St Paul Hwy with ADTs of 1,892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maintenance section with regular pothole repairs and patching with a PCI of 14.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Pavement design recommended full depth reconstruction and a 6” HMA overlay.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Urgent need to repair due to increased traffic from the current ODOT I-5 Aurora/Donald Interchange Project.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08CB571-0152-2C13-7A61-66591A497F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0" y="37733"/>
            <a:ext cx="818119" cy="8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0257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FDB68F-6656-3825-7F36-6BBE4FC27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r="38816"/>
          <a:stretch/>
        </p:blipFill>
        <p:spPr>
          <a:xfrm rot="5400000">
            <a:off x="1405822" y="-1393464"/>
            <a:ext cx="6858000" cy="966964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E79BE8-2968-32C5-888B-0540BCD2FDC2}"/>
              </a:ext>
            </a:extLst>
          </p:cNvPr>
          <p:cNvSpPr txBox="1"/>
          <p:nvPr/>
        </p:nvSpPr>
        <p:spPr>
          <a:xfrm>
            <a:off x="1476799" y="37733"/>
            <a:ext cx="3822189" cy="1099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Hood River OR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114F27A-E971-0FF0-9B86-D4CAE26FD0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10" y="37733"/>
            <a:ext cx="818119" cy="849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FFC874-B8AD-5CAD-3622-5AADA9739746}"/>
              </a:ext>
            </a:extLst>
          </p:cNvPr>
          <p:cNvSpPr txBox="1"/>
          <p:nvPr/>
        </p:nvSpPr>
        <p:spPr>
          <a:xfrm>
            <a:off x="8933936" y="1272744"/>
            <a:ext cx="2804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Preliminary prep work involved filling in potholes and delaminated areas</a:t>
            </a:r>
          </a:p>
        </p:txBody>
      </p:sp>
    </p:spTree>
    <p:extLst>
      <p:ext uri="{BB962C8B-B14F-4D97-AF65-F5344CB8AC3E}">
        <p14:creationId xmlns:p14="http://schemas.microsoft.com/office/powerpoint/2010/main" val="232119089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A30BD5-F548-A6C4-1F18-809A82488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960" b="3284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28F91-9600-93BD-D692-8381C6B246CE}"/>
              </a:ext>
            </a:extLst>
          </p:cNvPr>
          <p:cNvSpPr txBox="1"/>
          <p:nvPr/>
        </p:nvSpPr>
        <p:spPr>
          <a:xfrm>
            <a:off x="1176577" y="133632"/>
            <a:ext cx="3822189" cy="1124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i="1" dirty="0"/>
              <a:t>Hood River OR</a:t>
            </a:r>
            <a:endParaRPr lang="en-US" sz="2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DFA9234-8FFB-B9F2-8832-4EB3B7EDDF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5" y="133632"/>
            <a:ext cx="818119" cy="849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ADA230-81C6-CB04-452D-8715DC351C92}"/>
              </a:ext>
            </a:extLst>
          </p:cNvPr>
          <p:cNvSpPr txBox="1"/>
          <p:nvPr/>
        </p:nvSpPr>
        <p:spPr>
          <a:xfrm>
            <a:off x="8946291" y="1458098"/>
            <a:ext cx="2471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Applied levelling courses over the patches</a:t>
            </a:r>
          </a:p>
        </p:txBody>
      </p:sp>
    </p:spTree>
    <p:extLst>
      <p:ext uri="{BB962C8B-B14F-4D97-AF65-F5344CB8AC3E}">
        <p14:creationId xmlns:p14="http://schemas.microsoft.com/office/powerpoint/2010/main" val="80863070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ky, tree, outdoor&#10;&#10;Description automatically generated">
            <a:extLst>
              <a:ext uri="{FF2B5EF4-FFF2-40B4-BE49-F238E27FC236}">
                <a16:creationId xmlns:a16="http://schemas.microsoft.com/office/drawing/2014/main" id="{99214BAC-5079-0F43-A9C8-394BA574D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3" b="2226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D83FCF24-F7D3-2191-FEB0-C1EE9EB18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8507" y="1482731"/>
            <a:ext cx="3203979" cy="1832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shot scrub seal (Sierra Santa Fe) using a polymer modified rejuvenating emulsion  (PMRE)</a:t>
            </a:r>
          </a:p>
          <a:p>
            <a:pPr marL="0" indent="0">
              <a:buNone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Shot rate = ~.38 gal/sq yd.</a:t>
            </a:r>
          </a:p>
          <a:p>
            <a:pPr marL="0" indent="0">
              <a:buNone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56E2498-93EB-A252-4B2B-B761C84F5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5" y="71848"/>
            <a:ext cx="818119" cy="849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695930-E24E-D2EC-BB68-0BD8F7F169B6}"/>
              </a:ext>
            </a:extLst>
          </p:cNvPr>
          <p:cNvSpPr txBox="1"/>
          <p:nvPr/>
        </p:nvSpPr>
        <p:spPr>
          <a:xfrm>
            <a:off x="1282528" y="133632"/>
            <a:ext cx="2876035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Hood River 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8057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utdoor, truck, tree, sky">
            <a:extLst>
              <a:ext uri="{FF2B5EF4-FFF2-40B4-BE49-F238E27FC236}">
                <a16:creationId xmlns:a16="http://schemas.microsoft.com/office/drawing/2014/main" id="{A37E5074-661A-CFDA-F42C-231372CE0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9FD6B50-D21F-C2B6-9F87-EF0359FF9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1" y="250525"/>
            <a:ext cx="818119" cy="849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101C9B-0A0B-50B0-C5ED-F49F6B1A6AC8}"/>
              </a:ext>
            </a:extLst>
          </p:cNvPr>
          <p:cNvSpPr txBox="1"/>
          <p:nvPr/>
        </p:nvSpPr>
        <p:spPr>
          <a:xfrm>
            <a:off x="1259119" y="250525"/>
            <a:ext cx="6098058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Hood River OR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0F7FA3-8A21-EE4D-D464-2042CA7A562B}"/>
              </a:ext>
            </a:extLst>
          </p:cNvPr>
          <p:cNvSpPr txBox="1"/>
          <p:nvPr/>
        </p:nvSpPr>
        <p:spPr>
          <a:xfrm>
            <a:off x="506627" y="2421924"/>
            <a:ext cx="318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Applied a single layer of 3/8”- #4 chip over the scrub seal </a:t>
            </a:r>
          </a:p>
          <a:p>
            <a:r>
              <a:rPr lang="en-US" b="1" dirty="0"/>
              <a:t>@ ~ 25 </a:t>
            </a:r>
            <a:r>
              <a:rPr lang="en-US" b="1" dirty="0" err="1"/>
              <a:t>lbs</a:t>
            </a:r>
            <a:r>
              <a:rPr lang="en-US" b="1" dirty="0"/>
              <a:t>/sq yd</a:t>
            </a:r>
          </a:p>
        </p:txBody>
      </p:sp>
    </p:spTree>
    <p:extLst>
      <p:ext uri="{BB962C8B-B14F-4D97-AF65-F5344CB8AC3E}">
        <p14:creationId xmlns:p14="http://schemas.microsoft.com/office/powerpoint/2010/main" val="201650213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8579FCD2-CB9C-8D8C-0BAA-3DEE13AF1C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9" r="35238"/>
          <a:stretch/>
        </p:blipFill>
        <p:spPr>
          <a:xfrm rot="5400000">
            <a:off x="4039387" y="-1405821"/>
            <a:ext cx="6858000" cy="96696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926C61C-DBD8-3E2F-1FDF-8186A3D09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994" y="2162352"/>
            <a:ext cx="3822189" cy="21872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Followed up with two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lifts of 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&amp; 2” AC overlay.</a:t>
            </a:r>
          </a:p>
          <a:p>
            <a:pPr marL="0" indent="0">
              <a:buNone/>
            </a:pP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endParaRPr lang="en-US" sz="20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QUESTIONS?</a:t>
            </a:r>
            <a:endParaRPr lang="en-US" sz="2000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43FF7E5-3B57-72EE-44C7-0F481A3E4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94" y="256151"/>
            <a:ext cx="818119" cy="849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35A1A8-7F37-5470-4F7C-998839FEB1DF}"/>
              </a:ext>
            </a:extLst>
          </p:cNvPr>
          <p:cNvSpPr txBox="1"/>
          <p:nvPr/>
        </p:nvSpPr>
        <p:spPr>
          <a:xfrm>
            <a:off x="1279480" y="222983"/>
            <a:ext cx="3046970" cy="994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OACES Chipseal Workshop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March 21-22, 2023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800" b="1" i="1" dirty="0"/>
              <a:t>Hood River 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11151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96801" y="0"/>
            <a:ext cx="7048500" cy="106560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b="1" dirty="0" smtClean="0">
                <a:latin typeface="Castellar" panose="020A0402060406010301" pitchFamily="18" charset="0"/>
              </a:rPr>
              <a:t>SAMI</a:t>
            </a:r>
            <a:endParaRPr lang="en-US" b="1" dirty="0">
              <a:latin typeface="Castellar" panose="020A0402060406010301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020" y="1838812"/>
            <a:ext cx="116351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Five Rivers Road Overlay Project</a:t>
            </a:r>
          </a:p>
          <a:p>
            <a:r>
              <a:rPr lang="en-US" sz="3200" b="1" dirty="0" smtClean="0"/>
              <a:t>10.5 mile long project; $4.5 million</a:t>
            </a:r>
          </a:p>
          <a:p>
            <a:endParaRPr lang="en-US" sz="3200" b="1" dirty="0"/>
          </a:p>
          <a:p>
            <a:r>
              <a:rPr lang="en-US" sz="2400" b="1" dirty="0" smtClean="0"/>
              <a:t>Located in Lincoln County;  25 miles east of Waldport</a:t>
            </a:r>
          </a:p>
          <a:p>
            <a:r>
              <a:rPr lang="en-US" sz="2400" b="1" dirty="0" smtClean="0"/>
              <a:t>Managed by </a:t>
            </a:r>
            <a:r>
              <a:rPr lang="en-US" sz="2400" b="1" dirty="0" err="1" smtClean="0"/>
              <a:t>theFederal</a:t>
            </a:r>
            <a:r>
              <a:rPr lang="en-US" sz="2400" b="1" dirty="0" smtClean="0"/>
              <a:t> Highway Administration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Contract awarded to Brix Paving Northwest, Inc.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Diamond Grind existing HMAC road surface for profile and crack seal material removal.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Scrub seal performed by Sierra Santa Fe as subcontractor.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Two inch asphalt concrete overlay placed by prime contractor.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9656" y="1065600"/>
            <a:ext cx="6342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Stress Absorbing Membrane Interlayer</a:t>
            </a:r>
          </a:p>
        </p:txBody>
      </p:sp>
    </p:spTree>
    <p:extLst>
      <p:ext uri="{BB962C8B-B14F-4D97-AF65-F5344CB8AC3E}">
        <p14:creationId xmlns:p14="http://schemas.microsoft.com/office/powerpoint/2010/main" val="24044002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2017 </a:t>
            </a:r>
            <a:r>
              <a:rPr lang="en-US" dirty="0" err="1" smtClean="0"/>
              <a:t>Helmick</a:t>
            </a:r>
            <a:r>
              <a:rPr lang="en-US" dirty="0" smtClean="0"/>
              <a:t> Rd Overlay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Todd Whitaker, PE</a:t>
            </a:r>
          </a:p>
          <a:p>
            <a:r>
              <a:rPr lang="en-US" sz="3200" dirty="0" smtClean="0"/>
              <a:t>Polk County Public Works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714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498848"/>
          </a:xfrm>
        </p:spPr>
        <p:txBody>
          <a:bodyPr/>
          <a:lstStyle/>
          <a:p>
            <a:r>
              <a:rPr lang="en-US" dirty="0" smtClean="0"/>
              <a:t>Original Construction – 1928</a:t>
            </a:r>
          </a:p>
          <a:p>
            <a:r>
              <a:rPr lang="en-US" dirty="0"/>
              <a:t>	</a:t>
            </a:r>
            <a:r>
              <a:rPr lang="en-US" dirty="0" smtClean="0"/>
              <a:t>- Cummins &amp; </a:t>
            </a:r>
            <a:r>
              <a:rPr lang="en-US" dirty="0" err="1" smtClean="0"/>
              <a:t>LaPointe</a:t>
            </a:r>
            <a:endParaRPr lang="en-US" dirty="0" smtClean="0"/>
          </a:p>
          <a:p>
            <a:r>
              <a:rPr lang="en-US" dirty="0" smtClean="0"/>
              <a:t>Widening – 2007</a:t>
            </a:r>
          </a:p>
          <a:p>
            <a:r>
              <a:rPr lang="en-US" dirty="0"/>
              <a:t>	</a:t>
            </a:r>
            <a:r>
              <a:rPr lang="en-US" dirty="0" smtClean="0"/>
              <a:t>- Knife River</a:t>
            </a:r>
          </a:p>
          <a:p>
            <a:r>
              <a:rPr lang="en-US" dirty="0" smtClean="0"/>
              <a:t>North Overlay – 2012</a:t>
            </a:r>
          </a:p>
          <a:p>
            <a:r>
              <a:rPr lang="en-US" dirty="0"/>
              <a:t>	</a:t>
            </a:r>
            <a:r>
              <a:rPr lang="en-US" dirty="0" smtClean="0"/>
              <a:t>- North Santiam Paving</a:t>
            </a:r>
          </a:p>
          <a:p>
            <a:r>
              <a:rPr lang="en-US" dirty="0"/>
              <a:t>	</a:t>
            </a:r>
            <a:r>
              <a:rPr lang="en-US" dirty="0" smtClean="0"/>
              <a:t>- Level 3, ½” HMAC, 2” thickness</a:t>
            </a:r>
          </a:p>
          <a:p>
            <a:r>
              <a:rPr lang="en-US" dirty="0"/>
              <a:t>	</a:t>
            </a:r>
            <a:r>
              <a:rPr lang="en-US" dirty="0" smtClean="0"/>
              <a:t> - w/o Crack Control</a:t>
            </a:r>
          </a:p>
          <a:p>
            <a:r>
              <a:rPr lang="en-US" dirty="0" smtClean="0"/>
              <a:t>South Overlay – 2017</a:t>
            </a:r>
          </a:p>
          <a:p>
            <a:r>
              <a:rPr lang="en-US" dirty="0" smtClean="0"/>
              <a:t>	- Salem R&amp;D</a:t>
            </a:r>
          </a:p>
          <a:p>
            <a:r>
              <a:rPr lang="en-US" dirty="0"/>
              <a:t>	</a:t>
            </a:r>
            <a:r>
              <a:rPr lang="en-US" dirty="0" smtClean="0"/>
              <a:t>- Level 2, ½” HMAC, 3” thickness</a:t>
            </a:r>
          </a:p>
          <a:p>
            <a:r>
              <a:rPr lang="en-US" dirty="0"/>
              <a:t>	</a:t>
            </a:r>
            <a:r>
              <a:rPr lang="en-US" dirty="0" smtClean="0"/>
              <a:t>- With Crack Control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4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Overlay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Total Length = 4 miles</a:t>
            </a:r>
          </a:p>
          <a:p>
            <a:r>
              <a:rPr lang="en-US" dirty="0" smtClean="0"/>
              <a:t>Crack Control Methods</a:t>
            </a:r>
          </a:p>
          <a:p>
            <a:r>
              <a:rPr lang="en-US" dirty="0" smtClean="0"/>
              <a:t>	Method 1 – Double Chip Seal</a:t>
            </a:r>
          </a:p>
          <a:p>
            <a:r>
              <a:rPr lang="en-US" dirty="0"/>
              <a:t>	</a:t>
            </a:r>
            <a:r>
              <a:rPr lang="en-US" dirty="0" smtClean="0"/>
              <a:t>Method 2 – Paving Grid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889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457200"/>
            <a:ext cx="4343399" cy="1600200"/>
          </a:xfrm>
        </p:spPr>
        <p:txBody>
          <a:bodyPr/>
          <a:lstStyle/>
          <a:p>
            <a:r>
              <a:rPr lang="en-US" u="sng" dirty="0" smtClean="0"/>
              <a:t>Double Chip Seal</a:t>
            </a:r>
            <a:endParaRPr lang="en-US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>
          <a:xfrm>
            <a:off x="5183188" y="548641"/>
            <a:ext cx="6172200" cy="63093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2057400"/>
            <a:ext cx="4609718" cy="4014216"/>
          </a:xfrm>
        </p:spPr>
        <p:txBody>
          <a:bodyPr>
            <a:noAutofit/>
          </a:bodyPr>
          <a:lstStyle/>
          <a:p>
            <a:r>
              <a:rPr lang="en-US" sz="2000" dirty="0" smtClean="0"/>
              <a:t>Emulsion – Blue-Line CRS-3P @ 0.42 gal/SY</a:t>
            </a:r>
          </a:p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Layer: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Oil Shot – 0.42 gal/</a:t>
            </a:r>
            <a:r>
              <a:rPr lang="en-US" sz="2000" dirty="0" err="1" smtClean="0"/>
              <a:t>sy</a:t>
            </a:r>
            <a:endParaRPr lang="en-US" sz="2000" dirty="0" smtClean="0"/>
          </a:p>
          <a:p>
            <a:r>
              <a:rPr lang="en-US" sz="2000" dirty="0"/>
              <a:t>	</a:t>
            </a:r>
            <a:r>
              <a:rPr lang="en-US" sz="2000" dirty="0" smtClean="0"/>
              <a:t>Aggregate – 3/8”-#4 @ 26 </a:t>
            </a:r>
            <a:r>
              <a:rPr lang="en-US" sz="2000" dirty="0" err="1" smtClean="0"/>
              <a:t>lbs</a:t>
            </a:r>
            <a:r>
              <a:rPr lang="en-US" sz="2000" dirty="0" smtClean="0"/>
              <a:t>/SY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As-Built shows 20 </a:t>
            </a:r>
            <a:r>
              <a:rPr lang="en-US" sz="2000" dirty="0" err="1" smtClean="0"/>
              <a:t>lbs</a:t>
            </a:r>
            <a:r>
              <a:rPr lang="en-US" sz="2000" dirty="0" smtClean="0"/>
              <a:t>/SY</a:t>
            </a:r>
          </a:p>
          <a:p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Layer (1 week later):</a:t>
            </a:r>
          </a:p>
          <a:p>
            <a:r>
              <a:rPr lang="en-US" sz="2000" dirty="0" smtClean="0"/>
              <a:t>	Oil Shot – 0.42 gal/SY</a:t>
            </a:r>
            <a:r>
              <a:rPr lang="en-US" sz="2000" dirty="0"/>
              <a:t>	</a:t>
            </a:r>
            <a:endParaRPr lang="en-US" sz="2000" dirty="0" smtClean="0"/>
          </a:p>
          <a:p>
            <a:r>
              <a:rPr lang="en-US" sz="2000" dirty="0" smtClean="0"/>
              <a:t>	Aggregate 3/8”-#4 @ 26 </a:t>
            </a:r>
            <a:r>
              <a:rPr lang="en-US" sz="2000" dirty="0" err="1" smtClean="0"/>
              <a:t>lbs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Cost: $4/SY</a:t>
            </a:r>
          </a:p>
          <a:p>
            <a:r>
              <a:rPr lang="en-US" sz="2000" dirty="0" smtClean="0"/>
              <a:t>Total Area of treatment: 55,000 SY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24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767327" cy="1600200"/>
          </a:xfrm>
        </p:spPr>
        <p:txBody>
          <a:bodyPr>
            <a:normAutofit/>
          </a:bodyPr>
          <a:lstStyle/>
          <a:p>
            <a:r>
              <a:rPr lang="en-US" sz="2800" u="sng" dirty="0" smtClean="0"/>
              <a:t>Composite Paving Grid</a:t>
            </a:r>
            <a:endParaRPr lang="en-US" sz="2800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69" r="2469"/>
          <a:stretch>
            <a:fillRect/>
          </a:stretch>
        </p:blipFill>
        <p:spPr>
          <a:xfrm>
            <a:off x="4499622" y="987425"/>
            <a:ext cx="6855766" cy="541337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" y="2057400"/>
            <a:ext cx="4032504" cy="197510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	- </a:t>
            </a:r>
            <a:r>
              <a:rPr lang="en-US" sz="2000" dirty="0" err="1" smtClean="0"/>
              <a:t>Mirafi</a:t>
            </a:r>
            <a:r>
              <a:rPr lang="en-US" sz="2000" dirty="0" smtClean="0"/>
              <a:t> PGM-G4</a:t>
            </a:r>
          </a:p>
          <a:p>
            <a:r>
              <a:rPr lang="en-US" sz="2000" dirty="0" smtClean="0"/>
              <a:t>Cost: $7/SY installed</a:t>
            </a:r>
          </a:p>
          <a:p>
            <a:r>
              <a:rPr lang="en-US" sz="2000" dirty="0" smtClean="0"/>
              <a:t>Total area of treatment: 750 SY total</a:t>
            </a:r>
          </a:p>
        </p:txBody>
      </p:sp>
    </p:spTree>
    <p:extLst>
      <p:ext uri="{BB962C8B-B14F-4D97-AF65-F5344CB8AC3E}">
        <p14:creationId xmlns:p14="http://schemas.microsoft.com/office/powerpoint/2010/main" val="416986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6" y="1825625"/>
            <a:ext cx="1116482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5 years later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No observed cracking in southern section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No difference between double chip and </a:t>
            </a:r>
            <a:r>
              <a:rPr lang="en-US" dirty="0" err="1" smtClean="0"/>
              <a:t>geogrid</a:t>
            </a:r>
            <a:r>
              <a:rPr lang="en-US" dirty="0" smtClean="0"/>
              <a:t> performance (yet)</a:t>
            </a:r>
          </a:p>
          <a:p>
            <a:pPr marL="0" indent="0">
              <a:buNone/>
            </a:pPr>
            <a:r>
              <a:rPr lang="en-US" dirty="0" smtClean="0"/>
              <a:t>	- Polk County will continue monitoring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- Double chip seal shows promise as a crack control treatment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14533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962663" y="125367"/>
            <a:ext cx="4266674" cy="1065600"/>
          </a:xfrm>
          <a:noFill/>
        </p:spPr>
        <p:txBody>
          <a:bodyPr/>
          <a:lstStyle/>
          <a:p>
            <a:pPr algn="ctr"/>
            <a:r>
              <a:rPr lang="en-US" b="1" dirty="0">
                <a:latin typeface="+mn-lt"/>
              </a:rPr>
              <a:t>SAMI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9632" y="2551691"/>
            <a:ext cx="35825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Marion County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atin typeface="Calibri" panose="020F0502020204030204"/>
              </a:rPr>
              <a:t>Arndt Road NE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3C7B015-4347-F829-2ADB-D54F1CA7DD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7" y="125367"/>
            <a:ext cx="818119" cy="849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C5A78E-FDE0-27D4-1CFB-65C39FD8B733}"/>
              </a:ext>
            </a:extLst>
          </p:cNvPr>
          <p:cNvSpPr txBox="1"/>
          <p:nvPr/>
        </p:nvSpPr>
        <p:spPr>
          <a:xfrm>
            <a:off x="924566" y="125367"/>
            <a:ext cx="2868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/>
              <a:t>OACES Chipseal Workshop </a:t>
            </a:r>
          </a:p>
          <a:p>
            <a:r>
              <a:rPr lang="en-US" b="1" i="1" dirty="0"/>
              <a:t>March 21-22, 2023</a:t>
            </a:r>
          </a:p>
          <a:p>
            <a:r>
              <a:rPr lang="en-US" b="1" i="1" dirty="0"/>
              <a:t>Hood River OR</a:t>
            </a:r>
          </a:p>
        </p:txBody>
      </p:sp>
    </p:spTree>
    <p:extLst>
      <p:ext uri="{BB962C8B-B14F-4D97-AF65-F5344CB8AC3E}">
        <p14:creationId xmlns:p14="http://schemas.microsoft.com/office/powerpoint/2010/main" val="104479425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C8AA82E-AF58-4E69-95FF-3C788304607E}"/>
</file>

<file path=customXml/itemProps2.xml><?xml version="1.0" encoding="utf-8"?>
<ds:datastoreItem xmlns:ds="http://schemas.openxmlformats.org/officeDocument/2006/customXml" ds:itemID="{FED605B7-B686-4CE9-8B6C-D5603E782ED2}"/>
</file>

<file path=customXml/itemProps3.xml><?xml version="1.0" encoding="utf-8"?>
<ds:datastoreItem xmlns:ds="http://schemas.openxmlformats.org/officeDocument/2006/customXml" ds:itemID="{B9576A5C-B06A-4329-A938-EF113224B7A9}"/>
</file>

<file path=docProps/app.xml><?xml version="1.0" encoding="utf-8"?>
<Properties xmlns="http://schemas.openxmlformats.org/officeDocument/2006/extended-properties" xmlns:vt="http://schemas.openxmlformats.org/officeDocument/2006/docPropsVTypes">
  <TotalTime>3976</TotalTime>
  <Words>549</Words>
  <Application>Microsoft Office PowerPoint</Application>
  <PresentationFormat>Widescreen</PresentationFormat>
  <Paragraphs>103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Castellar</vt:lpstr>
      <vt:lpstr>Office Theme</vt:lpstr>
      <vt:lpstr>SAMI</vt:lpstr>
      <vt:lpstr>2017 Helmick Rd Overlay</vt:lpstr>
      <vt:lpstr>History</vt:lpstr>
      <vt:lpstr>2017 Overlay</vt:lpstr>
      <vt:lpstr>PowerPoint Presentation</vt:lpstr>
      <vt:lpstr>Double Chip Seal</vt:lpstr>
      <vt:lpstr>Composite Paving Grid</vt:lpstr>
      <vt:lpstr>Results and Conclusions</vt:lpstr>
      <vt:lpstr>SAMI</vt:lpstr>
      <vt:lpstr>Arndt RD NE -SAMI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SAMI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SCRUB SEAL</dc:title>
  <dc:creator>Kevin Hamilton</dc:creator>
  <cp:lastModifiedBy>Kevin Hamilton</cp:lastModifiedBy>
  <cp:revision>192</cp:revision>
  <dcterms:created xsi:type="dcterms:W3CDTF">2016-11-08T18:47:26Z</dcterms:created>
  <dcterms:modified xsi:type="dcterms:W3CDTF">2023-03-20T16:23:16Z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