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s/slide17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16.xml" ContentType="application/vnd.openxmlformats-officedocument.presentationml.slide+xml"/>
  <Override PartName="/ppt/slides/slide31.xml" ContentType="application/vnd.openxmlformats-officedocument.presentationml.slide+xml"/>
  <Override PartName="/ppt/slides/slide29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0.xml" ContentType="application/vnd.openxmlformats-officedocument.presentationml.slide+xml"/>
  <Override PartName="/ppt/slides/slide25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80" r:id="rId2"/>
    <p:sldId id="273" r:id="rId3"/>
    <p:sldId id="317" r:id="rId4"/>
    <p:sldId id="372" r:id="rId5"/>
    <p:sldId id="305" r:id="rId6"/>
    <p:sldId id="314" r:id="rId7"/>
    <p:sldId id="315" r:id="rId8"/>
    <p:sldId id="318" r:id="rId9"/>
    <p:sldId id="306" r:id="rId10"/>
    <p:sldId id="307" r:id="rId11"/>
    <p:sldId id="311" r:id="rId12"/>
    <p:sldId id="310" r:id="rId13"/>
    <p:sldId id="308" r:id="rId14"/>
    <p:sldId id="309" r:id="rId15"/>
    <p:sldId id="319" r:id="rId16"/>
    <p:sldId id="323" r:id="rId17"/>
    <p:sldId id="341" r:id="rId18"/>
    <p:sldId id="339" r:id="rId19"/>
    <p:sldId id="340" r:id="rId20"/>
    <p:sldId id="326" r:id="rId21"/>
    <p:sldId id="343" r:id="rId22"/>
    <p:sldId id="342" r:id="rId23"/>
    <p:sldId id="344" r:id="rId24"/>
    <p:sldId id="345" r:id="rId25"/>
    <p:sldId id="346" r:id="rId26"/>
    <p:sldId id="370" r:id="rId27"/>
    <p:sldId id="349" r:id="rId28"/>
    <p:sldId id="374" r:id="rId29"/>
    <p:sldId id="375" r:id="rId30"/>
    <p:sldId id="373" r:id="rId31"/>
    <p:sldId id="371" r:id="rId32"/>
    <p:sldId id="367" r:id="rId33"/>
    <p:sldId id="369" r:id="rId34"/>
    <p:sldId id="368" r:id="rId35"/>
    <p:sldId id="328" r:id="rId36"/>
    <p:sldId id="322" r:id="rId37"/>
    <p:sldId id="376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vin Hamilton" initials="KH" lastIdx="0" clrIdx="0">
    <p:extLst>
      <p:ext uri="{19B8F6BF-5375-455C-9EA6-DF929625EA0E}">
        <p15:presenceInfo xmlns:p15="http://schemas.microsoft.com/office/powerpoint/2012/main" userId="S-1-5-21-1351140754-822190931-1964834656-364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64" autoAdjust="0"/>
    <p:restoredTop sz="94660"/>
  </p:normalViewPr>
  <p:slideViewPr>
    <p:cSldViewPr snapToGrid="0">
      <p:cViewPr varScale="1">
        <p:scale>
          <a:sx n="96" d="100"/>
          <a:sy n="96" d="100"/>
        </p:scale>
        <p:origin x="86" y="58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47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45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ustomXml" Target="../customXml/item2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8635B-D371-4EFE-BD15-9BFD668E4001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2BDA62-4A41-4522-B3EF-1E975F9FEC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50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0D74E-8788-41A6-972A-D289A3C9A6C4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555D9-C028-4106-AE6E-C3B45E159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517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0D74E-8788-41A6-972A-D289A3C9A6C4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555D9-C028-4106-AE6E-C3B45E159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186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0D74E-8788-41A6-972A-D289A3C9A6C4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555D9-C028-4106-AE6E-C3B45E159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019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0D74E-8788-41A6-972A-D289A3C9A6C4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555D9-C028-4106-AE6E-C3B45E159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019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0D74E-8788-41A6-972A-D289A3C9A6C4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555D9-C028-4106-AE6E-C3B45E159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717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0D74E-8788-41A6-972A-D289A3C9A6C4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555D9-C028-4106-AE6E-C3B45E159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053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0D74E-8788-41A6-972A-D289A3C9A6C4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555D9-C028-4106-AE6E-C3B45E159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091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0D74E-8788-41A6-972A-D289A3C9A6C4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555D9-C028-4106-AE6E-C3B45E159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213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0D74E-8788-41A6-972A-D289A3C9A6C4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555D9-C028-4106-AE6E-C3B45E159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539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0D74E-8788-41A6-972A-D289A3C9A6C4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555D9-C028-4106-AE6E-C3B45E159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023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0D74E-8788-41A6-972A-D289A3C9A6C4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555D9-C028-4106-AE6E-C3B45E159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72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0D74E-8788-41A6-972A-D289A3C9A6C4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3555D9-C028-4106-AE6E-C3B45E159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345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>
          <a:xfrm>
            <a:off x="6138334" y="2198158"/>
            <a:ext cx="6053666" cy="3757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Kevin Hamilton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Operations Manager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(541) 967-3919 Office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(541) 740-1787 Cell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khamilton@co.linn.or.us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Jeff Maskal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Special Operations Group Foreman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jeff.maskal@co.linn.or.us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Mike Brant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Fleet Maintenance Leadworker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mike.brant@co.linn.or.us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714" y="5727776"/>
            <a:ext cx="1126286" cy="113022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460075" y="233490"/>
            <a:ext cx="11122325" cy="124450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Surface treatment toolbox</a:t>
            </a:r>
            <a:endParaRPr lang="en-US" sz="5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latin typeface="Castellar" panose="020A0402060406010301" pitchFamily="18" charset="0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3279460" y="1572942"/>
            <a:ext cx="5039360" cy="53026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rgbClr val="FFFF00"/>
                </a:solidFill>
                <a:latin typeface="Bodoni MT" panose="02070603080606020203" pitchFamily="18" charset="0"/>
              </a:rPr>
              <a:t>in Linn County, OR</a:t>
            </a:r>
            <a:endParaRPr lang="en-US" dirty="0">
              <a:solidFill>
                <a:srgbClr val="FFFF00"/>
              </a:solidFill>
              <a:latin typeface="Bodoni MT" panose="02070603080606020203" pitchFamily="18" charset="0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36077" y="2443074"/>
            <a:ext cx="5363099" cy="3439835"/>
          </a:xfrm>
          <a:noFill/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sz="2000" dirty="0" smtClean="0">
                <a:solidFill>
                  <a:srgbClr val="FF99FF"/>
                </a:solidFill>
                <a:latin typeface="Bookman Old Style" panose="02050604050505020204" pitchFamily="18" charset="0"/>
              </a:rPr>
              <a:t>Project Design &amp; Execution</a:t>
            </a:r>
          </a:p>
          <a:p>
            <a:pPr>
              <a:lnSpc>
                <a:spcPct val="110000"/>
              </a:lnSpc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Inter-Agency Cooperation</a:t>
            </a:r>
          </a:p>
          <a:p>
            <a:pPr>
              <a:lnSpc>
                <a:spcPct val="110000"/>
              </a:lnSpc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Communication</a:t>
            </a:r>
          </a:p>
          <a:p>
            <a:pPr>
              <a:lnSpc>
                <a:spcPct val="110000"/>
              </a:lnSpc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Contract Work</a:t>
            </a:r>
          </a:p>
          <a:p>
            <a:pPr>
              <a:lnSpc>
                <a:spcPct val="110000"/>
              </a:lnSpc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Paved Intersections</a:t>
            </a:r>
          </a:p>
          <a:p>
            <a:pPr>
              <a:lnSpc>
                <a:spcPct val="110000"/>
              </a:lnSpc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Prep Work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Fog Seals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When Things Go Wrong</a:t>
            </a:r>
          </a:p>
        </p:txBody>
      </p:sp>
    </p:spTree>
    <p:extLst>
      <p:ext uri="{BB962C8B-B14F-4D97-AF65-F5344CB8AC3E}">
        <p14:creationId xmlns:p14="http://schemas.microsoft.com/office/powerpoint/2010/main" val="42117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043" y="0"/>
            <a:ext cx="9144000" cy="68580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96801" y="0"/>
            <a:ext cx="7048500" cy="1065600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en-US" b="1" dirty="0" smtClean="0">
                <a:latin typeface="Castellar" panose="020A0402060406010301" pitchFamily="18" charset="0"/>
              </a:rPr>
              <a:t>COMMUNICATION</a:t>
            </a:r>
            <a:endParaRPr lang="en-US" b="1" dirty="0">
              <a:latin typeface="Castellar" panose="020A0402060406010301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425" y="4690219"/>
            <a:ext cx="3305175" cy="21145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4" y="4604494"/>
            <a:ext cx="3305175" cy="22002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923" y="1244949"/>
            <a:ext cx="4672800" cy="60573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3893569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043" y="0"/>
            <a:ext cx="9144000" cy="68580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96801" y="0"/>
            <a:ext cx="7048500" cy="1065600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en-US" b="1" dirty="0" smtClean="0">
                <a:latin typeface="Castellar" panose="020A0402060406010301" pitchFamily="18" charset="0"/>
              </a:rPr>
              <a:t>COMMUNICATION</a:t>
            </a:r>
            <a:endParaRPr lang="en-US" b="1" dirty="0">
              <a:latin typeface="Castellar" panose="020A0402060406010301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425" y="4690219"/>
            <a:ext cx="3305175" cy="21145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4" y="4604494"/>
            <a:ext cx="3305175" cy="22002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923" y="1244949"/>
            <a:ext cx="4672800" cy="60573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/>
          <p:cNvSpPr txBox="1"/>
          <p:nvPr/>
        </p:nvSpPr>
        <p:spPr>
          <a:xfrm>
            <a:off x="3787200" y="3967200"/>
            <a:ext cx="426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Hearing Protection</a:t>
            </a:r>
          </a:p>
        </p:txBody>
      </p:sp>
    </p:spTree>
    <p:extLst>
      <p:ext uri="{BB962C8B-B14F-4D97-AF65-F5344CB8AC3E}">
        <p14:creationId xmlns:p14="http://schemas.microsoft.com/office/powerpoint/2010/main" val="28116273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043" y="0"/>
            <a:ext cx="9144000" cy="68580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96801" y="0"/>
            <a:ext cx="7048500" cy="1065600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en-US" b="1" dirty="0" smtClean="0">
                <a:latin typeface="Castellar" panose="020A0402060406010301" pitchFamily="18" charset="0"/>
              </a:rPr>
              <a:t>COMMUNICATION</a:t>
            </a:r>
            <a:endParaRPr lang="en-US" b="1" dirty="0">
              <a:latin typeface="Castellar" panose="020A0402060406010301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425" y="4690219"/>
            <a:ext cx="3305175" cy="21145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4" y="4604494"/>
            <a:ext cx="3305175" cy="22002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923" y="1244949"/>
            <a:ext cx="4672800" cy="60573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/>
          <p:cNvSpPr txBox="1"/>
          <p:nvPr/>
        </p:nvSpPr>
        <p:spPr>
          <a:xfrm>
            <a:off x="3787200" y="3967200"/>
            <a:ext cx="426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Hearing Protection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Open Microphone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Efficiency of Operations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876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96801" y="0"/>
            <a:ext cx="7048500" cy="1065600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en-US" b="1" dirty="0" smtClean="0">
                <a:latin typeface="Castellar" panose="020A0402060406010301" pitchFamily="18" charset="0"/>
              </a:rPr>
              <a:t>COMMUNICATION</a:t>
            </a:r>
            <a:endParaRPr lang="en-US" b="1" dirty="0">
              <a:latin typeface="Castellar" panose="020A0402060406010301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4501" y="4690219"/>
            <a:ext cx="3305175" cy="21145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4" y="4604494"/>
            <a:ext cx="3305175" cy="22002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923" y="1244949"/>
            <a:ext cx="4672800" cy="60573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TextBox 7"/>
          <p:cNvSpPr txBox="1"/>
          <p:nvPr/>
        </p:nvSpPr>
        <p:spPr>
          <a:xfrm>
            <a:off x="3787200" y="3967200"/>
            <a:ext cx="4262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Hearing Protection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Open Microphone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Efficiency of Operations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Safety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4622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96801" y="0"/>
            <a:ext cx="7048500" cy="1065600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en-US" b="1" dirty="0" smtClean="0">
                <a:latin typeface="Castellar" panose="020A0402060406010301" pitchFamily="18" charset="0"/>
              </a:rPr>
              <a:t>COMMUNICATION</a:t>
            </a:r>
            <a:endParaRPr lang="en-US" b="1" dirty="0">
              <a:latin typeface="Castellar" panose="020A0402060406010301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4501" y="4690219"/>
            <a:ext cx="3305175" cy="21145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4" y="4604494"/>
            <a:ext cx="3305175" cy="22002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923" y="1244949"/>
            <a:ext cx="4672800" cy="60573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TextBox 7"/>
          <p:cNvSpPr txBox="1"/>
          <p:nvPr/>
        </p:nvSpPr>
        <p:spPr>
          <a:xfrm>
            <a:off x="3787200" y="3967200"/>
            <a:ext cx="4507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Hearing Protection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Open Microphone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Efficiency of Operations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Safety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Listen-Through Capability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3645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714" y="5727776"/>
            <a:ext cx="1126286" cy="113022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460075" y="233490"/>
            <a:ext cx="11122325" cy="124450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Surface treatment toolbox</a:t>
            </a:r>
            <a:endParaRPr lang="en-US" sz="5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latin typeface="Castellar" panose="020A0402060406010301" pitchFamily="18" charset="0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3279460" y="1572942"/>
            <a:ext cx="5039360" cy="53026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rgbClr val="FFFF00"/>
                </a:solidFill>
                <a:latin typeface="Bodoni MT" panose="02070603080606020203" pitchFamily="18" charset="0"/>
              </a:rPr>
              <a:t>in Linn County, OR</a:t>
            </a:r>
            <a:endParaRPr lang="en-US" dirty="0">
              <a:solidFill>
                <a:srgbClr val="FFFF00"/>
              </a:solidFill>
              <a:latin typeface="Bodoni MT" panose="02070603080606020203" pitchFamily="18" charset="0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36077" y="2641330"/>
            <a:ext cx="5363099" cy="2934082"/>
          </a:xfrm>
          <a:noFill/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Inter-Agency Cooperation</a:t>
            </a:r>
          </a:p>
          <a:p>
            <a:pPr>
              <a:lnSpc>
                <a:spcPct val="110000"/>
              </a:lnSpc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Communication</a:t>
            </a:r>
          </a:p>
          <a:p>
            <a:pPr>
              <a:lnSpc>
                <a:spcPct val="110000"/>
              </a:lnSpc>
            </a:pPr>
            <a:r>
              <a:rPr lang="en-US" sz="2000" dirty="0" smtClean="0">
                <a:solidFill>
                  <a:srgbClr val="FF99FF"/>
                </a:solidFill>
                <a:latin typeface="Bookman Old Style" panose="02050604050505020204" pitchFamily="18" charset="0"/>
              </a:rPr>
              <a:t>Contract Work</a:t>
            </a:r>
          </a:p>
          <a:p>
            <a:pPr>
              <a:lnSpc>
                <a:spcPct val="110000"/>
              </a:lnSpc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Paved Intersections</a:t>
            </a:r>
          </a:p>
          <a:p>
            <a:pPr>
              <a:lnSpc>
                <a:spcPct val="110000"/>
              </a:lnSpc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Prep Work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Fog Seals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When Things Go Wrong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138334" y="2198158"/>
            <a:ext cx="6053666" cy="3757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Kevin Hamilton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Operations Manager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(541) 967-3919 Office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(541) 740-1787 Cell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khamilton@co.linn.or.us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Jeff Maskal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Special Operations Group Foreman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jeff.maskal@co.linn.or.us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Mike Brant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Fleet Maintenance Leadworker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mike.brant@co.linn.or.us</a:t>
            </a:r>
          </a:p>
        </p:txBody>
      </p:sp>
    </p:spTree>
    <p:extLst>
      <p:ext uri="{BB962C8B-B14F-4D97-AF65-F5344CB8AC3E}">
        <p14:creationId xmlns:p14="http://schemas.microsoft.com/office/powerpoint/2010/main" val="157282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racksealupp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91654"/>
            <a:ext cx="5822218" cy="293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219" y="1071693"/>
            <a:ext cx="6369782" cy="5786307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96801" y="0"/>
            <a:ext cx="7048500" cy="1065600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en-US" b="1" dirty="0" smtClean="0">
                <a:latin typeface="Castellar" panose="020A0402060406010301" pitchFamily="18" charset="0"/>
              </a:rPr>
              <a:t>contractors</a:t>
            </a:r>
            <a:endParaRPr lang="en-US" b="1" dirty="0">
              <a:latin typeface="Castellar" panose="020A0402060406010301" pitchFamily="18" charset="0"/>
            </a:endParaRPr>
          </a:p>
        </p:txBody>
      </p:sp>
      <p:pic>
        <p:nvPicPr>
          <p:cNvPr id="1028" name="Picture 4" descr="cracksealupper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5"/>
          <a:stretch/>
        </p:blipFill>
        <p:spPr bwMode="auto">
          <a:xfrm>
            <a:off x="0" y="1065600"/>
            <a:ext cx="5822219" cy="3452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44945" y="6341324"/>
            <a:ext cx="72381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Slurry Seals / </a:t>
            </a:r>
            <a:r>
              <a:rPr lang="en-US" sz="3200" b="1" dirty="0" err="1" smtClean="0">
                <a:solidFill>
                  <a:schemeClr val="bg1"/>
                </a:solidFill>
              </a:rPr>
              <a:t>Microsurface</a:t>
            </a:r>
            <a:r>
              <a:rPr lang="en-US" sz="3200" b="1" dirty="0" smtClean="0">
                <a:solidFill>
                  <a:schemeClr val="bg1"/>
                </a:solidFill>
              </a:rPr>
              <a:t> / </a:t>
            </a:r>
            <a:r>
              <a:rPr lang="en-US" sz="3200" b="1" dirty="0" err="1" smtClean="0">
                <a:solidFill>
                  <a:schemeClr val="bg1"/>
                </a:solidFill>
              </a:rPr>
              <a:t>MicroCoat</a:t>
            </a:r>
            <a:endParaRPr lang="en-US" sz="3200" b="1" dirty="0" smtClean="0">
              <a:solidFill>
                <a:schemeClr val="bg1"/>
              </a:solidFill>
            </a:endParaRPr>
          </a:p>
        </p:txBody>
      </p:sp>
      <p:pic>
        <p:nvPicPr>
          <p:cNvPr id="1040" name="Picture 16" descr="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9" y="1096092"/>
            <a:ext cx="682082" cy="63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106" y="1096094"/>
            <a:ext cx="1528163" cy="481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015215" y="2916025"/>
            <a:ext cx="2144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Fog Sealing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4435411"/>
            <a:ext cx="2544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Crack Sealing</a:t>
            </a:r>
          </a:p>
        </p:txBody>
      </p:sp>
    </p:spTree>
    <p:extLst>
      <p:ext uri="{BB962C8B-B14F-4D97-AF65-F5344CB8AC3E}">
        <p14:creationId xmlns:p14="http://schemas.microsoft.com/office/powerpoint/2010/main" val="1945023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96801" y="0"/>
            <a:ext cx="7048500" cy="1065600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en-US" b="1" dirty="0" smtClean="0">
                <a:latin typeface="Castellar" panose="020A0402060406010301" pitchFamily="18" charset="0"/>
              </a:rPr>
              <a:t>contractors</a:t>
            </a:r>
            <a:endParaRPr lang="en-US" b="1" dirty="0">
              <a:latin typeface="Castellar" panose="020A0402060406010301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25582" y="996240"/>
            <a:ext cx="56571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Day 1</a:t>
            </a:r>
          </a:p>
          <a:p>
            <a:pPr algn="ctr"/>
            <a:r>
              <a:rPr lang="en-US" sz="3200" b="1" dirty="0" smtClean="0"/>
              <a:t>Chip Seal by County</a:t>
            </a:r>
          </a:p>
        </p:txBody>
      </p:sp>
    </p:spTree>
    <p:extLst>
      <p:ext uri="{BB962C8B-B14F-4D97-AF65-F5344CB8AC3E}">
        <p14:creationId xmlns:p14="http://schemas.microsoft.com/office/powerpoint/2010/main" val="24308966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757" y="2079568"/>
            <a:ext cx="6371243" cy="4778432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96801" y="0"/>
            <a:ext cx="7048500" cy="1065600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en-US" b="1" dirty="0" smtClean="0">
                <a:latin typeface="Castellar" panose="020A0402060406010301" pitchFamily="18" charset="0"/>
              </a:rPr>
              <a:t>contractors</a:t>
            </a:r>
            <a:endParaRPr lang="en-US" b="1" dirty="0">
              <a:latin typeface="Castellar" panose="020A0402060406010301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25582" y="996240"/>
            <a:ext cx="56571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Day 2</a:t>
            </a:r>
          </a:p>
          <a:p>
            <a:pPr algn="ctr"/>
            <a:r>
              <a:rPr lang="en-US" sz="3200" b="1" dirty="0" smtClean="0"/>
              <a:t>Sweep &amp; Fog Seal by Contractor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81"/>
          <a:stretch/>
        </p:blipFill>
        <p:spPr>
          <a:xfrm>
            <a:off x="0" y="2091789"/>
            <a:ext cx="5820757" cy="4766211"/>
          </a:xfrm>
          <a:prstGeom prst="rect">
            <a:avLst/>
          </a:prstGeom>
        </p:spPr>
      </p:pic>
      <p:pic>
        <p:nvPicPr>
          <p:cNvPr id="6" name="Picture 18" descr="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3837" y="6376146"/>
            <a:ext cx="1528163" cy="481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78643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96801" y="0"/>
            <a:ext cx="7048500" cy="1065600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en-US" b="1" dirty="0" smtClean="0">
                <a:latin typeface="Castellar" panose="020A0402060406010301" pitchFamily="18" charset="0"/>
              </a:rPr>
              <a:t>contractors</a:t>
            </a:r>
            <a:endParaRPr lang="en-US" b="1" dirty="0">
              <a:latin typeface="Castellar" panose="020A0402060406010301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25582" y="996240"/>
            <a:ext cx="56571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Day 3</a:t>
            </a:r>
          </a:p>
          <a:p>
            <a:pPr algn="ctr"/>
            <a:r>
              <a:rPr lang="en-US" sz="3200" b="1" dirty="0" smtClean="0"/>
              <a:t>Stripe by County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247" y="2035963"/>
            <a:ext cx="8484499" cy="482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2925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342" y="6773"/>
            <a:ext cx="887505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6773"/>
            <a:ext cx="4544342" cy="1325563"/>
          </a:xfrm>
        </p:spPr>
        <p:txBody>
          <a:bodyPr/>
          <a:lstStyle/>
          <a:p>
            <a:pPr algn="ctr"/>
            <a:r>
              <a:rPr lang="en-US" b="1" dirty="0" smtClean="0">
                <a:latin typeface="Castellar" panose="020A0402060406010301" pitchFamily="18" charset="0"/>
              </a:rPr>
              <a:t>LINN COUNTY</a:t>
            </a:r>
            <a:endParaRPr lang="en-US" b="1" dirty="0">
              <a:latin typeface="Castellar" panose="020A0402060406010301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3982" y="1434886"/>
            <a:ext cx="4528161" cy="5423113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latin typeface="Bookman Old Style" panose="02050604050505020204" pitchFamily="18" charset="0"/>
              </a:rPr>
              <a:t>Approx. 1,139 total miles</a:t>
            </a:r>
          </a:p>
          <a:p>
            <a:pPr marL="0" indent="0">
              <a:buNone/>
              <a:tabLst>
                <a:tab pos="231775" algn="l"/>
              </a:tabLst>
            </a:pPr>
            <a:r>
              <a:rPr lang="en-US" sz="2400" dirty="0">
                <a:latin typeface="Bookman Old Style" panose="02050604050505020204" pitchFamily="18" charset="0"/>
              </a:rPr>
              <a:t>	</a:t>
            </a:r>
            <a:r>
              <a:rPr lang="en-US" sz="2400" dirty="0" smtClean="0">
                <a:latin typeface="Bookman Old Style" panose="02050604050505020204" pitchFamily="18" charset="0"/>
              </a:rPr>
              <a:t>Approx. 98 gravel miles</a:t>
            </a:r>
          </a:p>
          <a:p>
            <a:endParaRPr lang="en-US" sz="2400" dirty="0" smtClean="0">
              <a:latin typeface="Bookman Old Style" panose="02050604050505020204" pitchFamily="18" charset="0"/>
            </a:endParaRPr>
          </a:p>
          <a:p>
            <a:r>
              <a:rPr lang="en-US" sz="2400" dirty="0" smtClean="0">
                <a:latin typeface="Bookman Old Style" panose="02050604050505020204" pitchFamily="18" charset="0"/>
              </a:rPr>
              <a:t>Four Maintenance Districts dividing the County into quadrants</a:t>
            </a:r>
          </a:p>
          <a:p>
            <a:endParaRPr lang="en-US" sz="2400" dirty="0" smtClean="0">
              <a:latin typeface="Bookman Old Style" panose="02050604050505020204" pitchFamily="18" charset="0"/>
            </a:endParaRPr>
          </a:p>
          <a:p>
            <a:r>
              <a:rPr lang="en-US" sz="2400" dirty="0" smtClean="0">
                <a:latin typeface="Bookman Old Style" panose="02050604050505020204" pitchFamily="18" charset="0"/>
              </a:rPr>
              <a:t>Hilly landscapes eastern half. Flat landscapes western.</a:t>
            </a:r>
          </a:p>
          <a:p>
            <a:endParaRPr lang="en-US" sz="2400" dirty="0" smtClean="0">
              <a:latin typeface="Bookman Old Style" panose="02050604050505020204" pitchFamily="18" charset="0"/>
            </a:endParaRPr>
          </a:p>
          <a:p>
            <a:r>
              <a:rPr lang="en-US" sz="2400" dirty="0" smtClean="0">
                <a:latin typeface="Bookman Old Style" panose="02050604050505020204" pitchFamily="18" charset="0"/>
              </a:rPr>
              <a:t>Heavy loads are mostly from logging, and hay &amp; seed.</a:t>
            </a:r>
            <a:endParaRPr lang="en-US" sz="2400" dirty="0">
              <a:latin typeface="Bookman Old Style" panose="02050604050505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39134" y="1434887"/>
            <a:ext cx="8947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ALBANY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887262" y="2674738"/>
            <a:ext cx="829073" cy="253916"/>
          </a:xfrm>
          <a:prstGeom prst="rect">
            <a:avLst/>
          </a:prstGeom>
          <a:solidFill>
            <a:schemeClr val="bg2">
              <a:alpha val="57000"/>
            </a:schemeClr>
          </a:solidFill>
        </p:spPr>
        <p:txBody>
          <a:bodyPr wrap="none">
            <a:spAutoFit/>
          </a:bodyPr>
          <a:lstStyle/>
          <a:p>
            <a:r>
              <a:rPr lang="en-US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LEBANON</a:t>
            </a: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620734" y="344010"/>
            <a:ext cx="736099" cy="230832"/>
          </a:xfrm>
          <a:prstGeom prst="rect">
            <a:avLst/>
          </a:prstGeom>
          <a:solidFill>
            <a:schemeClr val="bg2">
              <a:alpha val="62000"/>
            </a:schemeClr>
          </a:solidFill>
        </p:spPr>
        <p:txBody>
          <a:bodyPr wrap="none">
            <a:spAutoFit/>
          </a:bodyPr>
          <a:lstStyle/>
          <a:p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MILL CITY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923132" y="4628372"/>
            <a:ext cx="1018227" cy="230832"/>
          </a:xfrm>
          <a:prstGeom prst="rect">
            <a:avLst/>
          </a:prstGeom>
          <a:solidFill>
            <a:schemeClr val="bg2">
              <a:alpha val="62000"/>
            </a:schemeClr>
          </a:solidFill>
        </p:spPr>
        <p:txBody>
          <a:bodyPr wrap="none">
            <a:spAutoFit/>
          </a:bodyPr>
          <a:lstStyle/>
          <a:p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BROWNSVILLE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925126" y="4743788"/>
            <a:ext cx="973343" cy="230832"/>
          </a:xfrm>
          <a:prstGeom prst="rect">
            <a:avLst/>
          </a:prstGeom>
          <a:solidFill>
            <a:schemeClr val="bg2">
              <a:alpha val="57000"/>
            </a:schemeClr>
          </a:solidFill>
        </p:spPr>
        <p:txBody>
          <a:bodyPr wrap="none">
            <a:spAutoFit/>
          </a:bodyPr>
          <a:lstStyle/>
          <a:p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SWEET HOME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66704" y="2928654"/>
            <a:ext cx="736099" cy="230832"/>
          </a:xfrm>
          <a:prstGeom prst="rect">
            <a:avLst/>
          </a:prstGeom>
          <a:solidFill>
            <a:schemeClr val="bg2">
              <a:alpha val="62000"/>
            </a:schemeClr>
          </a:solidFill>
        </p:spPr>
        <p:txBody>
          <a:bodyPr wrap="none">
            <a:spAutoFit/>
          </a:bodyPr>
          <a:lstStyle/>
          <a:p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TANGENT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04986" y="5846817"/>
            <a:ext cx="954107" cy="230832"/>
          </a:xfrm>
          <a:prstGeom prst="rect">
            <a:avLst/>
          </a:prstGeom>
          <a:solidFill>
            <a:schemeClr val="bg2">
              <a:alpha val="62000"/>
            </a:schemeClr>
          </a:solidFill>
        </p:spPr>
        <p:txBody>
          <a:bodyPr wrap="none">
            <a:spAutoFit/>
          </a:bodyPr>
          <a:lstStyle/>
          <a:p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HARRISBURG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887262" y="863768"/>
            <a:ext cx="466794" cy="230832"/>
          </a:xfrm>
          <a:prstGeom prst="rect">
            <a:avLst/>
          </a:prstGeom>
          <a:solidFill>
            <a:schemeClr val="bg2">
              <a:alpha val="62000"/>
            </a:schemeClr>
          </a:solidFill>
        </p:spPr>
        <p:txBody>
          <a:bodyPr wrap="none">
            <a:spAutoFit/>
          </a:bodyPr>
          <a:lstStyle/>
          <a:p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SCIO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411797" y="459426"/>
            <a:ext cx="575799" cy="230832"/>
          </a:xfrm>
          <a:prstGeom prst="rect">
            <a:avLst/>
          </a:prstGeom>
          <a:solidFill>
            <a:schemeClr val="bg2">
              <a:alpha val="62000"/>
            </a:schemeClr>
          </a:solidFill>
        </p:spPr>
        <p:txBody>
          <a:bodyPr wrap="none">
            <a:spAutoFit/>
          </a:bodyPr>
          <a:lstStyle/>
          <a:p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LYONS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82039" y="4560853"/>
            <a:ext cx="639919" cy="230832"/>
          </a:xfrm>
          <a:prstGeom prst="rect">
            <a:avLst/>
          </a:prstGeom>
          <a:solidFill>
            <a:schemeClr val="bg2">
              <a:alpha val="62000"/>
            </a:schemeClr>
          </a:solidFill>
        </p:spPr>
        <p:txBody>
          <a:bodyPr wrap="none">
            <a:spAutoFit/>
          </a:bodyPr>
          <a:lstStyle/>
          <a:p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HALSEY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39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714" y="5727776"/>
            <a:ext cx="1126286" cy="113022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460075" y="233490"/>
            <a:ext cx="11122325" cy="124450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Surface treatment toolbox</a:t>
            </a:r>
            <a:endParaRPr lang="en-US" sz="5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latin typeface="Castellar" panose="020A0402060406010301" pitchFamily="18" charset="0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3279460" y="1572942"/>
            <a:ext cx="5039360" cy="53026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rgbClr val="FFFF00"/>
                </a:solidFill>
                <a:latin typeface="Bodoni MT" panose="02070603080606020203" pitchFamily="18" charset="0"/>
              </a:rPr>
              <a:t>in Linn County, OR</a:t>
            </a:r>
            <a:endParaRPr lang="en-US" dirty="0">
              <a:solidFill>
                <a:srgbClr val="FFFF00"/>
              </a:solidFill>
              <a:latin typeface="Bodoni MT" panose="02070603080606020203" pitchFamily="18" charset="0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36077" y="2641330"/>
            <a:ext cx="5363099" cy="2934082"/>
          </a:xfrm>
          <a:noFill/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Inter-Agency Cooperation</a:t>
            </a:r>
          </a:p>
          <a:p>
            <a:pPr>
              <a:lnSpc>
                <a:spcPct val="110000"/>
              </a:lnSpc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Communication</a:t>
            </a:r>
          </a:p>
          <a:p>
            <a:pPr>
              <a:lnSpc>
                <a:spcPct val="110000"/>
              </a:lnSpc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Contract Work</a:t>
            </a:r>
          </a:p>
          <a:p>
            <a:pPr>
              <a:lnSpc>
                <a:spcPct val="110000"/>
              </a:lnSpc>
            </a:pPr>
            <a:r>
              <a:rPr lang="en-US" sz="2000" dirty="0" smtClean="0">
                <a:solidFill>
                  <a:srgbClr val="FF99FF"/>
                </a:solidFill>
                <a:latin typeface="Bookman Old Style" panose="02050604050505020204" pitchFamily="18" charset="0"/>
              </a:rPr>
              <a:t>Paved Intersections</a:t>
            </a:r>
          </a:p>
          <a:p>
            <a:pPr>
              <a:lnSpc>
                <a:spcPct val="110000"/>
              </a:lnSpc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Prep Work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Fog Seals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When Things Go Wrong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6138334" y="2198158"/>
            <a:ext cx="6053666" cy="3757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Kevin Hamilton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Operations Manager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(541) 967-3919 Office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(541) 740-1787 Cell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khamilton@co.linn.or.us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Jeff Maskal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Special Operations Group Foreman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jeff.maskal@co.linn.or.us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Mike Brant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Fleet Maintenance Leadworker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mike.brant@co.linn.or.us</a:t>
            </a:r>
          </a:p>
        </p:txBody>
      </p:sp>
    </p:spTree>
    <p:extLst>
      <p:ext uri="{BB962C8B-B14F-4D97-AF65-F5344CB8AC3E}">
        <p14:creationId xmlns:p14="http://schemas.microsoft.com/office/powerpoint/2010/main" val="185904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96801" y="0"/>
            <a:ext cx="7048500" cy="1065600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latin typeface="Castellar" panose="020A0402060406010301" pitchFamily="18" charset="0"/>
              </a:rPr>
              <a:t>Paved intersections</a:t>
            </a:r>
            <a:endParaRPr lang="en-US" b="1" dirty="0">
              <a:latin typeface="Castellar" panose="020A0402060406010301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15988" y="1236096"/>
            <a:ext cx="2810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Knox Butte Rd.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596" y="1065600"/>
            <a:ext cx="6574149" cy="49306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1"/>
          <a:stretch/>
        </p:blipFill>
        <p:spPr>
          <a:xfrm>
            <a:off x="0" y="1065600"/>
            <a:ext cx="5619919" cy="50979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73" b="27291"/>
          <a:stretch/>
        </p:blipFill>
        <p:spPr>
          <a:xfrm>
            <a:off x="2693478" y="4224043"/>
            <a:ext cx="6949440" cy="2633957"/>
          </a:xfrm>
          <a:prstGeom prst="rect">
            <a:avLst/>
          </a:prstGeom>
        </p:spPr>
      </p:pic>
      <p:pic>
        <p:nvPicPr>
          <p:cNvPr id="1030" name="Picture 6" descr="Image result for Knife River Inc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641" y="6254221"/>
            <a:ext cx="1511384" cy="283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44314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78"/>
          <a:stretch/>
        </p:blipFill>
        <p:spPr>
          <a:xfrm>
            <a:off x="5923370" y="1606269"/>
            <a:ext cx="6268630" cy="52517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26"/>
          <a:stretch/>
        </p:blipFill>
        <p:spPr>
          <a:xfrm>
            <a:off x="1" y="1592108"/>
            <a:ext cx="6008336" cy="5265892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96801" y="0"/>
            <a:ext cx="7048500" cy="1065600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latin typeface="Castellar" panose="020A0402060406010301" pitchFamily="18" charset="0"/>
              </a:rPr>
              <a:t>Paved intersections</a:t>
            </a:r>
            <a:endParaRPr lang="en-US" b="1" dirty="0">
              <a:latin typeface="Castellar" panose="020A0402060406010301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235" y="5637022"/>
            <a:ext cx="26752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</a:rPr>
              <a:t>Harbor Rd.</a:t>
            </a:r>
          </a:p>
          <a:p>
            <a:pPr algn="ctr"/>
            <a:r>
              <a:rPr lang="en-US" sz="3200" b="1" dirty="0" smtClean="0">
                <a:solidFill>
                  <a:srgbClr val="FFFF00"/>
                </a:solidFill>
              </a:rPr>
              <a:t>Intersection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93299" y="5637022"/>
            <a:ext cx="26752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FF00"/>
                </a:solidFill>
              </a:rPr>
              <a:t>Lickskillet</a:t>
            </a:r>
            <a:r>
              <a:rPr lang="en-US" sz="3200" b="1" dirty="0" smtClean="0">
                <a:solidFill>
                  <a:srgbClr val="FFFF00"/>
                </a:solidFill>
              </a:rPr>
              <a:t> Rd.</a:t>
            </a:r>
          </a:p>
          <a:p>
            <a:pPr algn="ctr"/>
            <a:r>
              <a:rPr lang="en-US" sz="3200" b="1" dirty="0" smtClean="0">
                <a:solidFill>
                  <a:srgbClr val="FFFF00"/>
                </a:solidFill>
              </a:rPr>
              <a:t>Intersection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15988" y="1043547"/>
            <a:ext cx="2810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Knox Butte Rd.</a:t>
            </a:r>
          </a:p>
        </p:txBody>
      </p:sp>
    </p:spTree>
    <p:extLst>
      <p:ext uri="{BB962C8B-B14F-4D97-AF65-F5344CB8AC3E}">
        <p14:creationId xmlns:p14="http://schemas.microsoft.com/office/powerpoint/2010/main" val="2570357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093" y="1065600"/>
            <a:ext cx="4760736" cy="5792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43" y="1065600"/>
            <a:ext cx="5067904" cy="57924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96801" y="0"/>
            <a:ext cx="7048500" cy="1065600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latin typeface="Castellar" panose="020A0402060406010301" pitchFamily="18" charset="0"/>
              </a:rPr>
              <a:t>Paved intersections</a:t>
            </a:r>
            <a:endParaRPr lang="en-US" b="1" dirty="0">
              <a:latin typeface="Castellar" panose="020A0402060406010301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4616" y="1129758"/>
            <a:ext cx="30110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Typical Contract</a:t>
            </a:r>
          </a:p>
          <a:p>
            <a:pPr algn="ctr"/>
            <a:r>
              <a:rPr lang="en-US" sz="3200" b="1" dirty="0" smtClean="0"/>
              <a:t>Scio District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721026" y="1836463"/>
            <a:ext cx="30110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Typical Contract</a:t>
            </a:r>
          </a:p>
          <a:p>
            <a:pPr algn="ctr"/>
            <a:r>
              <a:rPr lang="en-US" sz="3200" b="1" dirty="0" smtClean="0"/>
              <a:t>Sweet Home District</a:t>
            </a:r>
          </a:p>
        </p:txBody>
      </p:sp>
    </p:spTree>
    <p:extLst>
      <p:ext uri="{BB962C8B-B14F-4D97-AF65-F5344CB8AC3E}">
        <p14:creationId xmlns:p14="http://schemas.microsoft.com/office/powerpoint/2010/main" val="21872002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96801" y="0"/>
            <a:ext cx="7048500" cy="1065600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latin typeface="Castellar" panose="020A0402060406010301" pitchFamily="18" charset="0"/>
              </a:rPr>
              <a:t>Paved intersections</a:t>
            </a:r>
            <a:endParaRPr lang="en-US" b="1" dirty="0">
              <a:latin typeface="Castellar" panose="020A0402060406010301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35662" y="1063373"/>
            <a:ext cx="3651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Add in other work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5920"/>
            <a:ext cx="6949440" cy="52120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560" y="1645920"/>
            <a:ext cx="6949440" cy="52120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73067" y="6079086"/>
            <a:ext cx="3651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</a:rPr>
              <a:t>Devaney Bridge</a:t>
            </a:r>
          </a:p>
        </p:txBody>
      </p:sp>
      <p:pic>
        <p:nvPicPr>
          <p:cNvPr id="9" name="Picture 6" descr="Image result for Knife River Inc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0616" y="6574615"/>
            <a:ext cx="1511384" cy="283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89490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8148"/>
            <a:ext cx="6949440" cy="52120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8"/>
          <a:stretch/>
        </p:blipFill>
        <p:spPr>
          <a:xfrm>
            <a:off x="5692746" y="1645920"/>
            <a:ext cx="6499253" cy="521208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96801" y="0"/>
            <a:ext cx="7048500" cy="1065600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latin typeface="Castellar" panose="020A0402060406010301" pitchFamily="18" charset="0"/>
              </a:rPr>
              <a:t>Paved intersections</a:t>
            </a:r>
            <a:endParaRPr lang="en-US" b="1" dirty="0">
              <a:latin typeface="Castellar" panose="020A0402060406010301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35662" y="1063373"/>
            <a:ext cx="3651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Add in other work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168910" y="2335561"/>
            <a:ext cx="4023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Note:  Fog seal/sand seal new asphalt before chip sealing it.</a:t>
            </a:r>
          </a:p>
        </p:txBody>
      </p:sp>
      <p:pic>
        <p:nvPicPr>
          <p:cNvPr id="9" name="Picture 6" descr="Image result for Knife River Inc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0615" y="6574615"/>
            <a:ext cx="1511384" cy="283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737605" y="5933182"/>
            <a:ext cx="36517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</a:rPr>
              <a:t>Kingston-Jordan Dr.</a:t>
            </a:r>
          </a:p>
          <a:p>
            <a:pPr algn="ctr"/>
            <a:r>
              <a:rPr lang="en-US" sz="3200" b="1" dirty="0" smtClean="0">
                <a:solidFill>
                  <a:srgbClr val="FFFF00"/>
                </a:solidFill>
              </a:rPr>
              <a:t>Pre-Level Road</a:t>
            </a:r>
          </a:p>
        </p:txBody>
      </p:sp>
    </p:spTree>
    <p:extLst>
      <p:ext uri="{BB962C8B-B14F-4D97-AF65-F5344CB8AC3E}">
        <p14:creationId xmlns:p14="http://schemas.microsoft.com/office/powerpoint/2010/main" val="27245002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>
          <a:xfrm>
            <a:off x="6138334" y="2198158"/>
            <a:ext cx="6053666" cy="3757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Kevin Hamilton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Operations Manager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(541) 967-3919 Office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(541) 740-1787 Cell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khamilton@co.linn.or.us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Jeff Maskal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Special Operations Group Foreman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jeff.maskal@co.linn.or.us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Mike Brant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Fleet Maintenance Leadworker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mike.brant@co.linn.or.us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714" y="5727776"/>
            <a:ext cx="1126286" cy="113022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460075" y="233490"/>
            <a:ext cx="11122325" cy="124450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Surface treatment toolbox</a:t>
            </a:r>
            <a:endParaRPr lang="en-US" sz="5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latin typeface="Castellar" panose="020A0402060406010301" pitchFamily="18" charset="0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3279460" y="1572942"/>
            <a:ext cx="5039360" cy="53026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rgbClr val="FFFF00"/>
                </a:solidFill>
                <a:latin typeface="Bodoni MT" panose="02070603080606020203" pitchFamily="18" charset="0"/>
              </a:rPr>
              <a:t>in Linn County, OR</a:t>
            </a:r>
            <a:endParaRPr lang="en-US" dirty="0">
              <a:solidFill>
                <a:srgbClr val="FFFF00"/>
              </a:solidFill>
              <a:latin typeface="Bodoni MT" panose="02070603080606020203" pitchFamily="18" charset="0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36077" y="2641330"/>
            <a:ext cx="5363099" cy="2934082"/>
          </a:xfrm>
          <a:noFill/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Inter-Agency Cooperation</a:t>
            </a:r>
          </a:p>
          <a:p>
            <a:pPr>
              <a:lnSpc>
                <a:spcPct val="110000"/>
              </a:lnSpc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Communication</a:t>
            </a:r>
          </a:p>
          <a:p>
            <a:pPr>
              <a:lnSpc>
                <a:spcPct val="110000"/>
              </a:lnSpc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Contract Work</a:t>
            </a:r>
          </a:p>
          <a:p>
            <a:pPr>
              <a:lnSpc>
                <a:spcPct val="110000"/>
              </a:lnSpc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Paved Intersections</a:t>
            </a:r>
          </a:p>
          <a:p>
            <a:pPr>
              <a:lnSpc>
                <a:spcPct val="110000"/>
              </a:lnSpc>
            </a:pPr>
            <a:r>
              <a:rPr lang="en-US" sz="2000" dirty="0" smtClean="0">
                <a:solidFill>
                  <a:srgbClr val="FF99FF"/>
                </a:solidFill>
                <a:latin typeface="Bookman Old Style" panose="02050604050505020204" pitchFamily="18" charset="0"/>
              </a:rPr>
              <a:t>Prep Work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Fog Seals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When Things Go Wrong</a:t>
            </a:r>
          </a:p>
        </p:txBody>
      </p:sp>
    </p:spTree>
    <p:extLst>
      <p:ext uri="{BB962C8B-B14F-4D97-AF65-F5344CB8AC3E}">
        <p14:creationId xmlns:p14="http://schemas.microsoft.com/office/powerpoint/2010/main" val="141021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6804" y="2512577"/>
            <a:ext cx="7725196" cy="43454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5232" t="12141" r="7859"/>
          <a:stretch/>
        </p:blipFill>
        <p:spPr>
          <a:xfrm>
            <a:off x="-1" y="2524715"/>
            <a:ext cx="5866727" cy="4333286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96801" y="0"/>
            <a:ext cx="7048500" cy="1065600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en-US" b="1" dirty="0" smtClean="0">
                <a:latin typeface="Castellar" panose="020A0402060406010301" pitchFamily="18" charset="0"/>
              </a:rPr>
              <a:t>PREP WORK</a:t>
            </a:r>
            <a:endParaRPr lang="en-US" b="1" dirty="0">
              <a:latin typeface="Castellar" panose="020A0402060406010301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379200"/>
            <a:ext cx="450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Kennel Road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00123" y="6379199"/>
            <a:ext cx="450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Looney Lane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59462" y="1020351"/>
            <a:ext cx="880008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Best Practice:</a:t>
            </a:r>
          </a:p>
          <a:p>
            <a:pPr algn="ctr"/>
            <a:r>
              <a:rPr lang="en-US" sz="3200" b="1" dirty="0" smtClean="0"/>
              <a:t>Seal cracks</a:t>
            </a:r>
          </a:p>
          <a:p>
            <a:pPr algn="ctr"/>
            <a:r>
              <a:rPr lang="en-US" sz="2800" b="1" dirty="0" smtClean="0"/>
              <a:t>Preferably the year before chip seal is scheduled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200701" y="2524715"/>
            <a:ext cx="1950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Repair ruts</a:t>
            </a:r>
          </a:p>
        </p:txBody>
      </p:sp>
    </p:spTree>
    <p:extLst>
      <p:ext uri="{BB962C8B-B14F-4D97-AF65-F5344CB8AC3E}">
        <p14:creationId xmlns:p14="http://schemas.microsoft.com/office/powerpoint/2010/main" val="20767798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40579" y="857247"/>
            <a:ext cx="6858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61" r="19292"/>
          <a:stretch/>
        </p:blipFill>
        <p:spPr>
          <a:xfrm rot="5400000">
            <a:off x="-663026" y="647360"/>
            <a:ext cx="5534952" cy="4240227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96801" y="0"/>
            <a:ext cx="7048500" cy="1065600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en-US" b="1" dirty="0" smtClean="0">
                <a:latin typeface="Castellar" panose="020A0402060406010301" pitchFamily="18" charset="0"/>
              </a:rPr>
              <a:t>Prep work</a:t>
            </a:r>
            <a:endParaRPr lang="en-US" b="1" dirty="0">
              <a:latin typeface="Castellar" panose="020A0402060406010301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379200"/>
            <a:ext cx="450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Diamond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Hil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Dr. 2017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32779" y="1033373"/>
            <a:ext cx="553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Best Practice: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Repair potholes &amp; base failures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71"/>
          <a:stretch/>
        </p:blipFill>
        <p:spPr>
          <a:xfrm rot="5400000">
            <a:off x="3649822" y="2139640"/>
            <a:ext cx="4747406" cy="468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7027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939" y="1491705"/>
            <a:ext cx="7155061" cy="53662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7991" t="9139"/>
          <a:stretch/>
        </p:blipFill>
        <p:spPr>
          <a:xfrm>
            <a:off x="0" y="1491704"/>
            <a:ext cx="5460756" cy="5366296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96801" y="0"/>
            <a:ext cx="7048500" cy="1065600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en-US" b="1" dirty="0" smtClean="0">
                <a:latin typeface="Castellar" panose="020A0402060406010301" pitchFamily="18" charset="0"/>
              </a:rPr>
              <a:t>Single shot</a:t>
            </a:r>
            <a:endParaRPr lang="en-US" b="1" dirty="0">
              <a:latin typeface="Castellar" panose="020A0402060406010301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216" y="6273225"/>
            <a:ext cx="450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Berlin Rd. 2018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05133" y="6232490"/>
            <a:ext cx="450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Berlin Road  2019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67366" y="1036535"/>
            <a:ext cx="64725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What if you can’t get to all the repairs or get the crack sealing done?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60368" y="3479225"/>
            <a:ext cx="2737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Chip it anyway.</a:t>
            </a:r>
          </a:p>
        </p:txBody>
      </p:sp>
    </p:spTree>
    <p:extLst>
      <p:ext uri="{BB962C8B-B14F-4D97-AF65-F5344CB8AC3E}">
        <p14:creationId xmlns:p14="http://schemas.microsoft.com/office/powerpoint/2010/main" val="26511958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714" y="5727776"/>
            <a:ext cx="1126286" cy="113022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017553" y="2145719"/>
            <a:ext cx="8850050" cy="4215951"/>
          </a:xfrm>
          <a:noFill/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Lay out the work to minimize mobilization between projects. Don’t jump back and forth.</a:t>
            </a:r>
          </a:p>
          <a:p>
            <a:pPr>
              <a:lnSpc>
                <a:spcPct val="110000"/>
              </a:lnSpc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Have a “Shake-out Day” to test the equipment and train new people. Do this well before your project start day is scheduled.</a:t>
            </a:r>
          </a:p>
          <a:p>
            <a:pPr>
              <a:lnSpc>
                <a:spcPct val="110000"/>
              </a:lnSpc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Have a Pre-Construction meeting with the whole crew before the project starts</a:t>
            </a:r>
          </a:p>
          <a:p>
            <a:pPr>
              <a:lnSpc>
                <a:spcPct val="110000"/>
              </a:lnSpc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Plan &amp; Order Ahead – know your quantities and schedules. Communicate with your vendor.</a:t>
            </a:r>
          </a:p>
          <a:p>
            <a:pPr>
              <a:lnSpc>
                <a:spcPct val="110000"/>
              </a:lnSpc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Have project sections laid out in advance</a:t>
            </a:r>
          </a:p>
          <a:p>
            <a:pPr>
              <a:lnSpc>
                <a:spcPct val="110000"/>
              </a:lnSpc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Have a T.C.S. (or 2 or 3) on site. This should not be the project coordinator</a:t>
            </a:r>
          </a:p>
          <a:p>
            <a:pPr>
              <a:lnSpc>
                <a:spcPct val="110000"/>
              </a:lnSpc>
            </a:pPr>
            <a:r>
              <a:rPr lang="en-US" sz="2000" dirty="0">
                <a:solidFill>
                  <a:srgbClr val="FFFF00"/>
                </a:solidFill>
                <a:latin typeface="Bookman Old Style" panose="02050604050505020204" pitchFamily="18" charset="0"/>
              </a:rPr>
              <a:t>Have flaggers already set up at the next section</a:t>
            </a:r>
          </a:p>
          <a:p>
            <a:pPr>
              <a:lnSpc>
                <a:spcPct val="110000"/>
              </a:lnSpc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Have a project coordinator on site. Inspect work, troubleshoot problems, ensure communication.</a:t>
            </a:r>
          </a:p>
          <a:p>
            <a:pPr>
              <a:lnSpc>
                <a:spcPct val="110000"/>
              </a:lnSpc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Shoot with two distributors</a:t>
            </a:r>
          </a:p>
          <a:p>
            <a:pPr>
              <a:lnSpc>
                <a:spcPct val="110000"/>
              </a:lnSpc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Have enough rollers, and keep them moving</a:t>
            </a:r>
          </a:p>
          <a:p>
            <a:pPr>
              <a:lnSpc>
                <a:spcPct val="110000"/>
              </a:lnSpc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Trucks are part of the rolling operations:          “Split” their tracks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Have enough trucks and equipment, flaggers, operators, etc. Contact your neighbors.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296801" y="0"/>
            <a:ext cx="7048500" cy="1065600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latin typeface="Castellar" panose="020A0402060406010301" pitchFamily="18" charset="0"/>
              </a:rPr>
              <a:t>Project design &amp; execution</a:t>
            </a:r>
            <a:endParaRPr lang="en-US" b="1" dirty="0">
              <a:latin typeface="Castellar" panose="020A040206040601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98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96801" y="0"/>
            <a:ext cx="7048500" cy="1065600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en-US" b="1" dirty="0" smtClean="0">
                <a:latin typeface="Castellar" panose="020A0402060406010301" pitchFamily="18" charset="0"/>
              </a:rPr>
              <a:t>PREP WORK</a:t>
            </a:r>
            <a:endParaRPr lang="en-US" b="1" dirty="0">
              <a:latin typeface="Castellar" panose="020A0402060406010301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59462" y="1020351"/>
            <a:ext cx="880008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Best Practice:</a:t>
            </a:r>
          </a:p>
          <a:p>
            <a:pPr algn="ctr"/>
            <a:r>
              <a:rPr lang="en-US" sz="3200" b="1" dirty="0" smtClean="0"/>
              <a:t>Tree Trimming</a:t>
            </a:r>
          </a:p>
          <a:p>
            <a:pPr algn="ctr"/>
            <a:r>
              <a:rPr lang="en-US" sz="2800" b="1" dirty="0" smtClean="0"/>
              <a:t>Cut ‘</a:t>
            </a:r>
            <a:r>
              <a:rPr lang="en-US" sz="2800" b="1" dirty="0" err="1" smtClean="0"/>
              <a:t>em</a:t>
            </a:r>
            <a:r>
              <a:rPr lang="en-US" sz="2800" b="1" dirty="0" smtClean="0"/>
              <a:t> high, all the way to the ROW line.</a:t>
            </a:r>
          </a:p>
        </p:txBody>
      </p:sp>
      <p:pic>
        <p:nvPicPr>
          <p:cNvPr id="1026" name="Picture 2" descr="Forestry Bucket Trucks – Custom Truck One Sour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191" y="2528456"/>
            <a:ext cx="6280629" cy="418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9337" y="5421664"/>
            <a:ext cx="19420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NOTE:  This image was shamelessly stolen from the internet.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272123" y="3114086"/>
            <a:ext cx="1942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Mind the Migratory Bird Treaty Act!</a:t>
            </a:r>
            <a:endParaRPr lang="en-US" dirty="0"/>
          </a:p>
        </p:txBody>
      </p:sp>
      <p:pic>
        <p:nvPicPr>
          <p:cNvPr id="1028" name="Picture 4" descr="Bird Nesting Stages | Lyric Wild Bird Foo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4609" y="4086478"/>
            <a:ext cx="2762376" cy="144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6608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>
          <a:xfrm>
            <a:off x="6138334" y="2198158"/>
            <a:ext cx="6053666" cy="3757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Kevin Hamilton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Operations Manager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(541) 967-3919 Office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(541) 740-1787 Cell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khamilton@co.linn.or.us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Jeff Maskal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Special Operations Group Foreman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jeff.maskal@co.linn.or.us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Mike Brant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Fleet Maintenance Leadworker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mike.brant@co.linn.or.us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714" y="5727776"/>
            <a:ext cx="1126286" cy="113022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460075" y="233490"/>
            <a:ext cx="11122325" cy="124450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Surface treatment toolbox</a:t>
            </a:r>
            <a:endParaRPr lang="en-US" sz="5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latin typeface="Castellar" panose="020A0402060406010301" pitchFamily="18" charset="0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3279460" y="1572942"/>
            <a:ext cx="5039360" cy="53026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rgbClr val="FFFF00"/>
                </a:solidFill>
                <a:latin typeface="Bodoni MT" panose="02070603080606020203" pitchFamily="18" charset="0"/>
              </a:rPr>
              <a:t>in Linn County, OR</a:t>
            </a:r>
            <a:endParaRPr lang="en-US" dirty="0">
              <a:solidFill>
                <a:srgbClr val="FFFF00"/>
              </a:solidFill>
              <a:latin typeface="Bodoni MT" panose="02070603080606020203" pitchFamily="18" charset="0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36077" y="2641330"/>
            <a:ext cx="5363099" cy="2934082"/>
          </a:xfrm>
          <a:noFill/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Inter-Agency Cooperation</a:t>
            </a:r>
          </a:p>
          <a:p>
            <a:pPr>
              <a:lnSpc>
                <a:spcPct val="110000"/>
              </a:lnSpc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Communication</a:t>
            </a:r>
          </a:p>
          <a:p>
            <a:pPr>
              <a:lnSpc>
                <a:spcPct val="110000"/>
              </a:lnSpc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Contract Work</a:t>
            </a:r>
          </a:p>
          <a:p>
            <a:pPr>
              <a:lnSpc>
                <a:spcPct val="110000"/>
              </a:lnSpc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Paved Intersections</a:t>
            </a:r>
          </a:p>
          <a:p>
            <a:pPr>
              <a:lnSpc>
                <a:spcPct val="110000"/>
              </a:lnSpc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Prep Work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sz="2000" dirty="0" smtClean="0">
                <a:solidFill>
                  <a:srgbClr val="FF99FF"/>
                </a:solidFill>
                <a:latin typeface="Bookman Old Style" panose="02050604050505020204" pitchFamily="18" charset="0"/>
              </a:rPr>
              <a:t>Fog Seals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When Things Go Wrong</a:t>
            </a:r>
          </a:p>
        </p:txBody>
      </p:sp>
    </p:spTree>
    <p:extLst>
      <p:ext uri="{BB962C8B-B14F-4D97-AF65-F5344CB8AC3E}">
        <p14:creationId xmlns:p14="http://schemas.microsoft.com/office/powerpoint/2010/main" val="101837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96801" y="0"/>
            <a:ext cx="7048500" cy="1065600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en-US" b="1" dirty="0" smtClean="0">
                <a:latin typeface="Castellar" panose="020A0402060406010301" pitchFamily="18" charset="0"/>
              </a:rPr>
              <a:t>Fog Seals</a:t>
            </a:r>
            <a:endParaRPr lang="en-US" b="1" dirty="0">
              <a:latin typeface="Castellar" panose="020A0402060406010301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568" y="1539476"/>
            <a:ext cx="115149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Single shot chip seals:</a:t>
            </a:r>
          </a:p>
          <a:p>
            <a:r>
              <a:rPr lang="en-US" sz="2400" b="1" dirty="0"/>
              <a:t>	</a:t>
            </a:r>
            <a:r>
              <a:rPr lang="en-US" sz="2400" b="1" dirty="0" smtClean="0"/>
              <a:t>	0.11 – 0.13 gals/SY  (0.12 typical)</a:t>
            </a:r>
          </a:p>
          <a:p>
            <a:pPr marL="457200" indent="-227013">
              <a:buFont typeface="Arial" panose="020B0604020202020204" pitchFamily="34" charset="0"/>
              <a:buChar char="•"/>
            </a:pPr>
            <a:r>
              <a:rPr lang="en-US" sz="2400" b="1" dirty="0" smtClean="0"/>
              <a:t>Linn County now applies a fog seal to every single shot chip seal</a:t>
            </a:r>
          </a:p>
          <a:p>
            <a:pPr marL="457200" indent="-227013">
              <a:buFont typeface="Arial" panose="020B0604020202020204" pitchFamily="34" charset="0"/>
              <a:buChar char="•"/>
            </a:pPr>
            <a:r>
              <a:rPr lang="en-US" sz="2400" b="1" dirty="0" smtClean="0"/>
              <a:t>Better chip retention</a:t>
            </a:r>
          </a:p>
          <a:p>
            <a:pPr marL="457200" indent="-227013">
              <a:buFont typeface="Arial" panose="020B0604020202020204" pitchFamily="34" charset="0"/>
              <a:buChar char="•"/>
            </a:pPr>
            <a:r>
              <a:rPr lang="en-US" sz="2400" b="1" dirty="0" smtClean="0"/>
              <a:t>Better contrast for pavement markings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3716111"/>
            <a:ext cx="113571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Double shot chip seals:</a:t>
            </a:r>
          </a:p>
          <a:p>
            <a:r>
              <a:rPr lang="en-US" sz="2400" b="1" dirty="0"/>
              <a:t>	</a:t>
            </a:r>
            <a:r>
              <a:rPr lang="en-US" sz="2400" b="1" dirty="0" smtClean="0"/>
              <a:t>	0.09 – 0.10 gals/SY  (0.10 typical)</a:t>
            </a:r>
          </a:p>
          <a:p>
            <a:pPr marL="457200" indent="-227013">
              <a:buFont typeface="Arial" panose="020B0604020202020204" pitchFamily="34" charset="0"/>
              <a:buChar char="•"/>
            </a:pPr>
            <a:r>
              <a:rPr lang="en-US" sz="2400" b="1" dirty="0" smtClean="0"/>
              <a:t>Optional but generally recommended on double shots for the above reasons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5256295"/>
            <a:ext cx="11357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Linn County does not perform fog seals as a stand-alone treatment.</a:t>
            </a:r>
          </a:p>
        </p:txBody>
      </p:sp>
    </p:spTree>
    <p:extLst>
      <p:ext uri="{BB962C8B-B14F-4D97-AF65-F5344CB8AC3E}">
        <p14:creationId xmlns:p14="http://schemas.microsoft.com/office/powerpoint/2010/main" val="24123104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96801" y="0"/>
            <a:ext cx="7048500" cy="1065600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en-US" b="1" dirty="0" smtClean="0">
                <a:latin typeface="Castellar" panose="020A0402060406010301" pitchFamily="18" charset="0"/>
              </a:rPr>
              <a:t>Fog Seals</a:t>
            </a:r>
            <a:endParaRPr lang="en-US" b="1" dirty="0">
              <a:latin typeface="Castellar" panose="020A0402060406010301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73269" y="2369395"/>
            <a:ext cx="3335692" cy="2501769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8175797" y="5971209"/>
            <a:ext cx="3412823" cy="69084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Double shot – No fog seal</a:t>
            </a:r>
          </a:p>
          <a:p>
            <a:pPr marL="0" indent="0" algn="ctr">
              <a:buNone/>
            </a:pPr>
            <a:r>
              <a:rPr lang="en-US" sz="18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Engel Rd.</a:t>
            </a:r>
            <a:endParaRPr lang="en-US" sz="1800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976766" y="5864099"/>
            <a:ext cx="3412823" cy="69084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Double shot with fog seal</a:t>
            </a:r>
          </a:p>
          <a:p>
            <a:pPr marL="0" indent="0" algn="ctr">
              <a:buNone/>
            </a:pPr>
            <a:r>
              <a:rPr lang="en-US" sz="18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Tangent Dr.</a:t>
            </a:r>
            <a:endParaRPr lang="en-US" sz="1800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21336" y="2767985"/>
            <a:ext cx="3370686" cy="2528015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4264715" y="3302930"/>
            <a:ext cx="3412823" cy="430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 smtClean="0">
                <a:latin typeface="Bookman Old Style" panose="02050604050505020204" pitchFamily="18" charset="0"/>
              </a:rPr>
              <a:t>Pictures taken on same day</a:t>
            </a:r>
            <a:endParaRPr lang="en-US" sz="18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9571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96801" y="0"/>
            <a:ext cx="7048500" cy="1065600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en-US" b="1" dirty="0" smtClean="0">
                <a:latin typeface="Castellar" panose="020A0402060406010301" pitchFamily="18" charset="0"/>
              </a:rPr>
              <a:t>Fog Seals</a:t>
            </a:r>
            <a:endParaRPr lang="en-US" b="1" dirty="0">
              <a:latin typeface="Castellar" panose="020A0402060406010301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13705" y="1118762"/>
            <a:ext cx="39800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Stop using CSS-1h</a:t>
            </a:r>
          </a:p>
          <a:p>
            <a:pPr algn="ctr"/>
            <a:r>
              <a:rPr lang="en-US" sz="2400" b="1" dirty="0" smtClean="0"/>
              <a:t>Better products exist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0592" y="4159451"/>
            <a:ext cx="1643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BL Fog</a:t>
            </a:r>
            <a:endParaRPr lang="en-US" sz="24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5165693" y="4085274"/>
            <a:ext cx="16438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QSE or</a:t>
            </a:r>
          </a:p>
          <a:p>
            <a:pPr algn="ctr"/>
            <a:r>
              <a:rPr lang="en-US" sz="3200" b="1" dirty="0" smtClean="0"/>
              <a:t>CQS-1h</a:t>
            </a:r>
            <a:endParaRPr lang="en-US" sz="2400" b="1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8720794" y="4085274"/>
            <a:ext cx="1643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CQS-1h</a:t>
            </a:r>
            <a:endParaRPr lang="en-US" sz="2400" b="1" dirty="0" smtClean="0"/>
          </a:p>
        </p:txBody>
      </p:sp>
      <p:pic>
        <p:nvPicPr>
          <p:cNvPr id="4098" name="Picture 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59" y="3179108"/>
            <a:ext cx="3219190" cy="64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mage result for albina asphal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333" y="2632649"/>
            <a:ext cx="2325861" cy="142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Image result for idaho asphal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5" t="28431" r="13627" b="27561"/>
          <a:stretch/>
        </p:blipFill>
        <p:spPr bwMode="auto">
          <a:xfrm>
            <a:off x="4919028" y="2917178"/>
            <a:ext cx="2147967" cy="103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974597" y="5710920"/>
            <a:ext cx="650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These products break faster; stay black longer</a:t>
            </a:r>
          </a:p>
        </p:txBody>
      </p:sp>
    </p:spTree>
    <p:extLst>
      <p:ext uri="{BB962C8B-B14F-4D97-AF65-F5344CB8AC3E}">
        <p14:creationId xmlns:p14="http://schemas.microsoft.com/office/powerpoint/2010/main" val="42695532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714" y="5727776"/>
            <a:ext cx="1126286" cy="113022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460075" y="233490"/>
            <a:ext cx="11122325" cy="124450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Surface treatment toolbox</a:t>
            </a:r>
            <a:endParaRPr lang="en-US" sz="5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latin typeface="Castellar" panose="020A0402060406010301" pitchFamily="18" charset="0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3279460" y="1572942"/>
            <a:ext cx="5039360" cy="53026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rgbClr val="FFFF00"/>
                </a:solidFill>
                <a:latin typeface="Bodoni MT" panose="02070603080606020203" pitchFamily="18" charset="0"/>
              </a:rPr>
              <a:t>in Linn County, OR</a:t>
            </a:r>
            <a:endParaRPr lang="en-US" dirty="0">
              <a:solidFill>
                <a:srgbClr val="FFFF00"/>
              </a:solidFill>
              <a:latin typeface="Bodoni MT" panose="02070603080606020203" pitchFamily="18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536077" y="2641330"/>
            <a:ext cx="5363099" cy="2934082"/>
          </a:xfrm>
          <a:noFill/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Inter-Agency Cooperation</a:t>
            </a:r>
          </a:p>
          <a:p>
            <a:pPr>
              <a:lnSpc>
                <a:spcPct val="110000"/>
              </a:lnSpc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Communication</a:t>
            </a:r>
          </a:p>
          <a:p>
            <a:pPr>
              <a:lnSpc>
                <a:spcPct val="110000"/>
              </a:lnSpc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Contract Work</a:t>
            </a:r>
          </a:p>
          <a:p>
            <a:pPr>
              <a:lnSpc>
                <a:spcPct val="110000"/>
              </a:lnSpc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Paved Intersections</a:t>
            </a:r>
          </a:p>
          <a:p>
            <a:pPr>
              <a:lnSpc>
                <a:spcPct val="110000"/>
              </a:lnSpc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Prep Work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Fog Seals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sz="2000" dirty="0" smtClean="0">
                <a:solidFill>
                  <a:srgbClr val="FF99FF"/>
                </a:solidFill>
                <a:latin typeface="Bookman Old Style" panose="02050604050505020204" pitchFamily="18" charset="0"/>
              </a:rPr>
              <a:t>When Things Go Wrong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138334" y="2198158"/>
            <a:ext cx="6053666" cy="3757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Kevin Hamilton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Operations Manager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(541) 967-3919 Office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(541) 740-1787 Cell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khamilton@co.linn.or.us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Jeff Maskal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Special Operations Group Foreman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jeff.maskal@co.linn.or.us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Mike Brant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Fleet Maintenance Leadworker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mike.brant@co.linn.or.us</a:t>
            </a:r>
          </a:p>
        </p:txBody>
      </p:sp>
    </p:spTree>
    <p:extLst>
      <p:ext uri="{BB962C8B-B14F-4D97-AF65-F5344CB8AC3E}">
        <p14:creationId xmlns:p14="http://schemas.microsoft.com/office/powerpoint/2010/main" val="113314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7048500" cy="1831338"/>
          </a:xfrm>
        </p:spPr>
        <p:txBody>
          <a:bodyPr/>
          <a:lstStyle/>
          <a:p>
            <a:pPr algn="ctr"/>
            <a:r>
              <a:rPr lang="en-US" b="1" dirty="0" smtClean="0">
                <a:latin typeface="Castellar" panose="020A0402060406010301" pitchFamily="18" charset="0"/>
              </a:rPr>
              <a:t>When Things go wrong</a:t>
            </a:r>
            <a:endParaRPr lang="en-US" b="1" dirty="0">
              <a:latin typeface="Castellar" panose="020A0402060406010301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5" r="11106" b="24012"/>
          <a:stretch/>
        </p:blipFill>
        <p:spPr>
          <a:xfrm>
            <a:off x="1" y="1646729"/>
            <a:ext cx="7456812" cy="52112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1" y="857250"/>
            <a:ext cx="6858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300" y="1646729"/>
            <a:ext cx="3750201" cy="208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2252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714" y="5727776"/>
            <a:ext cx="1126286" cy="113022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6138334" y="2198158"/>
            <a:ext cx="6053666" cy="3757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Kevin Hamilton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Operations Manager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(541) 967-3919 Office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(541) 740-1787 Cell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khamilton@co.linn.or.us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Jeff Maskal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Special Operations Group Foreman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jeff.maskal@co.linn.or.us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Mike Brant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Fleet Maintenance Leadworker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mike.brant@co.linn.or.us</a:t>
            </a:r>
          </a:p>
        </p:txBody>
      </p:sp>
    </p:spTree>
    <p:extLst>
      <p:ext uri="{BB962C8B-B14F-4D97-AF65-F5344CB8AC3E}">
        <p14:creationId xmlns:p14="http://schemas.microsoft.com/office/powerpoint/2010/main" val="135976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714" y="5727776"/>
            <a:ext cx="1126286" cy="113022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460075" y="233490"/>
            <a:ext cx="11122325" cy="124450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Surface treatment toolbox</a:t>
            </a:r>
            <a:endParaRPr lang="en-US" sz="5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latin typeface="Castellar" panose="020A0402060406010301" pitchFamily="18" charset="0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3279460" y="1572942"/>
            <a:ext cx="5039360" cy="53026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rgbClr val="FFFF00"/>
                </a:solidFill>
                <a:latin typeface="Bodoni MT" panose="02070603080606020203" pitchFamily="18" charset="0"/>
              </a:rPr>
              <a:t>in Linn County, OR</a:t>
            </a:r>
            <a:endParaRPr lang="en-US" dirty="0">
              <a:solidFill>
                <a:srgbClr val="FFFF00"/>
              </a:solidFill>
              <a:latin typeface="Bodoni MT" panose="02070603080606020203" pitchFamily="18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138334" y="2198158"/>
            <a:ext cx="6053666" cy="3757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Kevin Hamilton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Operations Manager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(541) 967-3919 Office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(541) 740-1787 Cell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khamilton@co.linn.or.us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Jeff Maskal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Special Operations Group Foreman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jeff.maskal@co.linn.or.us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Mike Brant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Fleet Maintenance Leadworker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mike.brant@co.linn.or.us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36077" y="2641329"/>
            <a:ext cx="5363099" cy="3148521"/>
          </a:xfrm>
          <a:noFill/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Project Design &amp; Execution</a:t>
            </a:r>
          </a:p>
          <a:p>
            <a:pPr>
              <a:lnSpc>
                <a:spcPct val="110000"/>
              </a:lnSpc>
            </a:pPr>
            <a:r>
              <a:rPr lang="en-US" sz="2000" dirty="0" smtClean="0">
                <a:solidFill>
                  <a:srgbClr val="FF99FF"/>
                </a:solidFill>
                <a:latin typeface="Bookman Old Style" panose="02050604050505020204" pitchFamily="18" charset="0"/>
              </a:rPr>
              <a:t>Inter-Agency Cooperation</a:t>
            </a:r>
          </a:p>
          <a:p>
            <a:pPr>
              <a:lnSpc>
                <a:spcPct val="110000"/>
              </a:lnSpc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Communication</a:t>
            </a:r>
          </a:p>
          <a:p>
            <a:pPr>
              <a:lnSpc>
                <a:spcPct val="110000"/>
              </a:lnSpc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Contract Work</a:t>
            </a:r>
          </a:p>
          <a:p>
            <a:pPr>
              <a:lnSpc>
                <a:spcPct val="110000"/>
              </a:lnSpc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Paved Intersections</a:t>
            </a:r>
          </a:p>
          <a:p>
            <a:pPr>
              <a:lnSpc>
                <a:spcPct val="110000"/>
              </a:lnSpc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Prep Work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Fog Seals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When Things Go Wrong</a:t>
            </a:r>
          </a:p>
        </p:txBody>
      </p:sp>
    </p:spTree>
    <p:extLst>
      <p:ext uri="{BB962C8B-B14F-4D97-AF65-F5344CB8AC3E}">
        <p14:creationId xmlns:p14="http://schemas.microsoft.com/office/powerpoint/2010/main" val="65334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7048500" cy="1831338"/>
          </a:xfrm>
        </p:spPr>
        <p:txBody>
          <a:bodyPr/>
          <a:lstStyle/>
          <a:p>
            <a:pPr algn="ctr"/>
            <a:r>
              <a:rPr lang="en-US" b="1" dirty="0" smtClean="0">
                <a:latin typeface="Castellar" panose="020A0402060406010301" pitchFamily="18" charset="0"/>
              </a:rPr>
              <a:t>Inter-Agency Cooperation</a:t>
            </a:r>
            <a:endParaRPr lang="en-US" b="1" dirty="0">
              <a:latin typeface="Castellar" panose="020A0402060406010301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6"/>
          <a:stretch/>
        </p:blipFill>
        <p:spPr>
          <a:xfrm>
            <a:off x="3707758" y="1830069"/>
            <a:ext cx="8484243" cy="50234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0069"/>
            <a:ext cx="3883306" cy="50279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473" y="2097556"/>
            <a:ext cx="2600858" cy="194197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76"/>
          <a:stretch/>
        </p:blipFill>
        <p:spPr>
          <a:xfrm rot="5400000">
            <a:off x="7678597" y="-630097"/>
            <a:ext cx="3883305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3012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0" y="3319200"/>
            <a:ext cx="4168800" cy="123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smtClean="0">
                <a:latin typeface="Castellar" panose="020A0402060406010301" pitchFamily="18" charset="0"/>
              </a:rPr>
              <a:t>Inter-Agency Cooperation</a:t>
            </a:r>
            <a:endParaRPr lang="en-US" sz="3200" b="1" dirty="0">
              <a:latin typeface="Castellar" panose="020A040206040601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6124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611" y="0"/>
            <a:ext cx="8474389" cy="68580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3319200"/>
            <a:ext cx="4168800" cy="12312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latin typeface="Castellar" panose="020A0402060406010301" pitchFamily="18" charset="0"/>
              </a:rPr>
              <a:t>Inter-Agency Cooperation</a:t>
            </a:r>
            <a:endParaRPr lang="en-US" sz="3200" b="1" dirty="0">
              <a:latin typeface="Castellar" panose="020A040206040601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5353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714" y="5727776"/>
            <a:ext cx="1126286" cy="113022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460075" y="233490"/>
            <a:ext cx="11122325" cy="124450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Castellar" panose="020A0402060406010301" pitchFamily="18" charset="0"/>
              </a:rPr>
              <a:t>Surface treatment toolbox</a:t>
            </a:r>
            <a:endParaRPr lang="en-US" sz="5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latin typeface="Castellar" panose="020A0402060406010301" pitchFamily="18" charset="0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3279460" y="1572942"/>
            <a:ext cx="5039360" cy="53026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rgbClr val="FFFF00"/>
                </a:solidFill>
                <a:latin typeface="Bodoni MT" panose="02070603080606020203" pitchFamily="18" charset="0"/>
              </a:rPr>
              <a:t>in Linn County, OR</a:t>
            </a:r>
            <a:endParaRPr lang="en-US" dirty="0">
              <a:solidFill>
                <a:srgbClr val="FFFF00"/>
              </a:solidFill>
              <a:latin typeface="Bodoni MT" panose="02070603080606020203" pitchFamily="18" charset="0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36077" y="2641330"/>
            <a:ext cx="5363099" cy="2934082"/>
          </a:xfrm>
          <a:noFill/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Inter-Agency Cooperation</a:t>
            </a:r>
          </a:p>
          <a:p>
            <a:pPr>
              <a:lnSpc>
                <a:spcPct val="110000"/>
              </a:lnSpc>
            </a:pPr>
            <a:r>
              <a:rPr lang="en-US" sz="2000" dirty="0" smtClean="0">
                <a:solidFill>
                  <a:srgbClr val="FF99FF"/>
                </a:solidFill>
                <a:latin typeface="Bookman Old Style" panose="02050604050505020204" pitchFamily="18" charset="0"/>
              </a:rPr>
              <a:t>Communication</a:t>
            </a:r>
          </a:p>
          <a:p>
            <a:pPr>
              <a:lnSpc>
                <a:spcPct val="110000"/>
              </a:lnSpc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Contract Work</a:t>
            </a:r>
          </a:p>
          <a:p>
            <a:pPr>
              <a:lnSpc>
                <a:spcPct val="110000"/>
              </a:lnSpc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Paved Intersections</a:t>
            </a:r>
          </a:p>
          <a:p>
            <a:pPr>
              <a:lnSpc>
                <a:spcPct val="110000"/>
              </a:lnSpc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Prep Work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Fog Seals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When Things Go Wrong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138334" y="2198158"/>
            <a:ext cx="6053666" cy="3757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Kevin Hamilton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Operations Manager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(541) 967-3919 Office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(541) 740-1787 Cell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khamilton@co.linn.or.us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Jeff Maskal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Special Operations Group Foreman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jeff.maskal@co.linn.or.us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>
              <a:solidFill>
                <a:srgbClr val="FFFF00"/>
              </a:solidFill>
              <a:latin typeface="Bookman Old Style" panose="020506040505050202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Mike Brant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Fleet Maintenance Leadworker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mike.brant@co.linn.or.us</a:t>
            </a:r>
          </a:p>
        </p:txBody>
      </p:sp>
    </p:spTree>
    <p:extLst>
      <p:ext uri="{BB962C8B-B14F-4D97-AF65-F5344CB8AC3E}">
        <p14:creationId xmlns:p14="http://schemas.microsoft.com/office/powerpoint/2010/main" val="196493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043" y="0"/>
            <a:ext cx="9144000" cy="68580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96801" y="0"/>
            <a:ext cx="7048500" cy="1065600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en-US" b="1" dirty="0" smtClean="0">
                <a:latin typeface="Castellar" panose="020A0402060406010301" pitchFamily="18" charset="0"/>
              </a:rPr>
              <a:t>COMMUNICATION</a:t>
            </a:r>
            <a:endParaRPr lang="en-US" b="1" dirty="0">
              <a:latin typeface="Castellar" panose="020A040206040601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1657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3C35680814BB43A11E9FB07D601FB4" ma:contentTypeVersion="2" ma:contentTypeDescription="Create a new document." ma:contentTypeScope="" ma:versionID="eec5cde7945ba053eb90ff92c76b596f">
  <xsd:schema xmlns:xsd="http://www.w3.org/2001/XMLSchema" xmlns:xs="http://www.w3.org/2001/XMLSchema" xmlns:p="http://schemas.microsoft.com/office/2006/metadata/properties" xmlns:ns1="http://schemas.microsoft.com/sharepoint/v3" xmlns:ns2="7ac1d05a-fc1e-4069-a527-ab4693b3d038" targetNamespace="http://schemas.microsoft.com/office/2006/metadata/properties" ma:root="true" ma:fieldsID="cda7576bbc4fe67a2cb7ad6bfa5bbd97" ns1:_="" ns2:_="">
    <xsd:import namespace="http://schemas.microsoft.com/sharepoint/v3"/>
    <xsd:import namespace="7ac1d05a-fc1e-4069-a527-ab4693b3d038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igrationSourceUR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c1d05a-fc1e-4069-a527-ab4693b3d038" elementFormDefault="qualified">
    <xsd:import namespace="http://schemas.microsoft.com/office/2006/documentManagement/types"/>
    <xsd:import namespace="http://schemas.microsoft.com/office/infopath/2007/PartnerControls"/>
    <xsd:element name="MigrationSourceURL" ma:index="10" nillable="true" ma:displayName="MigrationSourceURL" ma:internalName="MigrationSourceURL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MigrationSourceURL xmlns="7ac1d05a-fc1e-4069-a527-ab4693b3d038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19F29DDF-21A4-4ABC-8392-63050379607A}"/>
</file>

<file path=customXml/itemProps2.xml><?xml version="1.0" encoding="utf-8"?>
<ds:datastoreItem xmlns:ds="http://schemas.openxmlformats.org/officeDocument/2006/customXml" ds:itemID="{5A1DE6DD-67CD-452E-BE66-EA1FC76CCCE6}"/>
</file>

<file path=customXml/itemProps3.xml><?xml version="1.0" encoding="utf-8"?>
<ds:datastoreItem xmlns:ds="http://schemas.openxmlformats.org/officeDocument/2006/customXml" ds:itemID="{55B18E03-EF2C-471E-9E4E-ED5822748DDA}"/>
</file>

<file path=docProps/app.xml><?xml version="1.0" encoding="utf-8"?>
<Properties xmlns="http://schemas.openxmlformats.org/officeDocument/2006/extended-properties" xmlns:vt="http://schemas.openxmlformats.org/officeDocument/2006/docPropsVTypes">
  <TotalTime>4036</TotalTime>
  <Words>1028</Words>
  <Application>Microsoft Office PowerPoint</Application>
  <PresentationFormat>Widescreen</PresentationFormat>
  <Paragraphs>326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Arial</vt:lpstr>
      <vt:lpstr>Bodoni MT</vt:lpstr>
      <vt:lpstr>Bookman Old Style</vt:lpstr>
      <vt:lpstr>Calibri</vt:lpstr>
      <vt:lpstr>Calibri Light</vt:lpstr>
      <vt:lpstr>Castellar</vt:lpstr>
      <vt:lpstr>Office Theme</vt:lpstr>
      <vt:lpstr>PowerPoint Presentation</vt:lpstr>
      <vt:lpstr>LINN COUNTY</vt:lpstr>
      <vt:lpstr>Project design &amp; execution</vt:lpstr>
      <vt:lpstr>PowerPoint Presentation</vt:lpstr>
      <vt:lpstr>Inter-Agency Cooperation</vt:lpstr>
      <vt:lpstr>PowerPoint Presentation</vt:lpstr>
      <vt:lpstr>Inter-Agency Cooperation</vt:lpstr>
      <vt:lpstr>PowerPoint Presentation</vt:lpstr>
      <vt:lpstr>COMMUNICATION</vt:lpstr>
      <vt:lpstr>COMMUNICATION</vt:lpstr>
      <vt:lpstr>COMMUNICATION</vt:lpstr>
      <vt:lpstr>COMMUNICATION</vt:lpstr>
      <vt:lpstr>COMMUNICATION</vt:lpstr>
      <vt:lpstr>COMMUNICATION</vt:lpstr>
      <vt:lpstr>PowerPoint Presentation</vt:lpstr>
      <vt:lpstr>contractors</vt:lpstr>
      <vt:lpstr>contractors</vt:lpstr>
      <vt:lpstr>contractors</vt:lpstr>
      <vt:lpstr>contractors</vt:lpstr>
      <vt:lpstr>PowerPoint Presentation</vt:lpstr>
      <vt:lpstr>Paved intersections</vt:lpstr>
      <vt:lpstr>Paved intersections</vt:lpstr>
      <vt:lpstr>Paved intersections</vt:lpstr>
      <vt:lpstr>Paved intersections</vt:lpstr>
      <vt:lpstr>Paved intersections</vt:lpstr>
      <vt:lpstr>PowerPoint Presentation</vt:lpstr>
      <vt:lpstr>PREP WORK</vt:lpstr>
      <vt:lpstr>Prep work</vt:lpstr>
      <vt:lpstr>Single shot</vt:lpstr>
      <vt:lpstr>PREP WORK</vt:lpstr>
      <vt:lpstr>PowerPoint Presentation</vt:lpstr>
      <vt:lpstr>Fog Seals</vt:lpstr>
      <vt:lpstr>Fog Seals</vt:lpstr>
      <vt:lpstr>Fog Seals</vt:lpstr>
      <vt:lpstr>PowerPoint Presentation</vt:lpstr>
      <vt:lpstr>When Things go wrong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SCRUB SEAL</dc:title>
  <dc:creator>Kevin Hamilton</dc:creator>
  <cp:lastModifiedBy>Kevin Hamilton</cp:lastModifiedBy>
  <cp:revision>200</cp:revision>
  <dcterms:created xsi:type="dcterms:W3CDTF">2016-11-08T18:47:26Z</dcterms:created>
  <dcterms:modified xsi:type="dcterms:W3CDTF">2023-03-19T01:24:24Z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0x010100563C35680814BB43A11E9FB07D601FB4</vt:lpwstr>
  </property>
</Properties>
</file>