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57" r:id="rId3"/>
    <p:sldId id="293" r:id="rId4"/>
    <p:sldId id="277" r:id="rId5"/>
    <p:sldId id="279" r:id="rId6"/>
    <p:sldId id="284" r:id="rId7"/>
    <p:sldId id="285" r:id="rId8"/>
    <p:sldId id="286" r:id="rId9"/>
    <p:sldId id="290" r:id="rId10"/>
    <p:sldId id="267" r:id="rId11"/>
    <p:sldId id="287" r:id="rId12"/>
    <p:sldId id="289" r:id="rId13"/>
    <p:sldId id="291" r:id="rId14"/>
    <p:sldId id="292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707" autoAdjust="0"/>
  </p:normalViewPr>
  <p:slideViewPr>
    <p:cSldViewPr>
      <p:cViewPr varScale="1">
        <p:scale>
          <a:sx n="102" d="100"/>
          <a:sy n="102" d="100"/>
        </p:scale>
        <p:origin x="72" y="28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44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Pend Oreille County Road Miles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Pend Oreille County Road Miles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Gravel</a:t>
                    </a:r>
                    <a:r>
                      <a:rPr lang="en-US" baseline="0" dirty="0"/>
                      <a:t>
</a:t>
                    </a:r>
                    <a:fld id="{5FE14B08-3464-4236-A118-30491E9BF90D}" type="PERCENTAGE">
                      <a:rPr lang="en-US" baseline="0"/>
                      <a:pPr>
                        <a:defRPr>
                          <a:solidFill>
                            <a:schemeClr val="accent6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Paved </c:v>
                </c:pt>
                <c:pt idx="1">
                  <c:v>Dirt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3/11/2016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3/11/2016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/>
              <a:t>3/11/2016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/>
              <a:pPr/>
              <a:t>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2" y="266700"/>
            <a:ext cx="12420600" cy="17145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 smtClean="0"/>
              <a:t>GRAVEL ROAD MAINTENANCE</a:t>
            </a:r>
            <a:br>
              <a:rPr lang="en-US" sz="4800" dirty="0" smtClean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4724400"/>
            <a:ext cx="3394394" cy="201834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57959" b="46667"/>
          <a:stretch/>
        </p:blipFill>
        <p:spPr>
          <a:xfrm>
            <a:off x="10231458" y="1295399"/>
            <a:ext cx="1666876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 r="83197" b="47732"/>
          <a:stretch/>
        </p:blipFill>
        <p:spPr>
          <a:xfrm>
            <a:off x="9675812" y="2232659"/>
            <a:ext cx="978243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57959" b="46667"/>
          <a:stretch/>
        </p:blipFill>
        <p:spPr>
          <a:xfrm>
            <a:off x="74612" y="2133600"/>
            <a:ext cx="914400" cy="170687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51412" y="1638300"/>
            <a:ext cx="84582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52" y="2438400"/>
            <a:ext cx="4926057" cy="3694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12" y="2514600"/>
            <a:ext cx="55880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8912" y="87838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 smtClean="0"/>
              <a:t>2016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7679"/>
            <a:ext cx="1828959" cy="4620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9212" y="411258"/>
            <a:ext cx="533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Once again, the immediate results of application could be felt, so the program was budgeted at $60,000 for materials this year.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446212" y="2240400"/>
            <a:ext cx="5029200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Budget: $60,000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Product Cost: $450 per ton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Quantity: 125 tons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 smtClean="0"/>
              <a:t>Road Miles:13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50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212" y="220211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 smtClean="0"/>
              <a:t>2016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7679"/>
            <a:ext cx="1828959" cy="4620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212" y="457200"/>
            <a:ext cx="10134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This year we will experiment with “Mix in Place”. The goal of this will be to achieve a deeper penetration of the product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1447800"/>
            <a:ext cx="7011813" cy="525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0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2" y="4572000"/>
            <a:ext cx="2971800" cy="1970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2667000"/>
            <a:ext cx="1828959" cy="4620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412" y="461207"/>
            <a:ext cx="7848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Currently 2 of our motor graders are equipped with Walk &amp; Roll” Systems.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We will be adding a 3</a:t>
            </a:r>
            <a:r>
              <a:rPr lang="en-US" baseline="30000" dirty="0" smtClean="0"/>
              <a:t>rd</a:t>
            </a:r>
            <a:r>
              <a:rPr lang="en-US" dirty="0" smtClean="0"/>
              <a:t> system this spring, which will </a:t>
            </a:r>
          </a:p>
          <a:p>
            <a:pPr>
              <a:lnSpc>
                <a:spcPct val="90000"/>
              </a:lnSpc>
            </a:pPr>
            <a:r>
              <a:rPr lang="en-US" dirty="0"/>
              <a:t>g</a:t>
            </a:r>
            <a:r>
              <a:rPr lang="en-US" dirty="0" smtClean="0"/>
              <a:t>ive us wheel packing capabilities in each road district.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92" y="1708538"/>
            <a:ext cx="3860800" cy="2482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80677"/>
            <a:ext cx="3448430" cy="2586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12" y="3581400"/>
            <a:ext cx="3963988" cy="2229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152400"/>
            <a:ext cx="7315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1828959" cy="4620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08412" y="5933884"/>
            <a:ext cx="4035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b="1" dirty="0" smtClean="0"/>
              <a:t>Thank you!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6395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Satisfaction-101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3" y="1752600"/>
            <a:ext cx="6858000" cy="4714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8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O:\000  EVENTS-DAMAGE AND EMERGENCY DECCLARATIONS\Sam Westbranch Bridge\DSCN0287.JPG"/>
          <p:cNvPicPr>
            <a:picLocks noChangeAspect="1" noChangeArrowheads="1"/>
          </p:cNvPicPr>
          <p:nvPr/>
        </p:nvPicPr>
        <p:blipFill rotWithShape="1">
          <a:blip r:embed="rId2"/>
          <a:srcRect t="9788" b="12271"/>
          <a:stretch/>
        </p:blipFill>
        <p:spPr bwMode="auto">
          <a:xfrm rot="1520206">
            <a:off x="9549454" y="897092"/>
            <a:ext cx="2190954" cy="1743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207" r="12140" b="13226"/>
          <a:stretch/>
        </p:blipFill>
        <p:spPr>
          <a:xfrm rot="535513">
            <a:off x="9587811" y="4425107"/>
            <a:ext cx="1985363" cy="1970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4847" y="-47686"/>
            <a:ext cx="96012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About Pend Oreille County</a:t>
            </a:r>
            <a:endParaRPr lang="en-US" sz="4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14445" r="25732"/>
          <a:stretch/>
        </p:blipFill>
        <p:spPr>
          <a:xfrm rot="20678510">
            <a:off x="10006873" y="2745574"/>
            <a:ext cx="1786772" cy="1676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6"/>
          <a:stretch/>
        </p:blipFill>
        <p:spPr>
          <a:xfrm rot="20860423">
            <a:off x="8125446" y="368223"/>
            <a:ext cx="2984793" cy="643139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Box 16"/>
          <p:cNvSpPr txBox="1"/>
          <p:nvPr/>
        </p:nvSpPr>
        <p:spPr>
          <a:xfrm rot="20817287">
            <a:off x="8784135" y="2529731"/>
            <a:ext cx="2438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Pend Oreille County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19" name="Content Placeholder 13"/>
          <p:cNvSpPr txBox="1">
            <a:spLocks/>
          </p:cNvSpPr>
          <p:nvPr/>
        </p:nvSpPr>
        <p:spPr>
          <a:xfrm>
            <a:off x="633747" y="1295400"/>
            <a:ext cx="6048174" cy="4486327"/>
          </a:xfrm>
          <a:prstGeom prst="rect">
            <a:avLst/>
          </a:prstGeom>
        </p:spPr>
        <p:txBody>
          <a:bodyPr/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A population </a:t>
            </a:r>
            <a:r>
              <a:rPr lang="en-US" sz="2000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, 985 in </a:t>
            </a: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marL="827722" lvl="3"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0.18</a:t>
            </a:r>
            <a:r>
              <a:rPr lang="en-US" sz="2000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% of Washington’s total population!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Total area </a:t>
            </a:r>
            <a:r>
              <a:rPr lang="en-US" sz="2000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of 1,425 square </a:t>
            </a: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miles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square miles is </a:t>
            </a:r>
            <a:r>
              <a:rPr lang="en-US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/>
              <a:t>Founded in </a:t>
            </a:r>
            <a:r>
              <a:rPr lang="en-US" sz="2000" dirty="0"/>
              <a:t>1911 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Last county </a:t>
            </a:r>
            <a:r>
              <a:rPr lang="en-US" sz="1800" dirty="0"/>
              <a:t>to be created 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en-US" sz="1800" dirty="0" smtClean="0"/>
              <a:t>  in </a:t>
            </a:r>
            <a:r>
              <a:rPr lang="en-US" sz="1800" dirty="0"/>
              <a:t>the state </a:t>
            </a:r>
            <a:r>
              <a:rPr lang="en-US" sz="1800" dirty="0" smtClean="0"/>
              <a:t>of Washington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Split off of Stevens County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 County seat located in Newport, </a:t>
            </a:r>
            <a:r>
              <a:rPr lang="en-US" sz="1800" dirty="0" smtClean="0"/>
              <a:t>WA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b="1" dirty="0" smtClean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Only one stoplight !!</a:t>
            </a:r>
            <a:endParaRPr lang="en-US" sz="2800" b="1" dirty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9"/>
          <a:stretch/>
        </p:blipFill>
        <p:spPr>
          <a:xfrm>
            <a:off x="5103812" y="3288131"/>
            <a:ext cx="4491465" cy="56388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Picture 19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41126"/>
          <a:stretch/>
        </p:blipFill>
        <p:spPr>
          <a:xfrm>
            <a:off x="-80294" y="2730464"/>
            <a:ext cx="1428081" cy="46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07" y="-217709"/>
            <a:ext cx="9601200" cy="1143000"/>
          </a:xfrm>
        </p:spPr>
        <p:txBody>
          <a:bodyPr/>
          <a:lstStyle/>
          <a:p>
            <a:r>
              <a:rPr lang="en-US" dirty="0" smtClean="0"/>
              <a:t>About Pend Oreille County Road Department</a:t>
            </a:r>
            <a:endParaRPr lang="en-US" dirty="0"/>
          </a:p>
        </p:txBody>
      </p:sp>
      <p:sp>
        <p:nvSpPr>
          <p:cNvPr id="6" name="Content Placeholder 13"/>
          <p:cNvSpPr txBox="1">
            <a:spLocks/>
          </p:cNvSpPr>
          <p:nvPr/>
        </p:nvSpPr>
        <p:spPr>
          <a:xfrm>
            <a:off x="1674812" y="1586124"/>
            <a:ext cx="4647405" cy="4928384"/>
          </a:xfrm>
          <a:prstGeom prst="rect">
            <a:avLst/>
          </a:prstGeom>
        </p:spPr>
        <p:txBody>
          <a:bodyPr/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3 districts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Maintenance facilities located in Newport, </a:t>
            </a:r>
            <a:r>
              <a:rPr lang="en-US" sz="1600" dirty="0" err="1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Usk</a:t>
            </a: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, and Ione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19 Full Time Road Department Employees 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District 1: 7 employees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District 2: 7 employees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District 3: 5 employees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Engineering: 2 employees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ER and R: 2 mechanics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-  3 </a:t>
            </a: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On Call Temp Employees </a:t>
            </a:r>
            <a:r>
              <a:rPr lang="en-US" sz="200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in winter</a:t>
            </a: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41126"/>
          <a:stretch/>
        </p:blipFill>
        <p:spPr>
          <a:xfrm>
            <a:off x="1" y="2667000"/>
            <a:ext cx="1827212" cy="4627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32" y="1586124"/>
            <a:ext cx="3584714" cy="2039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6666" r="30833" b="22223"/>
          <a:stretch/>
        </p:blipFill>
        <p:spPr>
          <a:xfrm>
            <a:off x="8300897" y="3962400"/>
            <a:ext cx="3420525" cy="2552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10" t="13861" r="49858" b="9679"/>
          <a:stretch/>
        </p:blipFill>
        <p:spPr>
          <a:xfrm>
            <a:off x="5566562" y="1219200"/>
            <a:ext cx="3048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84" r="40786"/>
          <a:stretch/>
        </p:blipFill>
        <p:spPr>
          <a:xfrm>
            <a:off x="2741612" y="3120083"/>
            <a:ext cx="3081899" cy="3646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8114" y="-124275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About Pend Oreille County Road Department</a:t>
            </a:r>
            <a:endParaRPr lang="en-US" dirty="0"/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827213" y="1752600"/>
            <a:ext cx="6048174" cy="4486327"/>
          </a:xfrm>
          <a:prstGeom prst="rect">
            <a:avLst/>
          </a:prstGeom>
        </p:spPr>
        <p:txBody>
          <a:bodyPr/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en-US" sz="2000" dirty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Miles in the </a:t>
            </a:r>
            <a:r>
              <a:rPr lang="en-US" sz="20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County = 500 Miles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Paved Roads -250 Miles</a:t>
            </a:r>
          </a:p>
          <a:p>
            <a:pPr marL="279082" lvl="1">
              <a:lnSpc>
                <a:spcPct val="150000"/>
              </a:lnSpc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Arial" panose="020B0604020202020204" pitchFamily="34" charset="0"/>
                <a:cs typeface="Arial" panose="020B0604020202020204" pitchFamily="34" charset="0"/>
              </a:rPr>
              <a:t>Gravel Roads – 250 Miles</a:t>
            </a:r>
            <a:endParaRPr lang="en-US" sz="1600" dirty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40404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b="12840"/>
          <a:stretch/>
        </p:blipFill>
        <p:spPr>
          <a:xfrm>
            <a:off x="7389812" y="1371600"/>
            <a:ext cx="4495801" cy="292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41126"/>
          <a:stretch/>
        </p:blipFill>
        <p:spPr>
          <a:xfrm>
            <a:off x="1" y="2667000"/>
            <a:ext cx="1827212" cy="4627245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828873420"/>
              </p:ext>
            </p:extLst>
          </p:nvPr>
        </p:nvGraphicFramePr>
        <p:xfrm>
          <a:off x="6018212" y="4419600"/>
          <a:ext cx="4647083" cy="267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999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04850"/>
          </a:xfrm>
        </p:spPr>
        <p:txBody>
          <a:bodyPr/>
          <a:lstStyle/>
          <a:p>
            <a:r>
              <a:rPr lang="en-US" b="1" dirty="0" smtClean="0"/>
              <a:t>Calcium Chloride Program 2006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1219200"/>
            <a:ext cx="9601200" cy="4953000"/>
          </a:xfrm>
        </p:spPr>
        <p:txBody>
          <a:bodyPr/>
          <a:lstStyle/>
          <a:p>
            <a:r>
              <a:rPr lang="en-US" dirty="0" smtClean="0"/>
              <a:t>460 tons of calcium applied</a:t>
            </a:r>
          </a:p>
          <a:p>
            <a:r>
              <a:rPr lang="en-US" dirty="0" smtClean="0"/>
              <a:t>The cost was approximately $230 per ton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2362200"/>
            <a:ext cx="5562600" cy="417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8289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9" y="457200"/>
            <a:ext cx="2057400" cy="635000"/>
          </a:xfrm>
        </p:spPr>
        <p:txBody>
          <a:bodyPr/>
          <a:lstStyle/>
          <a:p>
            <a:pPr algn="ctr"/>
            <a:r>
              <a:rPr lang="en-US" sz="3600" b="1" dirty="0" smtClean="0"/>
              <a:t>2010</a:t>
            </a:r>
            <a:endParaRPr lang="en-US" sz="36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23395"/>
          <a:stretch>
            <a:fillRect/>
          </a:stretch>
        </p:blipFill>
        <p:spPr>
          <a:xfrm>
            <a:off x="3732212" y="381000"/>
            <a:ext cx="5943601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9812" y="5334000"/>
            <a:ext cx="6705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By 2010 the program was unfunded, but the benefit of past years was still evident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262"/>
            <a:ext cx="1828959" cy="46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" y="2004351"/>
            <a:ext cx="3235173" cy="1821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" y="2590800"/>
            <a:ext cx="1416377" cy="4620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98" y="4411811"/>
            <a:ext cx="3235173" cy="215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813" y="2004351"/>
            <a:ext cx="3235190" cy="1821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82137" y="5317701"/>
            <a:ext cx="67571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   and hydrated, which then is absorbed by the gravel surface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08" y="166493"/>
            <a:ext cx="3208447" cy="189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928405"/>
            <a:ext cx="651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/>
              <a:t>To start, the road surface is prepared and grade is set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6716504" y="2627490"/>
            <a:ext cx="47475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Then Calcium is applied in dry pellet </a:t>
            </a:r>
            <a:r>
              <a:rPr lang="en-US" b="1" dirty="0" smtClean="0"/>
              <a:t>form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65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93813" y="381000"/>
            <a:ext cx="1981199" cy="1143000"/>
          </a:xfrm>
        </p:spPr>
        <p:txBody>
          <a:bodyPr/>
          <a:lstStyle/>
          <a:p>
            <a:pPr algn="ctr"/>
            <a:r>
              <a:rPr lang="en-US" b="1" dirty="0" smtClean="0"/>
              <a:t>2015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76200"/>
            <a:ext cx="5143500" cy="662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41126"/>
          <a:stretch/>
        </p:blipFill>
        <p:spPr>
          <a:xfrm>
            <a:off x="1" y="2667000"/>
            <a:ext cx="1827212" cy="46272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212" y="1815737"/>
            <a:ext cx="5715000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Customer satisfaction with road conditions was at an all time low, </a:t>
            </a:r>
            <a:r>
              <a:rPr lang="en-US" sz="2400" dirty="0"/>
              <a:t>s</a:t>
            </a:r>
            <a:r>
              <a:rPr lang="en-US" sz="2400" dirty="0" smtClean="0"/>
              <a:t>o the decision was made to infuse $45,000 into our corridors that were most susceptible to washboarding.</a:t>
            </a:r>
          </a:p>
          <a:p>
            <a:pPr>
              <a:lnSpc>
                <a:spcPct val="90000"/>
              </a:lnSpc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B24C836-B79B-448E-ADB8-AD133DC628A1}"/>
</file>

<file path=customXml/itemProps2.xml><?xml version="1.0" encoding="utf-8"?>
<ds:datastoreItem xmlns:ds="http://schemas.openxmlformats.org/officeDocument/2006/customXml" ds:itemID="{448EAA25-B09C-4105-921C-7C47D5C4442A}"/>
</file>

<file path=customXml/itemProps3.xml><?xml version="1.0" encoding="utf-8"?>
<ds:datastoreItem xmlns:ds="http://schemas.openxmlformats.org/officeDocument/2006/customXml" ds:itemID="{CD6FD75B-6F22-4610-988B-822CB73F36C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368</Words>
  <Application>Microsoft Office PowerPoint</Application>
  <PresentationFormat>Custom</PresentationFormat>
  <Paragraphs>62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Euphemia</vt:lpstr>
      <vt:lpstr>Serenity 16x9</vt:lpstr>
      <vt:lpstr>GRAVEL ROAD MAINTENANCE </vt:lpstr>
      <vt:lpstr>Customer Satisfaction-101</vt:lpstr>
      <vt:lpstr>About Pend Oreille County</vt:lpstr>
      <vt:lpstr>About Pend Oreille County Road Department</vt:lpstr>
      <vt:lpstr>PowerPoint Presentation</vt:lpstr>
      <vt:lpstr>Calcium Chloride Program 2006</vt:lpstr>
      <vt:lpstr>2010</vt:lpstr>
      <vt:lpstr>PowerPoint Presentation</vt:lpstr>
      <vt:lpstr>2015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2015-07-31T13:18:02Z</dcterms:created>
  <dcterms:modified xsi:type="dcterms:W3CDTF">2016-03-11T14:37:06Z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  <property fmtid="{D5CDD505-2E9C-101B-9397-08002B2CF9AE}" pid="3" name="ContentTypeId">
    <vt:lpwstr>0x010100563C35680814BB43A11E9FB07D601FB4</vt:lpwstr>
  </property>
</Properties>
</file>